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32"/>
  </p:notesMasterIdLst>
  <p:sldIdLst>
    <p:sldId id="256" r:id="rId3"/>
    <p:sldId id="466" r:id="rId4"/>
    <p:sldId id="476" r:id="rId5"/>
    <p:sldId id="555" r:id="rId6"/>
    <p:sldId id="561" r:id="rId7"/>
    <p:sldId id="523" r:id="rId8"/>
    <p:sldId id="562" r:id="rId9"/>
    <p:sldId id="525" r:id="rId10"/>
    <p:sldId id="557" r:id="rId11"/>
    <p:sldId id="524" r:id="rId12"/>
    <p:sldId id="558" r:id="rId13"/>
    <p:sldId id="526" r:id="rId14"/>
    <p:sldId id="559" r:id="rId15"/>
    <p:sldId id="534" r:id="rId16"/>
    <p:sldId id="560" r:id="rId17"/>
    <p:sldId id="533" r:id="rId18"/>
    <p:sldId id="549" r:id="rId19"/>
    <p:sldId id="548" r:id="rId20"/>
    <p:sldId id="539" r:id="rId21"/>
    <p:sldId id="554" r:id="rId22"/>
    <p:sldId id="552" r:id="rId23"/>
    <p:sldId id="564" r:id="rId24"/>
    <p:sldId id="565" r:id="rId25"/>
    <p:sldId id="566" r:id="rId26"/>
    <p:sldId id="567" r:id="rId27"/>
    <p:sldId id="563" r:id="rId28"/>
    <p:sldId id="520" r:id="rId29"/>
    <p:sldId id="409" r:id="rId30"/>
    <p:sldId id="410" r:id="rId3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374" autoAdjust="0"/>
  </p:normalViewPr>
  <p:slideViewPr>
    <p:cSldViewPr snapToGrid="0">
      <p:cViewPr varScale="1">
        <p:scale>
          <a:sx n="107" d="100"/>
          <a:sy n="107" d="100"/>
        </p:scale>
        <p:origin x="1614"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30/05/2022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326219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418841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19</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5/30/2022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5/30/2022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5/30/2022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5/30/2022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5/30/2022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5/30/2022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5/30/2022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5/30/2022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5/30/2022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5/30/2022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5/30/2022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5/30/2022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5/30/2022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5/30/2022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5/30/2022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5/30/2022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804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29/04/2022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6" name="ZoneTexte 5">
            <a:extLst>
              <a:ext uri="{FF2B5EF4-FFF2-40B4-BE49-F238E27FC236}">
                <a16:creationId xmlns:a16="http://schemas.microsoft.com/office/drawing/2014/main" id="{E3B1CAF2-66A8-4D86-9EBC-E5ABF2DECB2C}"/>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C44DA24E-E04D-72F9-76DB-8300E968D871}"/>
              </a:ext>
            </a:extLst>
          </p:cNvPr>
          <p:cNvPicPr>
            <a:picLocks noChangeAspect="1"/>
          </p:cNvPicPr>
          <p:nvPr/>
        </p:nvPicPr>
        <p:blipFill>
          <a:blip r:embed="rId2"/>
          <a:stretch>
            <a:fillRect/>
          </a:stretch>
        </p:blipFill>
        <p:spPr>
          <a:xfrm>
            <a:off x="734230" y="1294322"/>
            <a:ext cx="7675529" cy="5023539"/>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- 2022</a:t>
            </a:r>
          </a:p>
        </p:txBody>
      </p:sp>
      <p:pic>
        <p:nvPicPr>
          <p:cNvPr id="5" name="Image 4">
            <a:extLst>
              <a:ext uri="{FF2B5EF4-FFF2-40B4-BE49-F238E27FC236}">
                <a16:creationId xmlns:a16="http://schemas.microsoft.com/office/drawing/2014/main" id="{38189E67-06B9-B766-8124-D49E4BA4B2F8}"/>
              </a:ext>
            </a:extLst>
          </p:cNvPr>
          <p:cNvPicPr>
            <a:picLocks noChangeAspect="1"/>
          </p:cNvPicPr>
          <p:nvPr/>
        </p:nvPicPr>
        <p:blipFill>
          <a:blip r:embed="rId2"/>
          <a:stretch>
            <a:fillRect/>
          </a:stretch>
        </p:blipFill>
        <p:spPr>
          <a:xfrm>
            <a:off x="1697480" y="1499838"/>
            <a:ext cx="5743087" cy="4469093"/>
          </a:xfrm>
          <a:prstGeom prst="rect">
            <a:avLst/>
          </a:prstGeom>
        </p:spPr>
      </p:pic>
    </p:spTree>
    <p:extLst>
      <p:ext uri="{BB962C8B-B14F-4D97-AF65-F5344CB8AC3E}">
        <p14:creationId xmlns:p14="http://schemas.microsoft.com/office/powerpoint/2010/main" val="6769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7" name="ZoneTexte 6">
            <a:extLst>
              <a:ext uri="{FF2B5EF4-FFF2-40B4-BE49-F238E27FC236}">
                <a16:creationId xmlns:a16="http://schemas.microsoft.com/office/drawing/2014/main" id="{F8681D7E-E6CC-4590-9593-26693B4E5475}"/>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739781AB-86BA-58E8-8E52-C0EF80E9A520}"/>
              </a:ext>
            </a:extLst>
          </p:cNvPr>
          <p:cNvPicPr>
            <a:picLocks noChangeAspect="1"/>
          </p:cNvPicPr>
          <p:nvPr/>
        </p:nvPicPr>
        <p:blipFill>
          <a:blip r:embed="rId2"/>
          <a:stretch>
            <a:fillRect/>
          </a:stretch>
        </p:blipFill>
        <p:spPr>
          <a:xfrm>
            <a:off x="737283" y="1294323"/>
            <a:ext cx="7669433" cy="5023539"/>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- 2022</a:t>
            </a:r>
          </a:p>
        </p:txBody>
      </p:sp>
      <p:pic>
        <p:nvPicPr>
          <p:cNvPr id="5" name="Image 4">
            <a:extLst>
              <a:ext uri="{FF2B5EF4-FFF2-40B4-BE49-F238E27FC236}">
                <a16:creationId xmlns:a16="http://schemas.microsoft.com/office/drawing/2014/main" id="{2A6EB822-646D-F612-9AAB-B669C6DB86BE}"/>
              </a:ext>
            </a:extLst>
          </p:cNvPr>
          <p:cNvPicPr>
            <a:picLocks noChangeAspect="1"/>
          </p:cNvPicPr>
          <p:nvPr/>
        </p:nvPicPr>
        <p:blipFill>
          <a:blip r:embed="rId2"/>
          <a:stretch>
            <a:fillRect/>
          </a:stretch>
        </p:blipFill>
        <p:spPr>
          <a:xfrm>
            <a:off x="1703430" y="1499840"/>
            <a:ext cx="5737132" cy="4464459"/>
          </a:xfrm>
          <a:prstGeom prst="rect">
            <a:avLst/>
          </a:prstGeom>
        </p:spPr>
      </p:pic>
    </p:spTree>
    <p:extLst>
      <p:ext uri="{BB962C8B-B14F-4D97-AF65-F5344CB8AC3E}">
        <p14:creationId xmlns:p14="http://schemas.microsoft.com/office/powerpoint/2010/main" val="15526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7" name="ZoneTexte 6">
            <a:extLst>
              <a:ext uri="{FF2B5EF4-FFF2-40B4-BE49-F238E27FC236}">
                <a16:creationId xmlns:a16="http://schemas.microsoft.com/office/drawing/2014/main" id="{4550F377-8CAD-435B-802E-F87B5ABAACA4}"/>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6" name="Image 5">
            <a:extLst>
              <a:ext uri="{FF2B5EF4-FFF2-40B4-BE49-F238E27FC236}">
                <a16:creationId xmlns:a16="http://schemas.microsoft.com/office/drawing/2014/main" id="{07C2BC1C-99DB-A9D4-9525-4F861ABE67F4}"/>
              </a:ext>
            </a:extLst>
          </p:cNvPr>
          <p:cNvPicPr>
            <a:picLocks noChangeAspect="1"/>
          </p:cNvPicPr>
          <p:nvPr/>
        </p:nvPicPr>
        <p:blipFill>
          <a:blip r:embed="rId2"/>
          <a:stretch>
            <a:fillRect/>
          </a:stretch>
        </p:blipFill>
        <p:spPr>
          <a:xfrm>
            <a:off x="734235" y="1280148"/>
            <a:ext cx="7675529" cy="5023539"/>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- 2022</a:t>
            </a:r>
          </a:p>
        </p:txBody>
      </p:sp>
      <p:pic>
        <p:nvPicPr>
          <p:cNvPr id="6" name="Image 5">
            <a:extLst>
              <a:ext uri="{FF2B5EF4-FFF2-40B4-BE49-F238E27FC236}">
                <a16:creationId xmlns:a16="http://schemas.microsoft.com/office/drawing/2014/main" id="{A87168A1-F25F-63E7-86B7-E9EE2EBBFD0D}"/>
              </a:ext>
            </a:extLst>
          </p:cNvPr>
          <p:cNvPicPr>
            <a:picLocks noChangeAspect="1"/>
          </p:cNvPicPr>
          <p:nvPr/>
        </p:nvPicPr>
        <p:blipFill>
          <a:blip r:embed="rId2"/>
          <a:stretch>
            <a:fillRect/>
          </a:stretch>
        </p:blipFill>
        <p:spPr>
          <a:xfrm>
            <a:off x="1699604" y="1499839"/>
            <a:ext cx="5740965" cy="4467441"/>
          </a:xfrm>
          <a:prstGeom prst="rect">
            <a:avLst/>
          </a:prstGeom>
        </p:spPr>
      </p:pic>
    </p:spTree>
    <p:extLst>
      <p:ext uri="{BB962C8B-B14F-4D97-AF65-F5344CB8AC3E}">
        <p14:creationId xmlns:p14="http://schemas.microsoft.com/office/powerpoint/2010/main" val="188480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ZoneTexte 6">
            <a:extLst>
              <a:ext uri="{FF2B5EF4-FFF2-40B4-BE49-F238E27FC236}">
                <a16:creationId xmlns:a16="http://schemas.microsoft.com/office/drawing/2014/main" id="{0184E7BD-7421-4DF9-9BEA-E8D1397DC8F3}"/>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DEB49EC3-6509-7543-6204-811583084305}"/>
              </a:ext>
            </a:extLst>
          </p:cNvPr>
          <p:cNvPicPr>
            <a:picLocks noChangeAspect="1"/>
          </p:cNvPicPr>
          <p:nvPr/>
        </p:nvPicPr>
        <p:blipFill>
          <a:blip r:embed="rId2"/>
          <a:stretch>
            <a:fillRect/>
          </a:stretch>
        </p:blipFill>
        <p:spPr>
          <a:xfrm>
            <a:off x="734527" y="1280151"/>
            <a:ext cx="7668842" cy="5023539"/>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EF839BE-18C1-4203-ADD4-B169433FBFB3}"/>
              </a:ext>
            </a:extLst>
          </p:cNvPr>
          <p:cNvSpPr txBox="1"/>
          <p:nvPr/>
        </p:nvSpPr>
        <p:spPr>
          <a:xfrm>
            <a:off x="7651630" y="1069674"/>
            <a:ext cx="1492369" cy="2369880"/>
          </a:xfrm>
          <a:prstGeom prst="rect">
            <a:avLst/>
          </a:prstGeom>
          <a:noFill/>
        </p:spPr>
        <p:txBody>
          <a:bodyPr wrap="square" rtlCol="0">
            <a:spAutoFit/>
          </a:bodyPr>
          <a:lstStyle/>
          <a:p>
            <a:pPr marL="285750" indent="-285750">
              <a:buFont typeface="Wingdings" panose="05000000000000000000" pitchFamily="2" charset="2"/>
              <a:buChar char="Ø"/>
            </a:pPr>
            <a:r>
              <a:rPr lang="fr-FR" sz="1000" dirty="0"/>
              <a:t>At Cie </a:t>
            </a:r>
            <a:r>
              <a:rPr lang="fr-FR" sz="1000" dirty="0" err="1"/>
              <a:t>Level</a:t>
            </a:r>
            <a:r>
              <a:rPr lang="fr-FR" sz="1000" dirty="0"/>
              <a:t>, la corrélation Bitume et Brent est bonne à fin avril 2022 de l’ordre de 0,83.</a:t>
            </a:r>
          </a:p>
          <a:p>
            <a:endParaRPr lang="fr-FR" sz="1000" dirty="0"/>
          </a:p>
          <a:p>
            <a:pPr marL="285750" indent="-285750">
              <a:buFont typeface="Wingdings" panose="05000000000000000000" pitchFamily="2" charset="2"/>
              <a:buChar char="Ø"/>
            </a:pPr>
            <a:r>
              <a:rPr lang="fr-FR" sz="1000" dirty="0"/>
              <a:t>On remarque que les meilleurs résultats sont obtenus avec un décalage d’1 mois.</a:t>
            </a:r>
          </a:p>
          <a:p>
            <a:endParaRPr lang="fr-FR" dirty="0"/>
          </a:p>
        </p:txBody>
      </p:sp>
      <p:sp>
        <p:nvSpPr>
          <p:cNvPr id="9" name="Title">
            <a:extLst>
              <a:ext uri="{FF2B5EF4-FFF2-40B4-BE49-F238E27FC236}">
                <a16:creationId xmlns:a16="http://schemas.microsoft.com/office/drawing/2014/main" id="{FFE8E088-7FA5-4E9E-AAB6-5531EC73DFD2}"/>
              </a:ext>
            </a:extLst>
          </p:cNvPr>
          <p:cNvSpPr txBox="1">
            <a:spLocks/>
          </p:cNvSpPr>
          <p:nvPr/>
        </p:nvSpPr>
        <p:spPr bwMode="auto">
          <a:xfrm>
            <a:off x="2097881" y="62586"/>
            <a:ext cx="4948238"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Correlation</a:t>
            </a:r>
            <a:r>
              <a:rPr lang="fr-FR" dirty="0"/>
              <a:t> </a:t>
            </a:r>
            <a:r>
              <a:rPr lang="fr-FR" dirty="0" err="1"/>
              <a:t>Analysis</a:t>
            </a:r>
            <a:endParaRPr lang="en-US" dirty="0"/>
          </a:p>
        </p:txBody>
      </p:sp>
      <p:pic>
        <p:nvPicPr>
          <p:cNvPr id="10" name="Image 9">
            <a:extLst>
              <a:ext uri="{FF2B5EF4-FFF2-40B4-BE49-F238E27FC236}">
                <a16:creationId xmlns:a16="http://schemas.microsoft.com/office/drawing/2014/main" id="{3158A97F-A663-F56A-5614-4A45F9CAFB69}"/>
              </a:ext>
            </a:extLst>
          </p:cNvPr>
          <p:cNvPicPr>
            <a:picLocks noChangeAspect="1"/>
          </p:cNvPicPr>
          <p:nvPr/>
        </p:nvPicPr>
        <p:blipFill>
          <a:blip r:embed="rId2"/>
          <a:stretch>
            <a:fillRect/>
          </a:stretch>
        </p:blipFill>
        <p:spPr>
          <a:xfrm>
            <a:off x="68682" y="1069673"/>
            <a:ext cx="7582950" cy="5779376"/>
          </a:xfrm>
          <a:prstGeom prst="rect">
            <a:avLst/>
          </a:prstGeom>
        </p:spPr>
      </p:pic>
    </p:spTree>
    <p:extLst>
      <p:ext uri="{BB962C8B-B14F-4D97-AF65-F5344CB8AC3E}">
        <p14:creationId xmlns:p14="http://schemas.microsoft.com/office/powerpoint/2010/main" val="344669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Purchase</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7C267C95-4233-5F8E-28A5-761D227E2C6C}"/>
              </a:ext>
            </a:extLst>
          </p:cNvPr>
          <p:cNvPicPr>
            <a:picLocks noChangeAspect="1"/>
          </p:cNvPicPr>
          <p:nvPr/>
        </p:nvPicPr>
        <p:blipFill>
          <a:blip r:embed="rId2"/>
          <a:stretch>
            <a:fillRect/>
          </a:stretch>
        </p:blipFill>
        <p:spPr>
          <a:xfrm>
            <a:off x="60383" y="1101264"/>
            <a:ext cx="9023228" cy="5309040"/>
          </a:xfrm>
          <a:prstGeom prst="rect">
            <a:avLst/>
          </a:prstGeom>
        </p:spPr>
      </p:pic>
    </p:spTree>
    <p:extLst>
      <p:ext uri="{BB962C8B-B14F-4D97-AF65-F5344CB8AC3E}">
        <p14:creationId xmlns:p14="http://schemas.microsoft.com/office/powerpoint/2010/main" val="184324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Brent</a:t>
            </a:r>
            <a:endParaRPr lang="en-US" dirty="0"/>
          </a:p>
        </p:txBody>
      </p:sp>
      <p:pic>
        <p:nvPicPr>
          <p:cNvPr id="5" name="Image 4">
            <a:extLst>
              <a:ext uri="{FF2B5EF4-FFF2-40B4-BE49-F238E27FC236}">
                <a16:creationId xmlns:a16="http://schemas.microsoft.com/office/drawing/2014/main" id="{9D4C8DE7-589D-73AF-B992-F6E778B7DC9E}"/>
              </a:ext>
            </a:extLst>
          </p:cNvPr>
          <p:cNvPicPr>
            <a:picLocks noChangeAspect="1"/>
          </p:cNvPicPr>
          <p:nvPr/>
        </p:nvPicPr>
        <p:blipFill>
          <a:blip r:embed="rId3"/>
          <a:stretch>
            <a:fillRect/>
          </a:stretch>
        </p:blipFill>
        <p:spPr>
          <a:xfrm>
            <a:off x="60383" y="1101263"/>
            <a:ext cx="9023228" cy="5309042"/>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455829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Purchase Price Performance</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Annexes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FO vs BRENT</a:t>
            </a:r>
            <a:endParaRPr lang="en-US" dirty="0"/>
          </a:p>
        </p:txBody>
      </p:sp>
      <p:pic>
        <p:nvPicPr>
          <p:cNvPr id="6" name="Image 5">
            <a:extLst>
              <a:ext uri="{FF2B5EF4-FFF2-40B4-BE49-F238E27FC236}">
                <a16:creationId xmlns:a16="http://schemas.microsoft.com/office/drawing/2014/main" id="{9B167712-97DC-259C-EEFA-D8391EA165C9}"/>
              </a:ext>
            </a:extLst>
          </p:cNvPr>
          <p:cNvPicPr>
            <a:picLocks noChangeAspect="1"/>
          </p:cNvPicPr>
          <p:nvPr/>
        </p:nvPicPr>
        <p:blipFill>
          <a:blip r:embed="rId2"/>
          <a:stretch>
            <a:fillRect/>
          </a:stretch>
        </p:blipFill>
        <p:spPr>
          <a:xfrm>
            <a:off x="60383" y="1101267"/>
            <a:ext cx="9023228" cy="5309040"/>
          </a:xfrm>
          <a:prstGeom prst="rect">
            <a:avLst/>
          </a:prstGeom>
        </p:spPr>
      </p:pic>
    </p:spTree>
    <p:extLst>
      <p:ext uri="{BB962C8B-B14F-4D97-AF65-F5344CB8AC3E}">
        <p14:creationId xmlns:p14="http://schemas.microsoft.com/office/powerpoint/2010/main" val="2804900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97506" y="2144033"/>
            <a:ext cx="7848350" cy="3724096"/>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t>Turkish subsidiary – 2021</a:t>
            </a:r>
          </a:p>
          <a:p>
            <a:pPr marL="285750" indent="-285750">
              <a:spcBef>
                <a:spcPts val="600"/>
              </a:spcBef>
              <a:buFont typeface="Arial" panose="020B0604020202020204" pitchFamily="34" charset="0"/>
              <a:buChar char="•"/>
            </a:pPr>
            <a:r>
              <a:rPr lang="en-US" sz="2000" dirty="0"/>
              <a:t>Polish subsidiary – 2021</a:t>
            </a:r>
          </a:p>
          <a:p>
            <a:pPr marL="285750" indent="-285750">
              <a:spcBef>
                <a:spcPts val="600"/>
              </a:spcBef>
              <a:buFont typeface="Arial" panose="020B0604020202020204" pitchFamily="34" charset="0"/>
              <a:buChar char="•"/>
            </a:pPr>
            <a:r>
              <a:rPr lang="en-US" sz="2000" dirty="0"/>
              <a:t>Spanish subsidiary – 2021</a:t>
            </a:r>
          </a:p>
          <a:p>
            <a:pPr marL="285750" indent="-285750">
              <a:spcBef>
                <a:spcPts val="600"/>
              </a:spcBef>
              <a:buFont typeface="Arial" panose="020B0604020202020204" pitchFamily="34" charset="0"/>
              <a:buChar char="•"/>
            </a:pPr>
            <a:r>
              <a:rPr lang="en-US" sz="2000" dirty="0"/>
              <a:t>Malaysian subsidiary – 2021</a:t>
            </a:r>
          </a:p>
          <a:p>
            <a:pPr marL="285750" indent="-285750">
              <a:spcBef>
                <a:spcPts val="600"/>
              </a:spcBef>
              <a:buFont typeface="Arial" panose="020B0604020202020204" pitchFamily="34" charset="0"/>
              <a:buChar char="•"/>
            </a:pPr>
            <a:r>
              <a:rPr lang="en-US" sz="2000" dirty="0"/>
              <a:t>Russian subsidiary – 2021</a:t>
            </a:r>
          </a:p>
          <a:p>
            <a:pPr marL="285750" indent="-285750">
              <a:spcBef>
                <a:spcPts val="600"/>
              </a:spcBef>
              <a:buFont typeface="Arial" panose="020B0604020202020204" pitchFamily="34" charset="0"/>
              <a:buChar char="•"/>
            </a:pPr>
            <a:r>
              <a:rPr lang="en-US" sz="2000" dirty="0"/>
              <a:t>Historical prices: Fuel oil VS Brent</a:t>
            </a:r>
          </a:p>
          <a:p>
            <a:pPr>
              <a:spcBef>
                <a:spcPts val="600"/>
              </a:spcBef>
            </a:pPr>
            <a:endParaRPr lang="en-US" sz="2000" dirty="0"/>
          </a:p>
          <a:p>
            <a:pPr marL="285750" indent="-285750">
              <a:spcBef>
                <a:spcPts val="600"/>
              </a:spcBef>
              <a:buFont typeface="Arial" panose="020B0604020202020204" pitchFamily="34" charset="0"/>
              <a:buChar char="•"/>
            </a:pPr>
            <a:endParaRPr lang="en-US" sz="2400" dirty="0"/>
          </a:p>
          <a:p>
            <a:pPr marL="285750"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Annexes</a:t>
            </a:r>
            <a:endParaRPr lang="en-US" dirty="0"/>
          </a:p>
        </p:txBody>
      </p:sp>
    </p:spTree>
    <p:extLst>
      <p:ext uri="{BB962C8B-B14F-4D97-AF65-F5344CB8AC3E}">
        <p14:creationId xmlns:p14="http://schemas.microsoft.com/office/powerpoint/2010/main" val="48790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- 2021</a:t>
            </a:r>
          </a:p>
        </p:txBody>
      </p:sp>
      <p:pic>
        <p:nvPicPr>
          <p:cNvPr id="6" name="Image 5">
            <a:extLst>
              <a:ext uri="{FF2B5EF4-FFF2-40B4-BE49-F238E27FC236}">
                <a16:creationId xmlns:a16="http://schemas.microsoft.com/office/drawing/2014/main" id="{A049188D-2FB8-4261-8004-50CA22329E22}"/>
              </a:ext>
            </a:extLst>
          </p:cNvPr>
          <p:cNvPicPr>
            <a:picLocks noChangeAspect="1"/>
          </p:cNvPicPr>
          <p:nvPr/>
        </p:nvPicPr>
        <p:blipFill>
          <a:blip r:embed="rId2"/>
          <a:stretch>
            <a:fillRect/>
          </a:stretch>
        </p:blipFill>
        <p:spPr>
          <a:xfrm>
            <a:off x="1703431" y="1499840"/>
            <a:ext cx="5737135" cy="4471195"/>
          </a:xfrm>
          <a:prstGeom prst="rect">
            <a:avLst/>
          </a:prstGeom>
        </p:spPr>
      </p:pic>
    </p:spTree>
    <p:extLst>
      <p:ext uri="{BB962C8B-B14F-4D97-AF65-F5344CB8AC3E}">
        <p14:creationId xmlns:p14="http://schemas.microsoft.com/office/powerpoint/2010/main" val="36574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- 2021</a:t>
            </a:r>
          </a:p>
        </p:txBody>
      </p:sp>
      <p:pic>
        <p:nvPicPr>
          <p:cNvPr id="6" name="Image 5">
            <a:extLst>
              <a:ext uri="{FF2B5EF4-FFF2-40B4-BE49-F238E27FC236}">
                <a16:creationId xmlns:a16="http://schemas.microsoft.com/office/drawing/2014/main" id="{277346CD-68E6-4C8A-82E0-ADA99872626B}"/>
              </a:ext>
            </a:extLst>
          </p:cNvPr>
          <p:cNvPicPr>
            <a:picLocks noChangeAspect="1"/>
          </p:cNvPicPr>
          <p:nvPr/>
        </p:nvPicPr>
        <p:blipFill>
          <a:blip r:embed="rId2"/>
          <a:stretch>
            <a:fillRect/>
          </a:stretch>
        </p:blipFill>
        <p:spPr>
          <a:xfrm>
            <a:off x="1703432" y="1499841"/>
            <a:ext cx="5737136" cy="4469093"/>
          </a:xfrm>
          <a:prstGeom prst="rect">
            <a:avLst/>
          </a:prstGeom>
        </p:spPr>
      </p:pic>
    </p:spTree>
    <p:extLst>
      <p:ext uri="{BB962C8B-B14F-4D97-AF65-F5344CB8AC3E}">
        <p14:creationId xmlns:p14="http://schemas.microsoft.com/office/powerpoint/2010/main" val="1642595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- 2021</a:t>
            </a:r>
          </a:p>
        </p:txBody>
      </p:sp>
      <p:pic>
        <p:nvPicPr>
          <p:cNvPr id="6" name="Image 5">
            <a:extLst>
              <a:ext uri="{FF2B5EF4-FFF2-40B4-BE49-F238E27FC236}">
                <a16:creationId xmlns:a16="http://schemas.microsoft.com/office/drawing/2014/main" id="{5E9FDA2A-364F-44E9-B247-90366772FEAE}"/>
              </a:ext>
            </a:extLst>
          </p:cNvPr>
          <p:cNvPicPr>
            <a:picLocks noChangeAspect="1"/>
          </p:cNvPicPr>
          <p:nvPr/>
        </p:nvPicPr>
        <p:blipFill>
          <a:blip r:embed="rId2"/>
          <a:stretch>
            <a:fillRect/>
          </a:stretch>
        </p:blipFill>
        <p:spPr>
          <a:xfrm>
            <a:off x="1703432" y="1499842"/>
            <a:ext cx="5737136" cy="4472679"/>
          </a:xfrm>
          <a:prstGeom prst="rect">
            <a:avLst/>
          </a:prstGeom>
        </p:spPr>
      </p:pic>
    </p:spTree>
    <p:extLst>
      <p:ext uri="{BB962C8B-B14F-4D97-AF65-F5344CB8AC3E}">
        <p14:creationId xmlns:p14="http://schemas.microsoft.com/office/powerpoint/2010/main" val="426273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- 2021</a:t>
            </a:r>
          </a:p>
        </p:txBody>
      </p:sp>
      <p:pic>
        <p:nvPicPr>
          <p:cNvPr id="5" name="Image 4">
            <a:extLst>
              <a:ext uri="{FF2B5EF4-FFF2-40B4-BE49-F238E27FC236}">
                <a16:creationId xmlns:a16="http://schemas.microsoft.com/office/drawing/2014/main" id="{CE29C205-A352-4A0E-B603-D35E093AD675}"/>
              </a:ext>
            </a:extLst>
          </p:cNvPr>
          <p:cNvPicPr>
            <a:picLocks noChangeAspect="1"/>
          </p:cNvPicPr>
          <p:nvPr/>
        </p:nvPicPr>
        <p:blipFill>
          <a:blip r:embed="rId2"/>
          <a:stretch>
            <a:fillRect/>
          </a:stretch>
        </p:blipFill>
        <p:spPr>
          <a:xfrm>
            <a:off x="1703432" y="1499841"/>
            <a:ext cx="5737136" cy="4467441"/>
          </a:xfrm>
          <a:prstGeom prst="rect">
            <a:avLst/>
          </a:prstGeom>
        </p:spPr>
      </p:pic>
    </p:spTree>
    <p:extLst>
      <p:ext uri="{BB962C8B-B14F-4D97-AF65-F5344CB8AC3E}">
        <p14:creationId xmlns:p14="http://schemas.microsoft.com/office/powerpoint/2010/main" val="2384703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- 2021</a:t>
            </a:r>
          </a:p>
        </p:txBody>
      </p:sp>
      <p:pic>
        <p:nvPicPr>
          <p:cNvPr id="5" name="Image 4">
            <a:extLst>
              <a:ext uri="{FF2B5EF4-FFF2-40B4-BE49-F238E27FC236}">
                <a16:creationId xmlns:a16="http://schemas.microsoft.com/office/drawing/2014/main" id="{86F9CE35-659E-4C14-8357-D5A4B3F3C2AC}"/>
              </a:ext>
            </a:extLst>
          </p:cNvPr>
          <p:cNvPicPr>
            <a:picLocks noChangeAspect="1"/>
          </p:cNvPicPr>
          <p:nvPr/>
        </p:nvPicPr>
        <p:blipFill>
          <a:blip r:embed="rId2"/>
          <a:stretch>
            <a:fillRect/>
          </a:stretch>
        </p:blipFill>
        <p:spPr>
          <a:xfrm>
            <a:off x="1735922" y="1499839"/>
            <a:ext cx="5672156" cy="4471193"/>
          </a:xfrm>
          <a:prstGeom prst="rect">
            <a:avLst/>
          </a:prstGeom>
        </p:spPr>
      </p:pic>
    </p:spTree>
    <p:extLst>
      <p:ext uri="{BB962C8B-B14F-4D97-AF65-F5344CB8AC3E}">
        <p14:creationId xmlns:p14="http://schemas.microsoft.com/office/powerpoint/2010/main" val="1736790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563D2051-D1EA-41FE-AB76-BB4DDD716CCB}"/>
              </a:ext>
            </a:extLst>
          </p:cNvPr>
          <p:cNvPicPr>
            <a:picLocks noChangeAspect="1"/>
          </p:cNvPicPr>
          <p:nvPr/>
        </p:nvPicPr>
        <p:blipFill>
          <a:blip r:embed="rId2"/>
          <a:stretch>
            <a:fillRect/>
          </a:stretch>
        </p:blipFill>
        <p:spPr>
          <a:xfrm>
            <a:off x="79794" y="1088155"/>
            <a:ext cx="8984412" cy="5296034"/>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sz="2200" dirty="0" err="1"/>
              <a:t>Bitumen</a:t>
            </a:r>
            <a:r>
              <a:rPr lang="fr-FR" sz="2200" dirty="0"/>
              <a:t> Hedge </a:t>
            </a:r>
            <a:r>
              <a:rPr lang="fr-FR" sz="2200" dirty="0" err="1"/>
              <a:t>Summary</a:t>
            </a:r>
            <a:r>
              <a:rPr lang="fr-FR" sz="2200" dirty="0"/>
              <a:t> and</a:t>
            </a:r>
          </a:p>
          <a:p>
            <a:pPr defTabSz="914400"/>
            <a:r>
              <a:rPr lang="fr-FR" sz="2200" dirty="0"/>
              <a:t> </a:t>
            </a:r>
            <a:r>
              <a:rPr lang="fr-FR" sz="2200" dirty="0" err="1"/>
              <a:t>Purchase</a:t>
            </a:r>
            <a:r>
              <a:rPr lang="fr-FR" sz="2200" dirty="0"/>
              <a:t> Price Performance</a:t>
            </a:r>
            <a:endParaRPr lang="en-US" sz="2200" dirty="0"/>
          </a:p>
        </p:txBody>
      </p:sp>
      <p:graphicFrame>
        <p:nvGraphicFramePr>
          <p:cNvPr id="3" name="Tableau 2">
            <a:extLst>
              <a:ext uri="{FF2B5EF4-FFF2-40B4-BE49-F238E27FC236}">
                <a16:creationId xmlns:a16="http://schemas.microsoft.com/office/drawing/2014/main" id="{6379839B-CC0A-4363-BE56-5E90C10CA1C2}"/>
              </a:ext>
            </a:extLst>
          </p:cNvPr>
          <p:cNvGraphicFramePr>
            <a:graphicFrameLocks noGrp="1"/>
          </p:cNvGraphicFramePr>
          <p:nvPr>
            <p:extLst>
              <p:ext uri="{D42A27DB-BD31-4B8C-83A1-F6EECF244321}">
                <p14:modId xmlns:p14="http://schemas.microsoft.com/office/powerpoint/2010/main" val="426891365"/>
              </p:ext>
            </p:extLst>
          </p:nvPr>
        </p:nvGraphicFramePr>
        <p:xfrm>
          <a:off x="36000" y="1152628"/>
          <a:ext cx="9072000" cy="3672000"/>
        </p:xfrm>
        <a:graphic>
          <a:graphicData uri="http://schemas.openxmlformats.org/drawingml/2006/table">
            <a:tbl>
              <a:tblPr/>
              <a:tblGrid>
                <a:gridCol w="612000">
                  <a:extLst>
                    <a:ext uri="{9D8B030D-6E8A-4147-A177-3AD203B41FA5}">
                      <a16:colId xmlns:a16="http://schemas.microsoft.com/office/drawing/2014/main" val="1811591510"/>
                    </a:ext>
                  </a:extLst>
                </a:gridCol>
                <a:gridCol w="72000">
                  <a:extLst>
                    <a:ext uri="{9D8B030D-6E8A-4147-A177-3AD203B41FA5}">
                      <a16:colId xmlns:a16="http://schemas.microsoft.com/office/drawing/2014/main" val="4222959730"/>
                    </a:ext>
                  </a:extLst>
                </a:gridCol>
                <a:gridCol w="612000">
                  <a:extLst>
                    <a:ext uri="{9D8B030D-6E8A-4147-A177-3AD203B41FA5}">
                      <a16:colId xmlns:a16="http://schemas.microsoft.com/office/drawing/2014/main" val="1770047198"/>
                    </a:ext>
                  </a:extLst>
                </a:gridCol>
                <a:gridCol w="72000">
                  <a:extLst>
                    <a:ext uri="{9D8B030D-6E8A-4147-A177-3AD203B41FA5}">
                      <a16:colId xmlns:a16="http://schemas.microsoft.com/office/drawing/2014/main" val="2605666109"/>
                    </a:ext>
                  </a:extLst>
                </a:gridCol>
                <a:gridCol w="540000">
                  <a:extLst>
                    <a:ext uri="{9D8B030D-6E8A-4147-A177-3AD203B41FA5}">
                      <a16:colId xmlns:a16="http://schemas.microsoft.com/office/drawing/2014/main" val="3540068949"/>
                    </a:ext>
                  </a:extLst>
                </a:gridCol>
                <a:gridCol w="540000">
                  <a:extLst>
                    <a:ext uri="{9D8B030D-6E8A-4147-A177-3AD203B41FA5}">
                      <a16:colId xmlns:a16="http://schemas.microsoft.com/office/drawing/2014/main" val="2575755660"/>
                    </a:ext>
                  </a:extLst>
                </a:gridCol>
                <a:gridCol w="72000">
                  <a:extLst>
                    <a:ext uri="{9D8B030D-6E8A-4147-A177-3AD203B41FA5}">
                      <a16:colId xmlns:a16="http://schemas.microsoft.com/office/drawing/2014/main" val="1979031839"/>
                    </a:ext>
                  </a:extLst>
                </a:gridCol>
                <a:gridCol w="540000">
                  <a:extLst>
                    <a:ext uri="{9D8B030D-6E8A-4147-A177-3AD203B41FA5}">
                      <a16:colId xmlns:a16="http://schemas.microsoft.com/office/drawing/2014/main" val="1236565414"/>
                    </a:ext>
                  </a:extLst>
                </a:gridCol>
                <a:gridCol w="72000">
                  <a:extLst>
                    <a:ext uri="{9D8B030D-6E8A-4147-A177-3AD203B41FA5}">
                      <a16:colId xmlns:a16="http://schemas.microsoft.com/office/drawing/2014/main" val="2707724246"/>
                    </a:ext>
                  </a:extLst>
                </a:gridCol>
                <a:gridCol w="540000">
                  <a:extLst>
                    <a:ext uri="{9D8B030D-6E8A-4147-A177-3AD203B41FA5}">
                      <a16:colId xmlns:a16="http://schemas.microsoft.com/office/drawing/2014/main" val="356371910"/>
                    </a:ext>
                  </a:extLst>
                </a:gridCol>
                <a:gridCol w="72000">
                  <a:extLst>
                    <a:ext uri="{9D8B030D-6E8A-4147-A177-3AD203B41FA5}">
                      <a16:colId xmlns:a16="http://schemas.microsoft.com/office/drawing/2014/main" val="2404744003"/>
                    </a:ext>
                  </a:extLst>
                </a:gridCol>
                <a:gridCol w="828000">
                  <a:extLst>
                    <a:ext uri="{9D8B030D-6E8A-4147-A177-3AD203B41FA5}">
                      <a16:colId xmlns:a16="http://schemas.microsoft.com/office/drawing/2014/main" val="3665402493"/>
                    </a:ext>
                  </a:extLst>
                </a:gridCol>
                <a:gridCol w="72000">
                  <a:extLst>
                    <a:ext uri="{9D8B030D-6E8A-4147-A177-3AD203B41FA5}">
                      <a16:colId xmlns:a16="http://schemas.microsoft.com/office/drawing/2014/main" val="460873262"/>
                    </a:ext>
                  </a:extLst>
                </a:gridCol>
                <a:gridCol w="828000">
                  <a:extLst>
                    <a:ext uri="{9D8B030D-6E8A-4147-A177-3AD203B41FA5}">
                      <a16:colId xmlns:a16="http://schemas.microsoft.com/office/drawing/2014/main" val="2239630401"/>
                    </a:ext>
                  </a:extLst>
                </a:gridCol>
                <a:gridCol w="72000">
                  <a:extLst>
                    <a:ext uri="{9D8B030D-6E8A-4147-A177-3AD203B41FA5}">
                      <a16:colId xmlns:a16="http://schemas.microsoft.com/office/drawing/2014/main" val="1856721503"/>
                    </a:ext>
                  </a:extLst>
                </a:gridCol>
                <a:gridCol w="828000">
                  <a:extLst>
                    <a:ext uri="{9D8B030D-6E8A-4147-A177-3AD203B41FA5}">
                      <a16:colId xmlns:a16="http://schemas.microsoft.com/office/drawing/2014/main" val="2439732966"/>
                    </a:ext>
                  </a:extLst>
                </a:gridCol>
                <a:gridCol w="72000">
                  <a:extLst>
                    <a:ext uri="{9D8B030D-6E8A-4147-A177-3AD203B41FA5}">
                      <a16:colId xmlns:a16="http://schemas.microsoft.com/office/drawing/2014/main" val="575059280"/>
                    </a:ext>
                  </a:extLst>
                </a:gridCol>
                <a:gridCol w="828000">
                  <a:extLst>
                    <a:ext uri="{9D8B030D-6E8A-4147-A177-3AD203B41FA5}">
                      <a16:colId xmlns:a16="http://schemas.microsoft.com/office/drawing/2014/main" val="1767913830"/>
                    </a:ext>
                  </a:extLst>
                </a:gridCol>
                <a:gridCol w="72000">
                  <a:extLst>
                    <a:ext uri="{9D8B030D-6E8A-4147-A177-3AD203B41FA5}">
                      <a16:colId xmlns:a16="http://schemas.microsoft.com/office/drawing/2014/main" val="1370072316"/>
                    </a:ext>
                  </a:extLst>
                </a:gridCol>
                <a:gridCol w="828000">
                  <a:extLst>
                    <a:ext uri="{9D8B030D-6E8A-4147-A177-3AD203B41FA5}">
                      <a16:colId xmlns:a16="http://schemas.microsoft.com/office/drawing/2014/main" val="1011266549"/>
                    </a:ext>
                  </a:extLst>
                </a:gridCol>
                <a:gridCol w="72000">
                  <a:extLst>
                    <a:ext uri="{9D8B030D-6E8A-4147-A177-3AD203B41FA5}">
                      <a16:colId xmlns:a16="http://schemas.microsoft.com/office/drawing/2014/main" val="3513238171"/>
                    </a:ext>
                  </a:extLst>
                </a:gridCol>
                <a:gridCol w="828000">
                  <a:extLst>
                    <a:ext uri="{9D8B030D-6E8A-4147-A177-3AD203B41FA5}">
                      <a16:colId xmlns:a16="http://schemas.microsoft.com/office/drawing/2014/main" val="15711970"/>
                    </a:ext>
                  </a:extLst>
                </a:gridCol>
              </a:tblGrid>
              <a:tr h="1080000">
                <a:tc>
                  <a:txBody>
                    <a:bodyPr/>
                    <a:lstStyle/>
                    <a:p>
                      <a:pPr algn="ctr" fontAlgn="ctr"/>
                      <a:r>
                        <a:rPr lang="fr-FR" sz="1050" b="1" i="0" u="none" strike="noStrike">
                          <a:solidFill>
                            <a:srgbClr val="000000"/>
                          </a:solidFill>
                          <a:effectLst/>
                          <a:latin typeface="Calibri" panose="020F0502020204030204" pitchFamily="34" charset="0"/>
                        </a:rPr>
                        <a:t>BITUMEN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50" b="1"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err="1">
                          <a:solidFill>
                            <a:srgbClr val="000000"/>
                          </a:solidFill>
                          <a:effectLst/>
                          <a:latin typeface="Calibri" panose="020F0502020204030204" pitchFamily="34" charset="0"/>
                        </a:rPr>
                        <a:t>Hedge</a:t>
                      </a:r>
                      <a:r>
                        <a:rPr lang="fr-FR" sz="1050" b="0" i="0" u="none" strike="noStrike" dirty="0">
                          <a:solidFill>
                            <a:srgbClr val="000000"/>
                          </a:solidFill>
                          <a:effectLst/>
                          <a:latin typeface="Calibri" panose="020F0502020204030204" pitchFamily="34" charset="0"/>
                        </a:rPr>
                        <a:t> Reference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err="1">
                          <a:solidFill>
                            <a:srgbClr val="000000"/>
                          </a:solidFill>
                          <a:effectLst/>
                          <a:latin typeface="Calibri" panose="020F0502020204030204" pitchFamily="34" charset="0"/>
                        </a:rPr>
                        <a:t>Hedged</a:t>
                      </a:r>
                      <a:r>
                        <a:rPr lang="fr-FR" sz="1050" b="0" i="0" u="none" strike="noStrike" dirty="0">
                          <a:solidFill>
                            <a:srgbClr val="000000"/>
                          </a:solidFill>
                          <a:effectLst/>
                          <a:latin typeface="Calibri" panose="020F0502020204030204" pitchFamily="34" charset="0"/>
                        </a:rPr>
                        <a:t> (MT)</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Exposure (MT)</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Hedge Rate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Budget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Purchase price as of April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Average pruchase price of 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Last year purchase price (April 2021)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Performance compared to Budget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a:solidFill>
                            <a:srgbClr val="000000"/>
                          </a:solidFill>
                          <a:effectLst/>
                          <a:latin typeface="Calibri" panose="020F0502020204030204" pitchFamily="34" charset="0"/>
                        </a:rPr>
                        <a:t>Performance compared to Average of 2022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a:solidFill>
                            <a:srgbClr val="595959"/>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Performance compared to Last year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3396286990"/>
                  </a:ext>
                </a:extLst>
              </a:tr>
              <a:tr h="72000">
                <a:tc>
                  <a:txBody>
                    <a:bodyPr/>
                    <a:lstStyle/>
                    <a:p>
                      <a:pPr algn="l" fontAlgn="b"/>
                      <a:r>
                        <a:rPr lang="fr-FR" sz="100" b="1"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1"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257911"/>
                  </a:ext>
                </a:extLst>
              </a:tr>
              <a:tr h="360000">
                <a:tc>
                  <a:txBody>
                    <a:bodyPr/>
                    <a:lstStyle/>
                    <a:p>
                      <a:pPr algn="ctr" fontAlgn="ctr"/>
                      <a:r>
                        <a:rPr lang="fr-FR" sz="1050" b="0" i="0" u="none" strike="noStrike">
                          <a:solidFill>
                            <a:srgbClr val="000000"/>
                          </a:solidFill>
                          <a:effectLst/>
                          <a:latin typeface="Calibri" panose="020F0502020204030204" pitchFamily="34" charset="0"/>
                        </a:rPr>
                        <a:t>Russia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1 262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27 837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22 820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23 603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23 734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18 609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B050"/>
                          </a:solidFill>
                          <a:effectLst/>
                          <a:latin typeface="Calibri" panose="020F050202020403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-26,8%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716874"/>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dirty="0">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dirty="0">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3425926"/>
                  </a:ext>
                </a:extLst>
              </a:tr>
              <a:tr h="360000">
                <a:tc>
                  <a:txBody>
                    <a:bodyPr/>
                    <a:lstStyle/>
                    <a:p>
                      <a:pPr algn="ctr" fontAlgn="ctr"/>
                      <a:r>
                        <a:rPr lang="fr-FR" sz="1050" b="0" i="0" u="none" strike="noStrike">
                          <a:solidFill>
                            <a:srgbClr val="000000"/>
                          </a:solidFill>
                          <a:effectLst/>
                          <a:latin typeface="Calibri" panose="020F0502020204030204" pitchFamily="34" charset="0"/>
                        </a:rPr>
                        <a:t>Turkey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1 518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23 019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4 904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8 763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7 940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3 605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-78,7%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-143,0%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31941"/>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0084453"/>
                  </a:ext>
                </a:extLst>
              </a:tr>
              <a:tr h="360000">
                <a:tc>
                  <a:txBody>
                    <a:bodyPr/>
                    <a:lstStyle/>
                    <a:p>
                      <a:pPr algn="ctr" fontAlgn="ctr"/>
                      <a:r>
                        <a:rPr lang="fr-FR" sz="1050" b="0" i="0" u="none" strike="noStrike">
                          <a:solidFill>
                            <a:srgbClr val="000000"/>
                          </a:solidFill>
                          <a:effectLst/>
                          <a:latin typeface="Calibri" panose="020F0502020204030204" pitchFamily="34" charset="0"/>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766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13 206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1 865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2 853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2 401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1 627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-75,3%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84487014"/>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771710"/>
                  </a:ext>
                </a:extLst>
              </a:tr>
              <a:tr h="360000">
                <a:tc>
                  <a:txBody>
                    <a:bodyPr/>
                    <a:lstStyle/>
                    <a:p>
                      <a:pPr algn="ctr" fontAlgn="ctr"/>
                      <a:r>
                        <a:rPr lang="fr-FR" sz="1050" b="0" i="0" u="none" strike="noStrike">
                          <a:solidFill>
                            <a:srgbClr val="000000"/>
                          </a:solidFill>
                          <a:effectLst/>
                          <a:latin typeface="Calibri" panose="020F0502020204030204" pitchFamily="34" charset="0"/>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362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6 627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442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688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558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437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-55,8%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-23,4%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-57,5%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62405706"/>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8088984"/>
                  </a:ext>
                </a:extLst>
              </a:tr>
              <a:tr h="360000">
                <a:tc>
                  <a:txBody>
                    <a:bodyPr/>
                    <a:lstStyle/>
                    <a:p>
                      <a:pPr algn="ctr" fontAlgn="ctr"/>
                      <a:r>
                        <a:rPr lang="fr-FR" sz="1050" b="0" i="0" u="none" strike="noStrike">
                          <a:solidFill>
                            <a:srgbClr val="000000"/>
                          </a:solidFill>
                          <a:effectLst/>
                          <a:latin typeface="Calibri" panose="020F0502020204030204" pitchFamily="34" charset="0"/>
                        </a:rPr>
                        <a:t>Malaysia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292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6 497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1 934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2 402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2 177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1 954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-22,9%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3765638"/>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9495062"/>
                  </a:ext>
                </a:extLst>
              </a:tr>
              <a:tr h="360000">
                <a:tc>
                  <a:txBody>
                    <a:bodyPr/>
                    <a:lstStyle/>
                    <a:p>
                      <a:pPr algn="ctr" fontAlgn="ctr"/>
                      <a:r>
                        <a:rPr lang="fr-FR" sz="1050" b="0" i="0" u="none" strike="noStrike">
                          <a:solidFill>
                            <a:srgbClr val="000000"/>
                          </a:solidFill>
                          <a:effectLst/>
                          <a:latin typeface="Calibri" panose="020F0502020204030204" pitchFamily="34" charset="0"/>
                        </a:rPr>
                        <a:t>Brazil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3 787     </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3 643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4 506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4 199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2 652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-23,7%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-69,9%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9774682"/>
                  </a:ext>
                </a:extLst>
              </a:tr>
            </a:tbl>
          </a:graphicData>
        </a:graphic>
      </p:graphicFrame>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77429"/>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r>
              <a:rPr lang="fr-FR" dirty="0"/>
              <a:t> – Brent – Natixis </a:t>
            </a:r>
            <a:endParaRPr lang="en-US" dirty="0"/>
          </a:p>
        </p:txBody>
      </p:sp>
      <p:graphicFrame>
        <p:nvGraphicFramePr>
          <p:cNvPr id="3" name="Tableau 2">
            <a:extLst>
              <a:ext uri="{FF2B5EF4-FFF2-40B4-BE49-F238E27FC236}">
                <a16:creationId xmlns:a16="http://schemas.microsoft.com/office/drawing/2014/main" id="{87BA6F33-2C20-5BE8-76A5-156ED12B3C89}"/>
              </a:ext>
            </a:extLst>
          </p:cNvPr>
          <p:cNvGraphicFramePr>
            <a:graphicFrameLocks noGrp="1"/>
          </p:cNvGraphicFramePr>
          <p:nvPr>
            <p:extLst>
              <p:ext uri="{D42A27DB-BD31-4B8C-83A1-F6EECF244321}">
                <p14:modId xmlns:p14="http://schemas.microsoft.com/office/powerpoint/2010/main" val="2497208543"/>
              </p:ext>
            </p:extLst>
          </p:nvPr>
        </p:nvGraphicFramePr>
        <p:xfrm>
          <a:off x="35999" y="1038724"/>
          <a:ext cx="9072001" cy="3456000"/>
        </p:xfrm>
        <a:graphic>
          <a:graphicData uri="http://schemas.openxmlformats.org/drawingml/2006/table">
            <a:tbl>
              <a:tblPr/>
              <a:tblGrid>
                <a:gridCol w="751070">
                  <a:extLst>
                    <a:ext uri="{9D8B030D-6E8A-4147-A177-3AD203B41FA5}">
                      <a16:colId xmlns:a16="http://schemas.microsoft.com/office/drawing/2014/main" val="248917668"/>
                    </a:ext>
                  </a:extLst>
                </a:gridCol>
                <a:gridCol w="793649">
                  <a:extLst>
                    <a:ext uri="{9D8B030D-6E8A-4147-A177-3AD203B41FA5}">
                      <a16:colId xmlns:a16="http://schemas.microsoft.com/office/drawing/2014/main" val="372532765"/>
                    </a:ext>
                  </a:extLst>
                </a:gridCol>
                <a:gridCol w="649349">
                  <a:extLst>
                    <a:ext uri="{9D8B030D-6E8A-4147-A177-3AD203B41FA5}">
                      <a16:colId xmlns:a16="http://schemas.microsoft.com/office/drawing/2014/main" val="240961896"/>
                    </a:ext>
                  </a:extLst>
                </a:gridCol>
                <a:gridCol w="468975">
                  <a:extLst>
                    <a:ext uri="{9D8B030D-6E8A-4147-A177-3AD203B41FA5}">
                      <a16:colId xmlns:a16="http://schemas.microsoft.com/office/drawing/2014/main" val="640707546"/>
                    </a:ext>
                  </a:extLst>
                </a:gridCol>
                <a:gridCol w="468975">
                  <a:extLst>
                    <a:ext uri="{9D8B030D-6E8A-4147-A177-3AD203B41FA5}">
                      <a16:colId xmlns:a16="http://schemas.microsoft.com/office/drawing/2014/main" val="3108769786"/>
                    </a:ext>
                  </a:extLst>
                </a:gridCol>
                <a:gridCol w="468975">
                  <a:extLst>
                    <a:ext uri="{9D8B030D-6E8A-4147-A177-3AD203B41FA5}">
                      <a16:colId xmlns:a16="http://schemas.microsoft.com/office/drawing/2014/main" val="39949188"/>
                    </a:ext>
                  </a:extLst>
                </a:gridCol>
                <a:gridCol w="541125">
                  <a:extLst>
                    <a:ext uri="{9D8B030D-6E8A-4147-A177-3AD203B41FA5}">
                      <a16:colId xmlns:a16="http://schemas.microsoft.com/office/drawing/2014/main" val="3693153325"/>
                    </a:ext>
                  </a:extLst>
                </a:gridCol>
                <a:gridCol w="541125">
                  <a:extLst>
                    <a:ext uri="{9D8B030D-6E8A-4147-A177-3AD203B41FA5}">
                      <a16:colId xmlns:a16="http://schemas.microsoft.com/office/drawing/2014/main" val="2478500721"/>
                    </a:ext>
                  </a:extLst>
                </a:gridCol>
                <a:gridCol w="541125">
                  <a:extLst>
                    <a:ext uri="{9D8B030D-6E8A-4147-A177-3AD203B41FA5}">
                      <a16:colId xmlns:a16="http://schemas.microsoft.com/office/drawing/2014/main" val="1260634864"/>
                    </a:ext>
                  </a:extLst>
                </a:gridCol>
                <a:gridCol w="793649">
                  <a:extLst>
                    <a:ext uri="{9D8B030D-6E8A-4147-A177-3AD203B41FA5}">
                      <a16:colId xmlns:a16="http://schemas.microsoft.com/office/drawing/2014/main" val="3945182497"/>
                    </a:ext>
                  </a:extLst>
                </a:gridCol>
                <a:gridCol w="829724">
                  <a:extLst>
                    <a:ext uri="{9D8B030D-6E8A-4147-A177-3AD203B41FA5}">
                      <a16:colId xmlns:a16="http://schemas.microsoft.com/office/drawing/2014/main" val="2162483629"/>
                    </a:ext>
                  </a:extLst>
                </a:gridCol>
                <a:gridCol w="793649">
                  <a:extLst>
                    <a:ext uri="{9D8B030D-6E8A-4147-A177-3AD203B41FA5}">
                      <a16:colId xmlns:a16="http://schemas.microsoft.com/office/drawing/2014/main" val="1476802862"/>
                    </a:ext>
                  </a:extLst>
                </a:gridCol>
                <a:gridCol w="673037">
                  <a:extLst>
                    <a:ext uri="{9D8B030D-6E8A-4147-A177-3AD203B41FA5}">
                      <a16:colId xmlns:a16="http://schemas.microsoft.com/office/drawing/2014/main" val="1853364277"/>
                    </a:ext>
                  </a:extLst>
                </a:gridCol>
                <a:gridCol w="757574">
                  <a:extLst>
                    <a:ext uri="{9D8B030D-6E8A-4147-A177-3AD203B41FA5}">
                      <a16:colId xmlns:a16="http://schemas.microsoft.com/office/drawing/2014/main" val="1471628019"/>
                    </a:ext>
                  </a:extLst>
                </a:gridCol>
              </a:tblGrid>
              <a:tr h="288000">
                <a:tc rowSpan="2">
                  <a:txBody>
                    <a:bodyPr/>
                    <a:lstStyle/>
                    <a:p>
                      <a:pPr algn="ctr" fontAlgn="ctr"/>
                      <a:r>
                        <a:rPr lang="fr-FR" sz="1050" b="1" i="0" u="none" strike="noStrike">
                          <a:solidFill>
                            <a:srgbClr val="000000"/>
                          </a:solidFill>
                          <a:effectLst/>
                          <a:latin typeface="Calibri" panose="020F0502020204030204" pitchFamily="34" charset="0"/>
                        </a:rPr>
                        <a:t>Trade Date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Counterparty</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Underlying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err="1">
                          <a:solidFill>
                            <a:srgbClr val="000000"/>
                          </a:solidFill>
                          <a:effectLst/>
                          <a:latin typeface="Calibri" panose="020F0502020204030204" pitchFamily="34" charset="0"/>
                        </a:rPr>
                        <a:t>Period</a:t>
                      </a:r>
                      <a:endParaRPr lang="fr-FR" sz="1050" b="1" i="0" u="none" strike="noStrike" dirty="0">
                        <a:solidFill>
                          <a:srgbClr val="000000"/>
                        </a:solidFill>
                        <a:effectLst/>
                        <a:latin typeface="Calibri" panose="020F0502020204030204" pitchFamily="34" charset="0"/>
                      </a:endParaRP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Strike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Type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Quantity YTD in 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Unit trading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rPr>
                        <a:t>Exchange rate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Traded Swap price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fr-FR" sz="1050" b="1" i="0" u="none" strike="noStrike">
                          <a:solidFill>
                            <a:srgbClr val="000000"/>
                          </a:solidFill>
                          <a:effectLst/>
                          <a:latin typeface="Calibri" panose="020F0502020204030204" pitchFamily="34" charset="0"/>
                        </a:rPr>
                        <a:t>Actual 2022 €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MTM Index € 29/04/2022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rPr>
                        <a:t>Premium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en-US" sz="1050" b="1" i="0" u="none" strike="noStrike" dirty="0">
                          <a:solidFill>
                            <a:srgbClr val="000000"/>
                          </a:solidFill>
                          <a:effectLst/>
                          <a:latin typeface="Calibri" panose="020F0502020204030204" pitchFamily="34" charset="0"/>
                        </a:rPr>
                        <a:t>Result in K€ (Less Premium)</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667254132"/>
                  </a:ext>
                </a:extLst>
              </a:tr>
              <a:tr h="288000">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050" b="1" i="0" u="none" strike="noStrike" dirty="0">
                          <a:solidFill>
                            <a:srgbClr val="000000"/>
                          </a:solidFill>
                          <a:effectLst/>
                          <a:latin typeface="Calibri" panose="020F0502020204030204" pitchFamily="34" charset="0"/>
                        </a:rPr>
                        <a:t>YTD April</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2450327152"/>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avr.-22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2 760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97,84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92,84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12812149"/>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mai-22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2 880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101,44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107,26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74243896"/>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juin-22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99,67</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123,44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09713516"/>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juil.-22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4 320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97,63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144,40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49177665"/>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août-22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3 600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95,61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113,07</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0766862"/>
                  </a:ext>
                </a:extLst>
              </a:tr>
              <a:tr h="288000">
                <a:tc>
                  <a:txBody>
                    <a:bodyPr/>
                    <a:lstStyle/>
                    <a:p>
                      <a:pPr algn="ctr" fontAlgn="b"/>
                      <a:r>
                        <a:rPr lang="fr-FR" sz="1050" b="0" i="0" u="none" strike="noStrike">
                          <a:solidFill>
                            <a:srgbClr val="000000"/>
                          </a:solidFill>
                          <a:effectLst/>
                          <a:latin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sept.-22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rPr>
                        <a:t>101,96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93,77</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rPr>
                        <a:t>102,90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988416675"/>
                  </a:ext>
                </a:extLst>
              </a:tr>
              <a:tr h="288000">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196494"/>
                  </a:ext>
                </a:extLst>
              </a:tr>
              <a:tr h="288000">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NATIXIS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20 520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rPr>
                        <a:t>barils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64,20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684</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109124313"/>
                  </a:ext>
                </a:extLst>
              </a:tr>
              <a:tr h="288000">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922534"/>
                  </a:ext>
                </a:extLst>
              </a:tr>
              <a:tr h="288000">
                <a:tc>
                  <a:txBody>
                    <a:bodyPr/>
                    <a:lstStyle/>
                    <a:p>
                      <a:pPr algn="l" fontAlgn="b"/>
                      <a:r>
                        <a:rPr lang="fr-FR" sz="1050" b="0" i="0" u="none" strike="noStrike">
                          <a:solidFill>
                            <a:srgbClr val="000000"/>
                          </a:solidFill>
                          <a:effectLst/>
                          <a:latin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TOTAL</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20 520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rPr>
                        <a:t>barils</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64,20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rPr>
                        <a:t>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rPr>
                        <a:t>684</a:t>
                      </a:r>
                    </a:p>
                  </a:txBody>
                  <a:tcPr marL="4019" marR="4019" marT="4019"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2614487013"/>
                  </a:ext>
                </a:extLst>
              </a:tr>
            </a:tbl>
          </a:graphicData>
        </a:graphic>
      </p:graphicFrame>
    </p:spTree>
    <p:extLst>
      <p:ext uri="{BB962C8B-B14F-4D97-AF65-F5344CB8AC3E}">
        <p14:creationId xmlns:p14="http://schemas.microsoft.com/office/powerpoint/2010/main" val="90810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Hedging </a:t>
            </a:r>
            <a:r>
              <a:rPr lang="fr-FR" dirty="0" err="1"/>
              <a:t>Summary</a:t>
            </a:r>
            <a:r>
              <a:rPr lang="fr-FR" dirty="0"/>
              <a:t> - 2022</a:t>
            </a:r>
            <a:endParaRPr lang="en-US" dirty="0"/>
          </a:p>
        </p:txBody>
      </p:sp>
      <p:sp>
        <p:nvSpPr>
          <p:cNvPr id="10" name="ZoneTexte 9">
            <a:extLst>
              <a:ext uri="{FF2B5EF4-FFF2-40B4-BE49-F238E27FC236}">
                <a16:creationId xmlns:a16="http://schemas.microsoft.com/office/drawing/2014/main" id="{0BC916EC-FA81-495D-8B0F-6298E6835692}"/>
              </a:ext>
            </a:extLst>
          </p:cNvPr>
          <p:cNvSpPr txBox="1"/>
          <p:nvPr/>
        </p:nvSpPr>
        <p:spPr>
          <a:xfrm>
            <a:off x="1186128" y="6445108"/>
            <a:ext cx="6771735" cy="276999"/>
          </a:xfrm>
          <a:prstGeom prst="rect">
            <a:avLst/>
          </a:prstGeom>
          <a:noFill/>
          <a:ln>
            <a:solidFill>
              <a:schemeClr val="tx1"/>
            </a:solidFill>
          </a:ln>
        </p:spPr>
        <p:txBody>
          <a:bodyPr wrap="square" rtlCol="0">
            <a:spAutoFit/>
          </a:bodyPr>
          <a:lstStyle/>
          <a:p>
            <a:r>
              <a:rPr lang="fr-FR" sz="1200" dirty="0">
                <a:latin typeface="Calibri" panose="020F0502020204030204" pitchFamily="34" charset="0"/>
                <a:cs typeface="Calibri" panose="020F0502020204030204" pitchFamily="34" charset="0"/>
              </a:rPr>
              <a:t>Ratio de conversion : 7.14</a:t>
            </a:r>
          </a:p>
        </p:txBody>
      </p:sp>
      <p:sp>
        <p:nvSpPr>
          <p:cNvPr id="8" name="ZoneTexte 7">
            <a:extLst>
              <a:ext uri="{FF2B5EF4-FFF2-40B4-BE49-F238E27FC236}">
                <a16:creationId xmlns:a16="http://schemas.microsoft.com/office/drawing/2014/main" id="{AB52F210-34EB-4248-B74A-1730D0B78A9A}"/>
              </a:ext>
            </a:extLst>
          </p:cNvPr>
          <p:cNvSpPr txBox="1"/>
          <p:nvPr/>
        </p:nvSpPr>
        <p:spPr>
          <a:xfrm>
            <a:off x="2139149" y="6123131"/>
            <a:ext cx="4692375" cy="276999"/>
          </a:xfrm>
          <a:prstGeom prst="rect">
            <a:avLst/>
          </a:prstGeom>
          <a:solidFill>
            <a:schemeClr val="bg1">
              <a:lumMod val="75000"/>
            </a:schemeClr>
          </a:solidFill>
          <a:ln>
            <a:solidFill>
              <a:schemeClr val="tx1"/>
            </a:solidFill>
          </a:ln>
        </p:spPr>
        <p:txBody>
          <a:bodyPr wrap="none" rtlCol="0">
            <a:spAutoFit/>
          </a:bodyPr>
          <a:lstStyle/>
          <a:p>
            <a:r>
              <a:rPr lang="fr-FR" sz="1200" dirty="0">
                <a:latin typeface="Calibri" panose="020F0502020204030204" pitchFamily="34" charset="0"/>
                <a:cs typeface="Calibri" panose="020F0502020204030204" pitchFamily="34" charset="0"/>
              </a:rPr>
              <a:t>Les quantités de bitume consommées sont estimées de mai à décembre.</a:t>
            </a:r>
          </a:p>
        </p:txBody>
      </p:sp>
      <p:graphicFrame>
        <p:nvGraphicFramePr>
          <p:cNvPr id="9" name="Tableau 8">
            <a:extLst>
              <a:ext uri="{FF2B5EF4-FFF2-40B4-BE49-F238E27FC236}">
                <a16:creationId xmlns:a16="http://schemas.microsoft.com/office/drawing/2014/main" id="{4D551791-68E0-41D9-BE75-B9A53DB06097}"/>
              </a:ext>
            </a:extLst>
          </p:cNvPr>
          <p:cNvGraphicFramePr>
            <a:graphicFrameLocks noGrp="1"/>
          </p:cNvGraphicFramePr>
          <p:nvPr>
            <p:extLst>
              <p:ext uri="{D42A27DB-BD31-4B8C-83A1-F6EECF244321}">
                <p14:modId xmlns:p14="http://schemas.microsoft.com/office/powerpoint/2010/main" val="4150755306"/>
              </p:ext>
            </p:extLst>
          </p:nvPr>
        </p:nvGraphicFramePr>
        <p:xfrm>
          <a:off x="48364" y="1152628"/>
          <a:ext cx="9041632" cy="4696696"/>
        </p:xfrm>
        <a:graphic>
          <a:graphicData uri="http://schemas.openxmlformats.org/drawingml/2006/table">
            <a:tbl>
              <a:tblPr/>
              <a:tblGrid>
                <a:gridCol w="645893">
                  <a:extLst>
                    <a:ext uri="{9D8B030D-6E8A-4147-A177-3AD203B41FA5}">
                      <a16:colId xmlns:a16="http://schemas.microsoft.com/office/drawing/2014/main" val="2545932815"/>
                    </a:ext>
                  </a:extLst>
                </a:gridCol>
                <a:gridCol w="1111369">
                  <a:extLst>
                    <a:ext uri="{9D8B030D-6E8A-4147-A177-3AD203B41FA5}">
                      <a16:colId xmlns:a16="http://schemas.microsoft.com/office/drawing/2014/main" val="2980413830"/>
                    </a:ext>
                  </a:extLst>
                </a:gridCol>
                <a:gridCol w="555684">
                  <a:extLst>
                    <a:ext uri="{9D8B030D-6E8A-4147-A177-3AD203B41FA5}">
                      <a16:colId xmlns:a16="http://schemas.microsoft.com/office/drawing/2014/main" val="729233576"/>
                    </a:ext>
                  </a:extLst>
                </a:gridCol>
                <a:gridCol w="555684">
                  <a:extLst>
                    <a:ext uri="{9D8B030D-6E8A-4147-A177-3AD203B41FA5}">
                      <a16:colId xmlns:a16="http://schemas.microsoft.com/office/drawing/2014/main" val="2071155411"/>
                    </a:ext>
                  </a:extLst>
                </a:gridCol>
                <a:gridCol w="555684">
                  <a:extLst>
                    <a:ext uri="{9D8B030D-6E8A-4147-A177-3AD203B41FA5}">
                      <a16:colId xmlns:a16="http://schemas.microsoft.com/office/drawing/2014/main" val="3211838278"/>
                    </a:ext>
                  </a:extLst>
                </a:gridCol>
                <a:gridCol w="555684">
                  <a:extLst>
                    <a:ext uri="{9D8B030D-6E8A-4147-A177-3AD203B41FA5}">
                      <a16:colId xmlns:a16="http://schemas.microsoft.com/office/drawing/2014/main" val="215484856"/>
                    </a:ext>
                  </a:extLst>
                </a:gridCol>
                <a:gridCol w="555684">
                  <a:extLst>
                    <a:ext uri="{9D8B030D-6E8A-4147-A177-3AD203B41FA5}">
                      <a16:colId xmlns:a16="http://schemas.microsoft.com/office/drawing/2014/main" val="816150265"/>
                    </a:ext>
                  </a:extLst>
                </a:gridCol>
                <a:gridCol w="555684">
                  <a:extLst>
                    <a:ext uri="{9D8B030D-6E8A-4147-A177-3AD203B41FA5}">
                      <a16:colId xmlns:a16="http://schemas.microsoft.com/office/drawing/2014/main" val="3343857240"/>
                    </a:ext>
                  </a:extLst>
                </a:gridCol>
                <a:gridCol w="555684">
                  <a:extLst>
                    <a:ext uri="{9D8B030D-6E8A-4147-A177-3AD203B41FA5}">
                      <a16:colId xmlns:a16="http://schemas.microsoft.com/office/drawing/2014/main" val="3600425946"/>
                    </a:ext>
                  </a:extLst>
                </a:gridCol>
                <a:gridCol w="555684">
                  <a:extLst>
                    <a:ext uri="{9D8B030D-6E8A-4147-A177-3AD203B41FA5}">
                      <a16:colId xmlns:a16="http://schemas.microsoft.com/office/drawing/2014/main" val="2542029031"/>
                    </a:ext>
                  </a:extLst>
                </a:gridCol>
                <a:gridCol w="555684">
                  <a:extLst>
                    <a:ext uri="{9D8B030D-6E8A-4147-A177-3AD203B41FA5}">
                      <a16:colId xmlns:a16="http://schemas.microsoft.com/office/drawing/2014/main" val="2888838447"/>
                    </a:ext>
                  </a:extLst>
                </a:gridCol>
                <a:gridCol w="555684">
                  <a:extLst>
                    <a:ext uri="{9D8B030D-6E8A-4147-A177-3AD203B41FA5}">
                      <a16:colId xmlns:a16="http://schemas.microsoft.com/office/drawing/2014/main" val="1645352305"/>
                    </a:ext>
                  </a:extLst>
                </a:gridCol>
                <a:gridCol w="555684">
                  <a:extLst>
                    <a:ext uri="{9D8B030D-6E8A-4147-A177-3AD203B41FA5}">
                      <a16:colId xmlns:a16="http://schemas.microsoft.com/office/drawing/2014/main" val="2807922369"/>
                    </a:ext>
                  </a:extLst>
                </a:gridCol>
                <a:gridCol w="555684">
                  <a:extLst>
                    <a:ext uri="{9D8B030D-6E8A-4147-A177-3AD203B41FA5}">
                      <a16:colId xmlns:a16="http://schemas.microsoft.com/office/drawing/2014/main" val="3236521708"/>
                    </a:ext>
                  </a:extLst>
                </a:gridCol>
                <a:gridCol w="60478">
                  <a:extLst>
                    <a:ext uri="{9D8B030D-6E8A-4147-A177-3AD203B41FA5}">
                      <a16:colId xmlns:a16="http://schemas.microsoft.com/office/drawing/2014/main" val="3687395093"/>
                    </a:ext>
                  </a:extLst>
                </a:gridCol>
                <a:gridCol w="555684">
                  <a:extLst>
                    <a:ext uri="{9D8B030D-6E8A-4147-A177-3AD203B41FA5}">
                      <a16:colId xmlns:a16="http://schemas.microsoft.com/office/drawing/2014/main" val="2306462585"/>
                    </a:ext>
                  </a:extLst>
                </a:gridCol>
              </a:tblGrid>
              <a:tr h="474847">
                <a:tc>
                  <a:txBody>
                    <a:bodyPr/>
                    <a:lstStyle/>
                    <a:p>
                      <a:pPr algn="ctr" fontAlgn="ctr"/>
                      <a:r>
                        <a:rPr lang="fr-FR" sz="900" b="1" i="0" u="none" strike="noStrike" dirty="0">
                          <a:solidFill>
                            <a:srgbClr val="000000"/>
                          </a:solidFill>
                          <a:effectLst/>
                          <a:latin typeface="Calibri" panose="020F0502020204030204" pitchFamily="34" charset="0"/>
                        </a:rPr>
                        <a:t> Subsidiaries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Quantity in MT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Calibri" panose="020F0502020204030204" pitchFamily="34" charset="0"/>
                        </a:rPr>
                        <a:t> January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February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March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April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June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July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August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September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October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November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December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Total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4198254623"/>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49255"/>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RUSSIA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2 971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3 017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1 618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dirty="0">
                          <a:solidFill>
                            <a:srgbClr val="000000"/>
                          </a:solidFill>
                          <a:effectLst/>
                          <a:latin typeface="Calibri" panose="020F0502020204030204" pitchFamily="34" charset="0"/>
                        </a:rPr>
                        <a:t>2 683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3 061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2 881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2 721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1 462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26 356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802177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1 534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2730319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553901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5874778"/>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TURKEY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2 064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1 789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2 695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2 841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1 607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1 600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1 567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24 262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5811880"/>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dirty="0">
                          <a:solidFill>
                            <a:srgbClr val="000000"/>
                          </a:solidFill>
                          <a:effectLst/>
                          <a:latin typeface="Calibri" panose="020F050202020403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1 226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3014903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29174351"/>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54061"/>
                  </a:ext>
                </a:extLst>
              </a:tr>
              <a:tr h="180000">
                <a:tc rowSpan="3">
                  <a:txBody>
                    <a:bodyPr/>
                    <a:lstStyle/>
                    <a:p>
                      <a:pPr algn="ctr" fontAlgn="ctr"/>
                      <a:r>
                        <a:rPr lang="fr-FR" sz="900" b="0" i="0" u="none" strike="noStrike">
                          <a:solidFill>
                            <a:srgbClr val="FFFFFF"/>
                          </a:solidFill>
                          <a:effectLst/>
                          <a:latin typeface="Calibri" panose="020F0502020204030204" pitchFamily="34" charset="0"/>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dirty="0">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945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1 083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1 236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1 216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876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12 801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987230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727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2076534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0351725"/>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5877670"/>
                  </a:ext>
                </a:extLst>
              </a:tr>
              <a:tr h="180000">
                <a:tc rowSpan="3">
                  <a:txBody>
                    <a:bodyPr/>
                    <a:lstStyle/>
                    <a:p>
                      <a:pPr algn="ctr" fontAlgn="ctr"/>
                      <a:r>
                        <a:rPr lang="fr-FR" sz="900" b="0" i="0" u="none" strike="noStrike">
                          <a:solidFill>
                            <a:srgbClr val="FFFFFF"/>
                          </a:solidFill>
                          <a:effectLst/>
                          <a:latin typeface="Calibri" panose="020F0502020204030204" pitchFamily="34" charset="0"/>
                        </a:rPr>
                        <a:t>SPAIN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dirty="0">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738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698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732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66166808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953385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2934622"/>
                  </a:ext>
                </a:extLst>
              </a:tr>
              <a:tr h="65751">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0333207"/>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MALAYSIA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777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634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6 796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1905870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79053716"/>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11196143"/>
                  </a:ext>
                </a:extLst>
              </a:tr>
              <a:tr h="65751">
                <a:tc>
                  <a:txBody>
                    <a:bodyPr/>
                    <a:lstStyle/>
                    <a:p>
                      <a:pPr algn="l" fontAlgn="b"/>
                      <a:endParaRPr lang="fr-FR" sz="100" b="0" i="0" u="none" strike="noStrike" dirty="0">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44737544"/>
                  </a:ext>
                </a:extLst>
              </a:tr>
              <a:tr h="180000">
                <a:tc rowSpan="3">
                  <a:txBody>
                    <a:bodyPr/>
                    <a:lstStyle/>
                    <a:p>
                      <a:pPr algn="ctr" fontAlgn="ctr"/>
                      <a:r>
                        <a:rPr lang="fr-FR" sz="900" b="0" i="0" u="none" strike="noStrike">
                          <a:solidFill>
                            <a:srgbClr val="FFFFFF"/>
                          </a:solidFill>
                          <a:effectLst/>
                          <a:latin typeface="Calibri" panose="020F0502020204030204" pitchFamily="34" charset="0"/>
                        </a:rPr>
                        <a:t>BRAZIL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241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573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327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4 088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260596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697924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32766607"/>
                  </a:ext>
                </a:extLst>
              </a:tr>
              <a:tr h="61149">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64587452"/>
                  </a:ext>
                </a:extLst>
              </a:tr>
              <a:tr h="180000">
                <a:tc rowSpan="3">
                  <a:txBody>
                    <a:bodyPr/>
                    <a:lstStyle/>
                    <a:p>
                      <a:pPr algn="ctr" fontAlgn="ctr"/>
                      <a:r>
                        <a:rPr lang="fr-FR" sz="900" b="1" i="0" u="none" strike="noStrike">
                          <a:solidFill>
                            <a:srgbClr val="FFFFFF"/>
                          </a:solidFill>
                          <a:effectLst/>
                          <a:latin typeface="Calibri" panose="020F0502020204030204" pitchFamily="34" charset="0"/>
                        </a:rPr>
                        <a:t>TOTAL GROUP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D0D0D"/>
                    </a:solidFill>
                  </a:tcPr>
                </a:tc>
                <a:tc>
                  <a:txBody>
                    <a:bodyPr/>
                    <a:lstStyle/>
                    <a:p>
                      <a:pPr algn="l" fontAlgn="ctr"/>
                      <a:r>
                        <a:rPr lang="fr-FR" sz="900" b="1" i="0" u="none" strike="noStrike">
                          <a:solidFill>
                            <a:srgbClr val="000000"/>
                          </a:solidFill>
                          <a:effectLst/>
                          <a:latin typeface="Calibri" panose="020F0502020204030204" pitchFamily="34" charset="0"/>
                        </a:rPr>
                        <a:t>Consummed quantity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7 852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a:solidFill>
                            <a:srgbClr val="000000"/>
                          </a:solidFill>
                          <a:effectLst/>
                          <a:latin typeface="Calibri" panose="020F0502020204030204" pitchFamily="34" charset="0"/>
                        </a:rPr>
                        <a:t>7 360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1" i="0" u="none" strike="noStrike" dirty="0">
                          <a:solidFill>
                            <a:srgbClr val="000000"/>
                          </a:solidFill>
                          <a:effectLst/>
                          <a:latin typeface="Calibri" panose="020F0502020204030204" pitchFamily="34" charset="0"/>
                        </a:rPr>
                        <a:t>8 185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7 346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7 520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7 445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6 975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7 733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6 408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4 864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1 883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80 946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65306998"/>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Hegded quantity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403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605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504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4 200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26649799"/>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Hedge ratio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1865077440"/>
                  </a:ext>
                </a:extLst>
              </a:tr>
            </a:tbl>
          </a:graphicData>
        </a:graphic>
      </p:graphicFrame>
    </p:spTree>
    <p:extLst>
      <p:ext uri="{BB962C8B-B14F-4D97-AF65-F5344CB8AC3E}">
        <p14:creationId xmlns:p14="http://schemas.microsoft.com/office/powerpoint/2010/main" val="217557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9" name="ZoneTexte 8">
            <a:extLst>
              <a:ext uri="{FF2B5EF4-FFF2-40B4-BE49-F238E27FC236}">
                <a16:creationId xmlns:a16="http://schemas.microsoft.com/office/drawing/2014/main" id="{47D17D5A-9BB4-48F9-9C35-BF9562E689F1}"/>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A451513F-F5E1-D586-1D6E-C05B8045C8BE}"/>
              </a:ext>
            </a:extLst>
          </p:cNvPr>
          <p:cNvPicPr>
            <a:picLocks noChangeAspect="1"/>
          </p:cNvPicPr>
          <p:nvPr/>
        </p:nvPicPr>
        <p:blipFill>
          <a:blip r:embed="rId2"/>
          <a:stretch>
            <a:fillRect/>
          </a:stretch>
        </p:blipFill>
        <p:spPr>
          <a:xfrm>
            <a:off x="731188" y="1286266"/>
            <a:ext cx="7681626" cy="5023538"/>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- 2022</a:t>
            </a:r>
          </a:p>
        </p:txBody>
      </p:sp>
      <p:pic>
        <p:nvPicPr>
          <p:cNvPr id="5" name="Image 4">
            <a:extLst>
              <a:ext uri="{FF2B5EF4-FFF2-40B4-BE49-F238E27FC236}">
                <a16:creationId xmlns:a16="http://schemas.microsoft.com/office/drawing/2014/main" id="{A0F0CF04-052B-46D8-B74B-1E73A0A2C597}"/>
              </a:ext>
            </a:extLst>
          </p:cNvPr>
          <p:cNvPicPr>
            <a:picLocks noChangeAspect="1"/>
          </p:cNvPicPr>
          <p:nvPr/>
        </p:nvPicPr>
        <p:blipFill>
          <a:blip r:embed="rId2"/>
          <a:stretch>
            <a:fillRect/>
          </a:stretch>
        </p:blipFill>
        <p:spPr>
          <a:xfrm>
            <a:off x="1735921" y="1499839"/>
            <a:ext cx="5672154" cy="4471192"/>
          </a:xfrm>
          <a:prstGeom prst="rect">
            <a:avLst/>
          </a:prstGeom>
        </p:spPr>
      </p:pic>
    </p:spTree>
    <p:extLst>
      <p:ext uri="{BB962C8B-B14F-4D97-AF65-F5344CB8AC3E}">
        <p14:creationId xmlns:p14="http://schemas.microsoft.com/office/powerpoint/2010/main" val="254141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6" name="ZoneTexte 5">
            <a:extLst>
              <a:ext uri="{FF2B5EF4-FFF2-40B4-BE49-F238E27FC236}">
                <a16:creationId xmlns:a16="http://schemas.microsoft.com/office/drawing/2014/main" id="{38978136-FD87-4DCB-B22C-DE8796008846}"/>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ABA7CBE8-BCA1-749E-85AC-364C8084C12C}"/>
              </a:ext>
            </a:extLst>
          </p:cNvPr>
          <p:cNvPicPr>
            <a:picLocks noChangeAspect="1"/>
          </p:cNvPicPr>
          <p:nvPr/>
        </p:nvPicPr>
        <p:blipFill>
          <a:blip r:embed="rId2"/>
          <a:stretch>
            <a:fillRect/>
          </a:stretch>
        </p:blipFill>
        <p:spPr>
          <a:xfrm>
            <a:off x="734236" y="1280158"/>
            <a:ext cx="7675528" cy="5023539"/>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- 2022</a:t>
            </a:r>
          </a:p>
        </p:txBody>
      </p:sp>
      <p:pic>
        <p:nvPicPr>
          <p:cNvPr id="5" name="Image 4">
            <a:extLst>
              <a:ext uri="{FF2B5EF4-FFF2-40B4-BE49-F238E27FC236}">
                <a16:creationId xmlns:a16="http://schemas.microsoft.com/office/drawing/2014/main" id="{DF37DAAD-104D-2A90-5F78-15F4EA4FBCFB}"/>
              </a:ext>
            </a:extLst>
          </p:cNvPr>
          <p:cNvPicPr>
            <a:picLocks noChangeAspect="1"/>
          </p:cNvPicPr>
          <p:nvPr/>
        </p:nvPicPr>
        <p:blipFill>
          <a:blip r:embed="rId2"/>
          <a:stretch>
            <a:fillRect/>
          </a:stretch>
        </p:blipFill>
        <p:spPr>
          <a:xfrm>
            <a:off x="1703427" y="1499839"/>
            <a:ext cx="5737133" cy="4471192"/>
          </a:xfrm>
          <a:prstGeom prst="rect">
            <a:avLst/>
          </a:prstGeom>
        </p:spPr>
      </p:pic>
    </p:spTree>
    <p:extLst>
      <p:ext uri="{BB962C8B-B14F-4D97-AF65-F5344CB8AC3E}">
        <p14:creationId xmlns:p14="http://schemas.microsoft.com/office/powerpoint/2010/main" val="26106896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15468</TotalTime>
  <Words>2039</Words>
  <Application>Microsoft Office PowerPoint</Application>
  <PresentationFormat>Affichage à l'écran (4:3)</PresentationFormat>
  <Paragraphs>964</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- 2022</vt:lpstr>
      <vt:lpstr>Turkish subsidiary - Synthesis</vt:lpstr>
      <vt:lpstr>Turkish subsidiary - 2022</vt:lpstr>
      <vt:lpstr>Polish subsidiary - Synthesis</vt:lpstr>
      <vt:lpstr>Polish subsidiary - 2022</vt:lpstr>
      <vt:lpstr>Spanish subsidiary - Synthesis</vt:lpstr>
      <vt:lpstr>Spanish subsidiary - 2022</vt:lpstr>
      <vt:lpstr>Malaysian subsidiary - Synthesis</vt:lpstr>
      <vt:lpstr>Malaysian subsidiary - 2022</vt:lpstr>
      <vt:lpstr>Bitumen/BRL - Synthesis</vt:lpstr>
      <vt:lpstr>Présentation PowerPoint</vt:lpstr>
      <vt:lpstr>Historical Purchase Prices</vt:lpstr>
      <vt:lpstr>Historical prices: Brent</vt:lpstr>
      <vt:lpstr>Historical prices: FO vs BRENT</vt:lpstr>
      <vt:lpstr>Annexes</vt:lpstr>
      <vt:lpstr>Turkish subsidiary - 2021</vt:lpstr>
      <vt:lpstr>Polish subsidiary - 2021</vt:lpstr>
      <vt:lpstr>Spanish subsidiary - 2021</vt:lpstr>
      <vt:lpstr>Malaysian subsidiary - 2021</vt:lpstr>
      <vt:lpstr>Russian subsidiary - 2021</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Aloïs Fagnon</cp:lastModifiedBy>
  <cp:revision>1427</cp:revision>
  <cp:lastPrinted>2019-02-12T13:53:47Z</cp:lastPrinted>
  <dcterms:created xsi:type="dcterms:W3CDTF">2010-04-23T15:09:35Z</dcterms:created>
  <dcterms:modified xsi:type="dcterms:W3CDTF">2022-05-30T14:19:08Z</dcterms:modified>
</cp:coreProperties>
</file>