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2"/>
  </p:notesMasterIdLst>
  <p:sldIdLst>
    <p:sldId id="256" r:id="rId3"/>
    <p:sldId id="466" r:id="rId4"/>
    <p:sldId id="476" r:id="rId5"/>
    <p:sldId id="555" r:id="rId6"/>
    <p:sldId id="561" r:id="rId7"/>
    <p:sldId id="523" r:id="rId8"/>
    <p:sldId id="562" r:id="rId9"/>
    <p:sldId id="525" r:id="rId10"/>
    <p:sldId id="557" r:id="rId11"/>
    <p:sldId id="524" r:id="rId12"/>
    <p:sldId id="558" r:id="rId13"/>
    <p:sldId id="526" r:id="rId14"/>
    <p:sldId id="559" r:id="rId15"/>
    <p:sldId id="534" r:id="rId16"/>
    <p:sldId id="560" r:id="rId17"/>
    <p:sldId id="533" r:id="rId18"/>
    <p:sldId id="549" r:id="rId19"/>
    <p:sldId id="548" r:id="rId20"/>
    <p:sldId id="539" r:id="rId21"/>
    <p:sldId id="554" r:id="rId22"/>
    <p:sldId id="552" r:id="rId23"/>
    <p:sldId id="564" r:id="rId24"/>
    <p:sldId id="565" r:id="rId25"/>
    <p:sldId id="566" r:id="rId26"/>
    <p:sldId id="567" r:id="rId27"/>
    <p:sldId id="563" r:id="rId28"/>
    <p:sldId id="520" r:id="rId29"/>
    <p:sldId id="409" r:id="rId30"/>
    <p:sldId id="410"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6374" autoAdjust="0"/>
  </p:normalViewPr>
  <p:slideViewPr>
    <p:cSldViewPr snapToGrid="0">
      <p:cViewPr varScale="1">
        <p:scale>
          <a:sx n="107" d="100"/>
          <a:sy n="107" d="100"/>
        </p:scale>
        <p:origin x="1254"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21/02/2022</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326219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418841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19</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2/21/2022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2/21/2022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2/21/2022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2/21/2022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2/21/2022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2/21/2022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2/21/2022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2/21/2022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2/21/2022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2/21/2022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2/21/2022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2/21/2022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2/21/2022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2/21/2022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2/21/2022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2/21/2022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2/21/2022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2/21/2022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2/21/2022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8040"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31/01/2022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3B1CAF2-66A8-4D86-9EBC-E5ABF2DECB2C}"/>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(2022)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DE10C5EC-0732-4357-AB45-229A277460A5}"/>
              </a:ext>
            </a:extLst>
          </p:cNvPr>
          <p:cNvPicPr>
            <a:picLocks noChangeAspect="1"/>
          </p:cNvPicPr>
          <p:nvPr/>
        </p:nvPicPr>
        <p:blipFill>
          <a:blip r:embed="rId2"/>
          <a:stretch>
            <a:fillRect/>
          </a:stretch>
        </p:blipFill>
        <p:spPr>
          <a:xfrm>
            <a:off x="734231" y="1294323"/>
            <a:ext cx="7675529" cy="5023539"/>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- 2022</a:t>
            </a:r>
          </a:p>
        </p:txBody>
      </p:sp>
      <p:pic>
        <p:nvPicPr>
          <p:cNvPr id="6" name="Image 5">
            <a:extLst>
              <a:ext uri="{FF2B5EF4-FFF2-40B4-BE49-F238E27FC236}">
                <a16:creationId xmlns:a16="http://schemas.microsoft.com/office/drawing/2014/main" id="{CB17EC6C-D060-4857-9FA1-FC1D9BA32FE8}"/>
              </a:ext>
            </a:extLst>
          </p:cNvPr>
          <p:cNvPicPr>
            <a:picLocks noChangeAspect="1"/>
          </p:cNvPicPr>
          <p:nvPr/>
        </p:nvPicPr>
        <p:blipFill>
          <a:blip r:embed="rId2"/>
          <a:stretch>
            <a:fillRect/>
          </a:stretch>
        </p:blipFill>
        <p:spPr>
          <a:xfrm>
            <a:off x="1703431" y="1499841"/>
            <a:ext cx="5737134" cy="4469093"/>
          </a:xfrm>
          <a:prstGeom prst="rect">
            <a:avLst/>
          </a:prstGeom>
        </p:spPr>
      </p:pic>
    </p:spTree>
    <p:extLst>
      <p:ext uri="{BB962C8B-B14F-4D97-AF65-F5344CB8AC3E}">
        <p14:creationId xmlns:p14="http://schemas.microsoft.com/office/powerpoint/2010/main" val="6769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7" name="ZoneTexte 6">
            <a:extLst>
              <a:ext uri="{FF2B5EF4-FFF2-40B4-BE49-F238E27FC236}">
                <a16:creationId xmlns:a16="http://schemas.microsoft.com/office/drawing/2014/main" id="{F8681D7E-E6CC-4590-9593-26693B4E5475}"/>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(2022) : </a:t>
            </a:r>
            <a:r>
              <a:rPr lang="en-US" sz="1200" b="1" dirty="0">
                <a:latin typeface="Calibri" panose="020F0502020204030204" pitchFamily="34" charset="0"/>
                <a:cs typeface="Calibri" panose="020F0502020204030204" pitchFamily="34" charset="0"/>
              </a:rPr>
              <a:t>7.14</a:t>
            </a:r>
          </a:p>
        </p:txBody>
      </p:sp>
      <p:pic>
        <p:nvPicPr>
          <p:cNvPr id="6" name="Image 5">
            <a:extLst>
              <a:ext uri="{FF2B5EF4-FFF2-40B4-BE49-F238E27FC236}">
                <a16:creationId xmlns:a16="http://schemas.microsoft.com/office/drawing/2014/main" id="{A177C376-75BD-4E58-A059-CCC78626123D}"/>
              </a:ext>
            </a:extLst>
          </p:cNvPr>
          <p:cNvPicPr>
            <a:picLocks noChangeAspect="1"/>
          </p:cNvPicPr>
          <p:nvPr/>
        </p:nvPicPr>
        <p:blipFill>
          <a:blip r:embed="rId2"/>
          <a:stretch>
            <a:fillRect/>
          </a:stretch>
        </p:blipFill>
        <p:spPr>
          <a:xfrm>
            <a:off x="737283" y="1294323"/>
            <a:ext cx="7666389" cy="5023539"/>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- 2022</a:t>
            </a:r>
          </a:p>
        </p:txBody>
      </p:sp>
      <p:pic>
        <p:nvPicPr>
          <p:cNvPr id="6" name="Image 5">
            <a:extLst>
              <a:ext uri="{FF2B5EF4-FFF2-40B4-BE49-F238E27FC236}">
                <a16:creationId xmlns:a16="http://schemas.microsoft.com/office/drawing/2014/main" id="{8A91E60F-7759-40B4-BAD2-B1A8BA4990EC}"/>
              </a:ext>
            </a:extLst>
          </p:cNvPr>
          <p:cNvPicPr>
            <a:picLocks noChangeAspect="1"/>
          </p:cNvPicPr>
          <p:nvPr/>
        </p:nvPicPr>
        <p:blipFill>
          <a:blip r:embed="rId2"/>
          <a:stretch>
            <a:fillRect/>
          </a:stretch>
        </p:blipFill>
        <p:spPr>
          <a:xfrm>
            <a:off x="1703431" y="1499842"/>
            <a:ext cx="5737134" cy="4472679"/>
          </a:xfrm>
          <a:prstGeom prst="rect">
            <a:avLst/>
          </a:prstGeom>
        </p:spPr>
      </p:pic>
    </p:spTree>
    <p:extLst>
      <p:ext uri="{BB962C8B-B14F-4D97-AF65-F5344CB8AC3E}">
        <p14:creationId xmlns:p14="http://schemas.microsoft.com/office/powerpoint/2010/main" val="15526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7" name="ZoneTexte 6">
            <a:extLst>
              <a:ext uri="{FF2B5EF4-FFF2-40B4-BE49-F238E27FC236}">
                <a16:creationId xmlns:a16="http://schemas.microsoft.com/office/drawing/2014/main" id="{4550F377-8CAD-435B-802E-F87B5ABAACA4}"/>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(2022)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FA41ADFD-A969-43B1-BC38-6D020CAD54B3}"/>
              </a:ext>
            </a:extLst>
          </p:cNvPr>
          <p:cNvPicPr>
            <a:picLocks noChangeAspect="1"/>
          </p:cNvPicPr>
          <p:nvPr/>
        </p:nvPicPr>
        <p:blipFill>
          <a:blip r:embed="rId2"/>
          <a:stretch>
            <a:fillRect/>
          </a:stretch>
        </p:blipFill>
        <p:spPr>
          <a:xfrm>
            <a:off x="734235" y="1280150"/>
            <a:ext cx="7675529" cy="5023539"/>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- 2022</a:t>
            </a:r>
          </a:p>
        </p:txBody>
      </p:sp>
      <p:pic>
        <p:nvPicPr>
          <p:cNvPr id="5" name="Image 4">
            <a:extLst>
              <a:ext uri="{FF2B5EF4-FFF2-40B4-BE49-F238E27FC236}">
                <a16:creationId xmlns:a16="http://schemas.microsoft.com/office/drawing/2014/main" id="{A8C6CD57-5F17-4AC1-9D8B-56BE50BC963A}"/>
              </a:ext>
            </a:extLst>
          </p:cNvPr>
          <p:cNvPicPr>
            <a:picLocks noChangeAspect="1"/>
          </p:cNvPicPr>
          <p:nvPr/>
        </p:nvPicPr>
        <p:blipFill>
          <a:blip r:embed="rId2"/>
          <a:stretch>
            <a:fillRect/>
          </a:stretch>
        </p:blipFill>
        <p:spPr>
          <a:xfrm>
            <a:off x="1703431" y="1499841"/>
            <a:ext cx="5737134" cy="4467441"/>
          </a:xfrm>
          <a:prstGeom prst="rect">
            <a:avLst/>
          </a:prstGeom>
        </p:spPr>
      </p:pic>
    </p:spTree>
    <p:extLst>
      <p:ext uri="{BB962C8B-B14F-4D97-AF65-F5344CB8AC3E}">
        <p14:creationId xmlns:p14="http://schemas.microsoft.com/office/powerpoint/2010/main" val="188480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7" name="ZoneTexte 6">
            <a:extLst>
              <a:ext uri="{FF2B5EF4-FFF2-40B4-BE49-F238E27FC236}">
                <a16:creationId xmlns:a16="http://schemas.microsoft.com/office/drawing/2014/main" id="{0184E7BD-7421-4DF9-9BEA-E8D1397DC8F3}"/>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(2022)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4357B544-B26B-4322-857D-C130B2F218C5}"/>
              </a:ext>
            </a:extLst>
          </p:cNvPr>
          <p:cNvPicPr>
            <a:picLocks noChangeAspect="1"/>
          </p:cNvPicPr>
          <p:nvPr/>
        </p:nvPicPr>
        <p:blipFill>
          <a:blip r:embed="rId2"/>
          <a:stretch>
            <a:fillRect/>
          </a:stretch>
        </p:blipFill>
        <p:spPr>
          <a:xfrm>
            <a:off x="727839" y="1280152"/>
            <a:ext cx="7675529" cy="5023539"/>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et Brent est bonne à fin janvier 2022 de l’ordre de 0,87.</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sp>
        <p:nvSpPr>
          <p:cNvPr id="9" name="Title">
            <a:extLst>
              <a:ext uri="{FF2B5EF4-FFF2-40B4-BE49-F238E27FC236}">
                <a16:creationId xmlns:a16="http://schemas.microsoft.com/office/drawing/2014/main" id="{FFE8E088-7FA5-4E9E-AAB6-5531EC73DFD2}"/>
              </a:ext>
            </a:extLst>
          </p:cNvPr>
          <p:cNvSpPr txBox="1">
            <a:spLocks/>
          </p:cNvSpPr>
          <p:nvPr/>
        </p:nvSpPr>
        <p:spPr bwMode="auto">
          <a:xfrm>
            <a:off x="2097881" y="62586"/>
            <a:ext cx="4948238"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Correlation</a:t>
            </a:r>
            <a:r>
              <a:rPr lang="fr-FR" dirty="0"/>
              <a:t> </a:t>
            </a:r>
            <a:r>
              <a:rPr lang="fr-FR" dirty="0" err="1"/>
              <a:t>Analysis</a:t>
            </a:r>
            <a:endParaRPr lang="en-US" dirty="0"/>
          </a:p>
        </p:txBody>
      </p:sp>
      <p:pic>
        <p:nvPicPr>
          <p:cNvPr id="10" name="Image 9">
            <a:extLst>
              <a:ext uri="{FF2B5EF4-FFF2-40B4-BE49-F238E27FC236}">
                <a16:creationId xmlns:a16="http://schemas.microsoft.com/office/drawing/2014/main" id="{6B61C150-F4C1-4DE8-B0FF-289B9B21D0DC}"/>
              </a:ext>
            </a:extLst>
          </p:cNvPr>
          <p:cNvPicPr>
            <a:picLocks noChangeAspect="1"/>
          </p:cNvPicPr>
          <p:nvPr/>
        </p:nvPicPr>
        <p:blipFill>
          <a:blip r:embed="rId2"/>
          <a:stretch>
            <a:fillRect/>
          </a:stretch>
        </p:blipFill>
        <p:spPr>
          <a:xfrm>
            <a:off x="80682" y="1026280"/>
            <a:ext cx="7651629" cy="5831720"/>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Purchase</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9714FD1F-915C-4E5D-8708-429CAF1013C1}"/>
              </a:ext>
            </a:extLst>
          </p:cNvPr>
          <p:cNvPicPr>
            <a:picLocks noChangeAspect="1"/>
          </p:cNvPicPr>
          <p:nvPr/>
        </p:nvPicPr>
        <p:blipFill>
          <a:blip r:embed="rId2"/>
          <a:stretch>
            <a:fillRect/>
          </a:stretch>
        </p:blipFill>
        <p:spPr>
          <a:xfrm>
            <a:off x="60383" y="1101263"/>
            <a:ext cx="9023228" cy="5309042"/>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Brent</a:t>
            </a:r>
            <a:endParaRPr lang="en-US" dirty="0"/>
          </a:p>
        </p:txBody>
      </p:sp>
      <p:pic>
        <p:nvPicPr>
          <p:cNvPr id="6" name="Image 5">
            <a:extLst>
              <a:ext uri="{FF2B5EF4-FFF2-40B4-BE49-F238E27FC236}">
                <a16:creationId xmlns:a16="http://schemas.microsoft.com/office/drawing/2014/main" id="{1A80DCEC-2F82-4A74-9E3E-6602FA9D88CB}"/>
              </a:ext>
            </a:extLst>
          </p:cNvPr>
          <p:cNvPicPr>
            <a:picLocks noChangeAspect="1"/>
          </p:cNvPicPr>
          <p:nvPr/>
        </p:nvPicPr>
        <p:blipFill>
          <a:blip r:embed="rId3"/>
          <a:stretch>
            <a:fillRect/>
          </a:stretch>
        </p:blipFill>
        <p:spPr>
          <a:xfrm>
            <a:off x="60383" y="1101263"/>
            <a:ext cx="9023228" cy="5309042"/>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5" name="Image 4">
            <a:extLst>
              <a:ext uri="{FF2B5EF4-FFF2-40B4-BE49-F238E27FC236}">
                <a16:creationId xmlns:a16="http://schemas.microsoft.com/office/drawing/2014/main" id="{6758810F-FC99-4321-A454-478FE86B69EA}"/>
              </a:ext>
            </a:extLst>
          </p:cNvPr>
          <p:cNvPicPr>
            <a:picLocks noChangeAspect="1"/>
          </p:cNvPicPr>
          <p:nvPr/>
        </p:nvPicPr>
        <p:blipFill>
          <a:blip r:embed="rId2"/>
          <a:stretch>
            <a:fillRect/>
          </a:stretch>
        </p:blipFill>
        <p:spPr>
          <a:xfrm>
            <a:off x="60383" y="1101264"/>
            <a:ext cx="9023228" cy="5309042"/>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72409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Turkish subsidiary – 2021</a:t>
            </a:r>
          </a:p>
          <a:p>
            <a:pPr marL="285750" indent="-285750">
              <a:spcBef>
                <a:spcPts val="600"/>
              </a:spcBef>
              <a:buFont typeface="Arial" panose="020B0604020202020204" pitchFamily="34" charset="0"/>
              <a:buChar char="•"/>
            </a:pPr>
            <a:r>
              <a:rPr lang="en-US" sz="2000" dirty="0"/>
              <a:t>Polish subsidiary – 2021</a:t>
            </a:r>
          </a:p>
          <a:p>
            <a:pPr marL="285750" indent="-285750">
              <a:spcBef>
                <a:spcPts val="600"/>
              </a:spcBef>
              <a:buFont typeface="Arial" panose="020B0604020202020204" pitchFamily="34" charset="0"/>
              <a:buChar char="•"/>
            </a:pPr>
            <a:r>
              <a:rPr lang="en-US" sz="2000" dirty="0"/>
              <a:t>Spanish subsidiary – 2021</a:t>
            </a:r>
          </a:p>
          <a:p>
            <a:pPr marL="285750" indent="-285750">
              <a:spcBef>
                <a:spcPts val="600"/>
              </a:spcBef>
              <a:buFont typeface="Arial" panose="020B0604020202020204" pitchFamily="34" charset="0"/>
              <a:buChar char="•"/>
            </a:pPr>
            <a:r>
              <a:rPr lang="en-US" sz="2000" dirty="0"/>
              <a:t>Malaysian subsidiary – 2021</a:t>
            </a:r>
          </a:p>
          <a:p>
            <a:pPr marL="285750" indent="-285750">
              <a:spcBef>
                <a:spcPts val="600"/>
              </a:spcBef>
              <a:buFont typeface="Arial" panose="020B0604020202020204" pitchFamily="34" charset="0"/>
              <a:buChar char="•"/>
            </a:pPr>
            <a:r>
              <a:rPr lang="en-US" sz="2000" dirty="0"/>
              <a:t>Russian subsidiary – 2021</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- 2021</a:t>
            </a:r>
          </a:p>
        </p:txBody>
      </p:sp>
      <p:pic>
        <p:nvPicPr>
          <p:cNvPr id="6" name="Image 5">
            <a:extLst>
              <a:ext uri="{FF2B5EF4-FFF2-40B4-BE49-F238E27FC236}">
                <a16:creationId xmlns:a16="http://schemas.microsoft.com/office/drawing/2014/main" id="{A049188D-2FB8-4261-8004-50CA22329E22}"/>
              </a:ext>
            </a:extLst>
          </p:cNvPr>
          <p:cNvPicPr>
            <a:picLocks noChangeAspect="1"/>
          </p:cNvPicPr>
          <p:nvPr/>
        </p:nvPicPr>
        <p:blipFill>
          <a:blip r:embed="rId2"/>
          <a:stretch>
            <a:fillRect/>
          </a:stretch>
        </p:blipFill>
        <p:spPr>
          <a:xfrm>
            <a:off x="1703431" y="1499840"/>
            <a:ext cx="5737135" cy="4471195"/>
          </a:xfrm>
          <a:prstGeom prst="rect">
            <a:avLst/>
          </a:prstGeom>
        </p:spPr>
      </p:pic>
    </p:spTree>
    <p:extLst>
      <p:ext uri="{BB962C8B-B14F-4D97-AF65-F5344CB8AC3E}">
        <p14:creationId xmlns:p14="http://schemas.microsoft.com/office/powerpoint/2010/main" val="365745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- 2021</a:t>
            </a:r>
          </a:p>
        </p:txBody>
      </p:sp>
      <p:pic>
        <p:nvPicPr>
          <p:cNvPr id="6" name="Image 5">
            <a:extLst>
              <a:ext uri="{FF2B5EF4-FFF2-40B4-BE49-F238E27FC236}">
                <a16:creationId xmlns:a16="http://schemas.microsoft.com/office/drawing/2014/main" id="{277346CD-68E6-4C8A-82E0-ADA99872626B}"/>
              </a:ext>
            </a:extLst>
          </p:cNvPr>
          <p:cNvPicPr>
            <a:picLocks noChangeAspect="1"/>
          </p:cNvPicPr>
          <p:nvPr/>
        </p:nvPicPr>
        <p:blipFill>
          <a:blip r:embed="rId2"/>
          <a:stretch>
            <a:fillRect/>
          </a:stretch>
        </p:blipFill>
        <p:spPr>
          <a:xfrm>
            <a:off x="1703432" y="1499841"/>
            <a:ext cx="5737136" cy="4469093"/>
          </a:xfrm>
          <a:prstGeom prst="rect">
            <a:avLst/>
          </a:prstGeom>
        </p:spPr>
      </p:pic>
    </p:spTree>
    <p:extLst>
      <p:ext uri="{BB962C8B-B14F-4D97-AF65-F5344CB8AC3E}">
        <p14:creationId xmlns:p14="http://schemas.microsoft.com/office/powerpoint/2010/main" val="1642595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- 2021</a:t>
            </a:r>
          </a:p>
        </p:txBody>
      </p:sp>
      <p:pic>
        <p:nvPicPr>
          <p:cNvPr id="6" name="Image 5">
            <a:extLst>
              <a:ext uri="{FF2B5EF4-FFF2-40B4-BE49-F238E27FC236}">
                <a16:creationId xmlns:a16="http://schemas.microsoft.com/office/drawing/2014/main" id="{5E9FDA2A-364F-44E9-B247-90366772FEAE}"/>
              </a:ext>
            </a:extLst>
          </p:cNvPr>
          <p:cNvPicPr>
            <a:picLocks noChangeAspect="1"/>
          </p:cNvPicPr>
          <p:nvPr/>
        </p:nvPicPr>
        <p:blipFill>
          <a:blip r:embed="rId2"/>
          <a:stretch>
            <a:fillRect/>
          </a:stretch>
        </p:blipFill>
        <p:spPr>
          <a:xfrm>
            <a:off x="1703432" y="1499842"/>
            <a:ext cx="5737136" cy="4472679"/>
          </a:xfrm>
          <a:prstGeom prst="rect">
            <a:avLst/>
          </a:prstGeom>
        </p:spPr>
      </p:pic>
    </p:spTree>
    <p:extLst>
      <p:ext uri="{BB962C8B-B14F-4D97-AF65-F5344CB8AC3E}">
        <p14:creationId xmlns:p14="http://schemas.microsoft.com/office/powerpoint/2010/main" val="4262736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- 2021</a:t>
            </a:r>
          </a:p>
        </p:txBody>
      </p:sp>
      <p:pic>
        <p:nvPicPr>
          <p:cNvPr id="5" name="Image 4">
            <a:extLst>
              <a:ext uri="{FF2B5EF4-FFF2-40B4-BE49-F238E27FC236}">
                <a16:creationId xmlns:a16="http://schemas.microsoft.com/office/drawing/2014/main" id="{CE29C205-A352-4A0E-B603-D35E093AD675}"/>
              </a:ext>
            </a:extLst>
          </p:cNvPr>
          <p:cNvPicPr>
            <a:picLocks noChangeAspect="1"/>
          </p:cNvPicPr>
          <p:nvPr/>
        </p:nvPicPr>
        <p:blipFill>
          <a:blip r:embed="rId2"/>
          <a:stretch>
            <a:fillRect/>
          </a:stretch>
        </p:blipFill>
        <p:spPr>
          <a:xfrm>
            <a:off x="1703432" y="1499841"/>
            <a:ext cx="5737136" cy="4467441"/>
          </a:xfrm>
          <a:prstGeom prst="rect">
            <a:avLst/>
          </a:prstGeom>
        </p:spPr>
      </p:pic>
    </p:spTree>
    <p:extLst>
      <p:ext uri="{BB962C8B-B14F-4D97-AF65-F5344CB8AC3E}">
        <p14:creationId xmlns:p14="http://schemas.microsoft.com/office/powerpoint/2010/main" val="2384703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- 2021</a:t>
            </a:r>
          </a:p>
        </p:txBody>
      </p:sp>
      <p:pic>
        <p:nvPicPr>
          <p:cNvPr id="5" name="Image 4">
            <a:extLst>
              <a:ext uri="{FF2B5EF4-FFF2-40B4-BE49-F238E27FC236}">
                <a16:creationId xmlns:a16="http://schemas.microsoft.com/office/drawing/2014/main" id="{86F9CE35-659E-4C14-8357-D5A4B3F3C2AC}"/>
              </a:ext>
            </a:extLst>
          </p:cNvPr>
          <p:cNvPicPr>
            <a:picLocks noChangeAspect="1"/>
          </p:cNvPicPr>
          <p:nvPr/>
        </p:nvPicPr>
        <p:blipFill>
          <a:blip r:embed="rId2"/>
          <a:stretch>
            <a:fillRect/>
          </a:stretch>
        </p:blipFill>
        <p:spPr>
          <a:xfrm>
            <a:off x="1735922" y="1499839"/>
            <a:ext cx="5672156" cy="4471193"/>
          </a:xfrm>
          <a:prstGeom prst="rect">
            <a:avLst/>
          </a:prstGeom>
        </p:spPr>
      </p:pic>
    </p:spTree>
    <p:extLst>
      <p:ext uri="{BB962C8B-B14F-4D97-AF65-F5344CB8AC3E}">
        <p14:creationId xmlns:p14="http://schemas.microsoft.com/office/powerpoint/2010/main" val="1736790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563D2051-D1EA-41FE-AB76-BB4DDD716CCB}"/>
              </a:ext>
            </a:extLst>
          </p:cNvPr>
          <p:cNvPicPr>
            <a:picLocks noChangeAspect="1"/>
          </p:cNvPicPr>
          <p:nvPr/>
        </p:nvPicPr>
        <p:blipFill>
          <a:blip r:embed="rId2"/>
          <a:stretch>
            <a:fillRect/>
          </a:stretch>
        </p:blipFill>
        <p:spPr>
          <a:xfrm>
            <a:off x="79794" y="1088155"/>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graphicFrame>
        <p:nvGraphicFramePr>
          <p:cNvPr id="6" name="Tableau 5">
            <a:extLst>
              <a:ext uri="{FF2B5EF4-FFF2-40B4-BE49-F238E27FC236}">
                <a16:creationId xmlns:a16="http://schemas.microsoft.com/office/drawing/2014/main" id="{79D0BE90-1A76-4823-BD0B-F48991EC322B}"/>
              </a:ext>
            </a:extLst>
          </p:cNvPr>
          <p:cNvGraphicFramePr>
            <a:graphicFrameLocks noGrp="1"/>
          </p:cNvGraphicFramePr>
          <p:nvPr>
            <p:extLst>
              <p:ext uri="{D42A27DB-BD31-4B8C-83A1-F6EECF244321}">
                <p14:modId xmlns:p14="http://schemas.microsoft.com/office/powerpoint/2010/main" val="2257589946"/>
              </p:ext>
            </p:extLst>
          </p:nvPr>
        </p:nvGraphicFramePr>
        <p:xfrm>
          <a:off x="17996" y="1655656"/>
          <a:ext cx="9108004" cy="3480810"/>
        </p:xfrm>
        <a:graphic>
          <a:graphicData uri="http://schemas.openxmlformats.org/drawingml/2006/table">
            <a:tbl>
              <a:tblPr/>
              <a:tblGrid>
                <a:gridCol w="698334">
                  <a:extLst>
                    <a:ext uri="{9D8B030D-6E8A-4147-A177-3AD203B41FA5}">
                      <a16:colId xmlns:a16="http://schemas.microsoft.com/office/drawing/2014/main" val="3350890007"/>
                    </a:ext>
                  </a:extLst>
                </a:gridCol>
                <a:gridCol w="59761">
                  <a:extLst>
                    <a:ext uri="{9D8B030D-6E8A-4147-A177-3AD203B41FA5}">
                      <a16:colId xmlns:a16="http://schemas.microsoft.com/office/drawing/2014/main" val="3568006642"/>
                    </a:ext>
                  </a:extLst>
                </a:gridCol>
                <a:gridCol w="608194">
                  <a:extLst>
                    <a:ext uri="{9D8B030D-6E8A-4147-A177-3AD203B41FA5}">
                      <a16:colId xmlns:a16="http://schemas.microsoft.com/office/drawing/2014/main" val="3882061511"/>
                    </a:ext>
                  </a:extLst>
                </a:gridCol>
                <a:gridCol w="59761">
                  <a:extLst>
                    <a:ext uri="{9D8B030D-6E8A-4147-A177-3AD203B41FA5}">
                      <a16:colId xmlns:a16="http://schemas.microsoft.com/office/drawing/2014/main" val="2525649803"/>
                    </a:ext>
                  </a:extLst>
                </a:gridCol>
                <a:gridCol w="588071">
                  <a:extLst>
                    <a:ext uri="{9D8B030D-6E8A-4147-A177-3AD203B41FA5}">
                      <a16:colId xmlns:a16="http://schemas.microsoft.com/office/drawing/2014/main" val="719977148"/>
                    </a:ext>
                  </a:extLst>
                </a:gridCol>
                <a:gridCol w="588071">
                  <a:extLst>
                    <a:ext uri="{9D8B030D-6E8A-4147-A177-3AD203B41FA5}">
                      <a16:colId xmlns:a16="http://schemas.microsoft.com/office/drawing/2014/main" val="3489801209"/>
                    </a:ext>
                  </a:extLst>
                </a:gridCol>
                <a:gridCol w="59761">
                  <a:extLst>
                    <a:ext uri="{9D8B030D-6E8A-4147-A177-3AD203B41FA5}">
                      <a16:colId xmlns:a16="http://schemas.microsoft.com/office/drawing/2014/main" val="2577819488"/>
                    </a:ext>
                  </a:extLst>
                </a:gridCol>
                <a:gridCol w="588071">
                  <a:extLst>
                    <a:ext uri="{9D8B030D-6E8A-4147-A177-3AD203B41FA5}">
                      <a16:colId xmlns:a16="http://schemas.microsoft.com/office/drawing/2014/main" val="2547862392"/>
                    </a:ext>
                  </a:extLst>
                </a:gridCol>
                <a:gridCol w="59761">
                  <a:extLst>
                    <a:ext uri="{9D8B030D-6E8A-4147-A177-3AD203B41FA5}">
                      <a16:colId xmlns:a16="http://schemas.microsoft.com/office/drawing/2014/main" val="1601700092"/>
                    </a:ext>
                  </a:extLst>
                </a:gridCol>
                <a:gridCol w="588071">
                  <a:extLst>
                    <a:ext uri="{9D8B030D-6E8A-4147-A177-3AD203B41FA5}">
                      <a16:colId xmlns:a16="http://schemas.microsoft.com/office/drawing/2014/main" val="3465336117"/>
                    </a:ext>
                  </a:extLst>
                </a:gridCol>
                <a:gridCol w="59761">
                  <a:extLst>
                    <a:ext uri="{9D8B030D-6E8A-4147-A177-3AD203B41FA5}">
                      <a16:colId xmlns:a16="http://schemas.microsoft.com/office/drawing/2014/main" val="3512382159"/>
                    </a:ext>
                  </a:extLst>
                </a:gridCol>
                <a:gridCol w="735088">
                  <a:extLst>
                    <a:ext uri="{9D8B030D-6E8A-4147-A177-3AD203B41FA5}">
                      <a16:colId xmlns:a16="http://schemas.microsoft.com/office/drawing/2014/main" val="875342708"/>
                    </a:ext>
                  </a:extLst>
                </a:gridCol>
                <a:gridCol w="59761">
                  <a:extLst>
                    <a:ext uri="{9D8B030D-6E8A-4147-A177-3AD203B41FA5}">
                      <a16:colId xmlns:a16="http://schemas.microsoft.com/office/drawing/2014/main" val="3463105200"/>
                    </a:ext>
                  </a:extLst>
                </a:gridCol>
                <a:gridCol w="735088">
                  <a:extLst>
                    <a:ext uri="{9D8B030D-6E8A-4147-A177-3AD203B41FA5}">
                      <a16:colId xmlns:a16="http://schemas.microsoft.com/office/drawing/2014/main" val="3955118373"/>
                    </a:ext>
                  </a:extLst>
                </a:gridCol>
                <a:gridCol w="59761">
                  <a:extLst>
                    <a:ext uri="{9D8B030D-6E8A-4147-A177-3AD203B41FA5}">
                      <a16:colId xmlns:a16="http://schemas.microsoft.com/office/drawing/2014/main" val="676081589"/>
                    </a:ext>
                  </a:extLst>
                </a:gridCol>
                <a:gridCol w="735088">
                  <a:extLst>
                    <a:ext uri="{9D8B030D-6E8A-4147-A177-3AD203B41FA5}">
                      <a16:colId xmlns:a16="http://schemas.microsoft.com/office/drawing/2014/main" val="2136318869"/>
                    </a:ext>
                  </a:extLst>
                </a:gridCol>
                <a:gridCol w="59761">
                  <a:extLst>
                    <a:ext uri="{9D8B030D-6E8A-4147-A177-3AD203B41FA5}">
                      <a16:colId xmlns:a16="http://schemas.microsoft.com/office/drawing/2014/main" val="1499914608"/>
                    </a:ext>
                  </a:extLst>
                </a:gridCol>
                <a:gridCol w="882106">
                  <a:extLst>
                    <a:ext uri="{9D8B030D-6E8A-4147-A177-3AD203B41FA5}">
                      <a16:colId xmlns:a16="http://schemas.microsoft.com/office/drawing/2014/main" val="2589255584"/>
                    </a:ext>
                  </a:extLst>
                </a:gridCol>
                <a:gridCol w="59761">
                  <a:extLst>
                    <a:ext uri="{9D8B030D-6E8A-4147-A177-3AD203B41FA5}">
                      <a16:colId xmlns:a16="http://schemas.microsoft.com/office/drawing/2014/main" val="3325219302"/>
                    </a:ext>
                  </a:extLst>
                </a:gridCol>
                <a:gridCol w="882106">
                  <a:extLst>
                    <a:ext uri="{9D8B030D-6E8A-4147-A177-3AD203B41FA5}">
                      <a16:colId xmlns:a16="http://schemas.microsoft.com/office/drawing/2014/main" val="424261308"/>
                    </a:ext>
                  </a:extLst>
                </a:gridCol>
                <a:gridCol w="59761">
                  <a:extLst>
                    <a:ext uri="{9D8B030D-6E8A-4147-A177-3AD203B41FA5}">
                      <a16:colId xmlns:a16="http://schemas.microsoft.com/office/drawing/2014/main" val="1977565514"/>
                    </a:ext>
                  </a:extLst>
                </a:gridCol>
                <a:gridCol w="882106">
                  <a:extLst>
                    <a:ext uri="{9D8B030D-6E8A-4147-A177-3AD203B41FA5}">
                      <a16:colId xmlns:a16="http://schemas.microsoft.com/office/drawing/2014/main" val="3836903502"/>
                    </a:ext>
                  </a:extLst>
                </a:gridCol>
              </a:tblGrid>
              <a:tr h="828000">
                <a:tc>
                  <a:txBody>
                    <a:bodyPr/>
                    <a:lstStyle/>
                    <a:p>
                      <a:pPr algn="ctr" fontAlgn="ctr"/>
                      <a:r>
                        <a:rPr lang="fr-FR" sz="1100" b="1" i="0" u="none" strike="noStrike" dirty="0">
                          <a:solidFill>
                            <a:srgbClr val="000000"/>
                          </a:solidFill>
                          <a:effectLst/>
                          <a:latin typeface="Calibri" panose="020F0502020204030204" pitchFamily="34" charset="0"/>
                        </a:rPr>
                        <a:t>BITUMEN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Hedged (MT)</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(MT)</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Budget  2022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Purchase price as of January 2022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Average </a:t>
                      </a:r>
                      <a:r>
                        <a:rPr lang="en-US" sz="1100" b="0" i="0" u="none" strike="noStrike" dirty="0" err="1">
                          <a:solidFill>
                            <a:srgbClr val="000000"/>
                          </a:solidFill>
                          <a:effectLst/>
                          <a:latin typeface="Calibri" panose="020F0502020204030204" pitchFamily="34" charset="0"/>
                        </a:rPr>
                        <a:t>pruchase</a:t>
                      </a:r>
                      <a:r>
                        <a:rPr lang="en-US" sz="1100" b="0" i="0" u="none" strike="noStrike" dirty="0">
                          <a:solidFill>
                            <a:srgbClr val="000000"/>
                          </a:solidFill>
                          <a:effectLst/>
                          <a:latin typeface="Calibri" panose="020F0502020204030204" pitchFamily="34" charset="0"/>
                        </a:rPr>
                        <a:t> price of 2022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Last year purchase price (January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Performance </a:t>
                      </a:r>
                      <a:r>
                        <a:rPr lang="fr-FR" sz="1100" b="0" i="0" u="none" strike="noStrike" dirty="0" err="1">
                          <a:solidFill>
                            <a:srgbClr val="000000"/>
                          </a:solidFill>
                          <a:effectLst/>
                          <a:latin typeface="Calibri" panose="020F0502020204030204" pitchFamily="34" charset="0"/>
                        </a:rPr>
                        <a:t>compared</a:t>
                      </a:r>
                      <a:r>
                        <a:rPr lang="fr-FR" sz="1100" b="0" i="0" u="none" strike="noStrike" dirty="0">
                          <a:solidFill>
                            <a:srgbClr val="000000"/>
                          </a:solidFill>
                          <a:effectLst/>
                          <a:latin typeface="Calibri" panose="020F0502020204030204" pitchFamily="34" charset="0"/>
                        </a:rPr>
                        <a:t> to Budget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Performance compared to Average of 2022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Performance compared to Last year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015567019"/>
                  </a:ext>
                </a:extLst>
              </a:tr>
              <a:tr h="73320">
                <a:tc>
                  <a:txBody>
                    <a:bodyPr/>
                    <a:lstStyle/>
                    <a:p>
                      <a:pPr algn="l" fontAlgn="b"/>
                      <a:r>
                        <a:rPr lang="fr-FR" sz="500" b="1"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1"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400" b="0" i="0" u="none" strike="noStrike">
                          <a:solidFill>
                            <a:srgbClr val="595959"/>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400" b="0" i="0" u="none" strike="noStrike">
                          <a:solidFill>
                            <a:srgbClr val="595959"/>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7976932"/>
                  </a:ext>
                </a:extLst>
              </a:tr>
              <a:tr h="360000">
                <a:tc>
                  <a:txBody>
                    <a:bodyPr/>
                    <a:lstStyle/>
                    <a:p>
                      <a:pPr algn="ctr" fontAlgn="ctr"/>
                      <a:r>
                        <a:rPr lang="fr-FR" sz="1100" b="0" i="0" u="none" strike="noStrike">
                          <a:solidFill>
                            <a:srgbClr val="000000"/>
                          </a:solidFill>
                          <a:effectLst/>
                          <a:latin typeface="Calibri" panose="020F0502020204030204" pitchFamily="34" charset="0"/>
                        </a:rPr>
                        <a:t>Russia</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1 262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27 837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22 820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23 805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ED7D31"/>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23 805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ED7D31"/>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15 227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-4,3%</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-56,3%</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1179119"/>
                  </a:ext>
                </a:extLst>
              </a:tr>
              <a:tr h="73320">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500" b="0" i="0" u="none" strike="noStrike">
                        <a:solidFill>
                          <a:srgbClr val="00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500" b="0" i="0" u="none" strike="noStrike">
                        <a:solidFill>
                          <a:srgbClr val="00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500" b="0" i="0" u="none" strike="noStrike">
                        <a:solidFill>
                          <a:srgbClr val="00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500" b="0" i="0" u="none" strike="noStrike">
                        <a:solidFill>
                          <a:srgbClr val="00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endParaRPr lang="fr-FR" sz="5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4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endParaRPr lang="fr-FR" sz="5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4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endParaRPr lang="fr-FR" sz="5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25796"/>
                  </a:ext>
                </a:extLst>
              </a:tr>
              <a:tr h="360000">
                <a:tc>
                  <a:txBody>
                    <a:bodyPr/>
                    <a:lstStyle/>
                    <a:p>
                      <a:pPr algn="ctr" fontAlgn="ctr"/>
                      <a:r>
                        <a:rPr lang="fr-FR" sz="1100" b="0" i="0" u="none" strike="noStrike">
                          <a:solidFill>
                            <a:srgbClr val="000000"/>
                          </a:solidFill>
                          <a:effectLst/>
                          <a:latin typeface="Calibri" panose="020F0502020204030204" pitchFamily="34" charset="0"/>
                        </a:rPr>
                        <a:t>Turkey</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1 518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23 019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4 904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6 946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ED7D31"/>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6 946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ED7D31"/>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3 000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-41,6%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-131,5%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484331"/>
                  </a:ext>
                </a:extLst>
              </a:tr>
              <a:tr h="73320">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5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4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5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4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5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2365981"/>
                  </a:ext>
                </a:extLst>
              </a:tr>
              <a:tr h="360000">
                <a:tc>
                  <a:txBody>
                    <a:bodyPr/>
                    <a:lstStyle/>
                    <a:p>
                      <a:pPr algn="ctr" fontAlgn="ctr"/>
                      <a:r>
                        <a:rPr lang="fr-FR" sz="1100" b="0" i="0" u="none" strike="noStrike">
                          <a:solidFill>
                            <a:srgbClr val="000000"/>
                          </a:solidFill>
                          <a:effectLst/>
                          <a:latin typeface="Calibri" panose="020F0502020204030204" pitchFamily="34" charset="0"/>
                        </a:rPr>
                        <a:t>Poland</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766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13 206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1 865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1 919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ED7D31"/>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1 919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ED7D31"/>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1 336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-2,9%</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-43,6%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4590912"/>
                  </a:ext>
                </a:extLst>
              </a:tr>
              <a:tr h="73320">
                <a:tc>
                  <a:txBody>
                    <a:bodyPr/>
                    <a:lstStyle/>
                    <a:p>
                      <a:pPr algn="ctr" fontAlgn="ctr"/>
                      <a:r>
                        <a:rPr lang="fr-FR" sz="500" b="1"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5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4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5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4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5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4517775"/>
                  </a:ext>
                </a:extLst>
              </a:tr>
              <a:tr h="360000">
                <a:tc>
                  <a:txBody>
                    <a:bodyPr/>
                    <a:lstStyle/>
                    <a:p>
                      <a:pPr algn="ctr" fontAlgn="ctr"/>
                      <a:r>
                        <a:rPr lang="fr-FR" sz="1100" b="0" i="0" u="none" strike="noStrike">
                          <a:solidFill>
                            <a:srgbClr val="000000"/>
                          </a:solidFill>
                          <a:effectLst/>
                          <a:latin typeface="Calibri" panose="020F0502020204030204" pitchFamily="34" charset="0"/>
                        </a:rPr>
                        <a:t>Spain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362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6 627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442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466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ED7D31"/>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466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ED7D31"/>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355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-5,4%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-31,3%</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0886345"/>
                  </a:ext>
                </a:extLst>
              </a:tr>
              <a:tr h="73320">
                <a:tc>
                  <a:txBody>
                    <a:bodyPr/>
                    <a:lstStyle/>
                    <a:p>
                      <a:pPr algn="ctr" fontAlgn="ctr"/>
                      <a:r>
                        <a:rPr lang="fr-FR" sz="500" b="1"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5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4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5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4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5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4410529"/>
                  </a:ext>
                </a:extLst>
              </a:tr>
              <a:tr h="360000">
                <a:tc>
                  <a:txBody>
                    <a:bodyPr/>
                    <a:lstStyle/>
                    <a:p>
                      <a:pPr algn="ctr" fontAlgn="ctr"/>
                      <a:r>
                        <a:rPr lang="fr-FR" sz="1100" b="0" i="0" u="none" strike="noStrike" dirty="0">
                          <a:solidFill>
                            <a:srgbClr val="000000"/>
                          </a:solidFill>
                          <a:effectLst/>
                          <a:latin typeface="Calibri" panose="020F0502020204030204" pitchFamily="34" charset="0"/>
                        </a:rPr>
                        <a:t>Malaysia</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292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6 497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1 934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2 035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ED7D31"/>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2 035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ED7D31"/>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1 717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-5,2%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-18,5%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5633301"/>
                  </a:ext>
                </a:extLst>
              </a:tr>
              <a:tr h="73320">
                <a:tc>
                  <a:txBody>
                    <a:bodyPr/>
                    <a:lstStyle/>
                    <a:p>
                      <a:pPr algn="ctr" fontAlgn="ctr"/>
                      <a:r>
                        <a:rPr lang="fr-FR" sz="5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5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4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5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4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5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6698808"/>
                  </a:ext>
                </a:extLst>
              </a:tr>
              <a:tr h="360000">
                <a:tc>
                  <a:txBody>
                    <a:bodyPr/>
                    <a:lstStyle/>
                    <a:p>
                      <a:pPr algn="ctr" fontAlgn="ctr"/>
                      <a:r>
                        <a:rPr lang="fr-FR" sz="1100" b="0" i="0" u="none" strike="noStrike" dirty="0">
                          <a:solidFill>
                            <a:srgbClr val="000000"/>
                          </a:solidFill>
                          <a:effectLst/>
                          <a:latin typeface="Calibri" panose="020F0502020204030204" pitchFamily="34" charset="0"/>
                        </a:rPr>
                        <a:t>Brazil</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2022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3 787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dirty="0">
                          <a:solidFill>
                            <a:srgbClr val="000000"/>
                          </a:solidFill>
                          <a:effectLst/>
                          <a:latin typeface="Calibri" panose="020F0502020204030204" pitchFamily="34" charset="0"/>
                        </a:rPr>
                        <a:t>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3 643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dirty="0">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3 923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dirty="0">
                          <a:solidFill>
                            <a:srgbClr val="ED7D31"/>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3 923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dirty="0">
                          <a:solidFill>
                            <a:srgbClr val="ED7D31"/>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2 851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-7,7%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dirty="0">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B050"/>
                          </a:solidFill>
                          <a:effectLst/>
                          <a:latin typeface="Calibri" panose="020F0502020204030204" pitchFamily="34" charset="0"/>
                        </a:rPr>
                        <a:t>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dirty="0">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-37,6%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4691262"/>
                  </a:ext>
                </a:extLst>
              </a:tr>
            </a:tbl>
          </a:graphicData>
        </a:graphic>
      </p:graphicFrame>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77429"/>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Natixis </a:t>
            </a:r>
            <a:endParaRPr lang="en-US" dirty="0"/>
          </a:p>
        </p:txBody>
      </p:sp>
      <p:graphicFrame>
        <p:nvGraphicFramePr>
          <p:cNvPr id="6" name="Tableau 5">
            <a:extLst>
              <a:ext uri="{FF2B5EF4-FFF2-40B4-BE49-F238E27FC236}">
                <a16:creationId xmlns:a16="http://schemas.microsoft.com/office/drawing/2014/main" id="{386AE4A8-E9A0-4511-B3C0-64D89134FD5D}"/>
              </a:ext>
            </a:extLst>
          </p:cNvPr>
          <p:cNvGraphicFramePr>
            <a:graphicFrameLocks noGrp="1"/>
          </p:cNvGraphicFramePr>
          <p:nvPr>
            <p:extLst>
              <p:ext uri="{D42A27DB-BD31-4B8C-83A1-F6EECF244321}">
                <p14:modId xmlns:p14="http://schemas.microsoft.com/office/powerpoint/2010/main" val="1531346362"/>
              </p:ext>
            </p:extLst>
          </p:nvPr>
        </p:nvGraphicFramePr>
        <p:xfrm>
          <a:off x="64105" y="1277523"/>
          <a:ext cx="9015790" cy="4788000"/>
        </p:xfrm>
        <a:graphic>
          <a:graphicData uri="http://schemas.openxmlformats.org/drawingml/2006/table">
            <a:tbl>
              <a:tblPr/>
              <a:tblGrid>
                <a:gridCol w="740275">
                  <a:extLst>
                    <a:ext uri="{9D8B030D-6E8A-4147-A177-3AD203B41FA5}">
                      <a16:colId xmlns:a16="http://schemas.microsoft.com/office/drawing/2014/main" val="843806614"/>
                    </a:ext>
                  </a:extLst>
                </a:gridCol>
                <a:gridCol w="540787">
                  <a:extLst>
                    <a:ext uri="{9D8B030D-6E8A-4147-A177-3AD203B41FA5}">
                      <a16:colId xmlns:a16="http://schemas.microsoft.com/office/drawing/2014/main" val="3675709642"/>
                    </a:ext>
                  </a:extLst>
                </a:gridCol>
                <a:gridCol w="663364">
                  <a:extLst>
                    <a:ext uri="{9D8B030D-6E8A-4147-A177-3AD203B41FA5}">
                      <a16:colId xmlns:a16="http://schemas.microsoft.com/office/drawing/2014/main" val="2900540057"/>
                    </a:ext>
                  </a:extLst>
                </a:gridCol>
                <a:gridCol w="468000">
                  <a:extLst>
                    <a:ext uri="{9D8B030D-6E8A-4147-A177-3AD203B41FA5}">
                      <a16:colId xmlns:a16="http://schemas.microsoft.com/office/drawing/2014/main" val="1443474806"/>
                    </a:ext>
                  </a:extLst>
                </a:gridCol>
                <a:gridCol w="432000">
                  <a:extLst>
                    <a:ext uri="{9D8B030D-6E8A-4147-A177-3AD203B41FA5}">
                      <a16:colId xmlns:a16="http://schemas.microsoft.com/office/drawing/2014/main" val="982151160"/>
                    </a:ext>
                  </a:extLst>
                </a:gridCol>
                <a:gridCol w="432000">
                  <a:extLst>
                    <a:ext uri="{9D8B030D-6E8A-4147-A177-3AD203B41FA5}">
                      <a16:colId xmlns:a16="http://schemas.microsoft.com/office/drawing/2014/main" val="472089047"/>
                    </a:ext>
                  </a:extLst>
                </a:gridCol>
                <a:gridCol w="756000">
                  <a:extLst>
                    <a:ext uri="{9D8B030D-6E8A-4147-A177-3AD203B41FA5}">
                      <a16:colId xmlns:a16="http://schemas.microsoft.com/office/drawing/2014/main" val="1729534211"/>
                    </a:ext>
                  </a:extLst>
                </a:gridCol>
                <a:gridCol w="468000">
                  <a:extLst>
                    <a:ext uri="{9D8B030D-6E8A-4147-A177-3AD203B41FA5}">
                      <a16:colId xmlns:a16="http://schemas.microsoft.com/office/drawing/2014/main" val="2731019209"/>
                    </a:ext>
                  </a:extLst>
                </a:gridCol>
                <a:gridCol w="663364">
                  <a:extLst>
                    <a:ext uri="{9D8B030D-6E8A-4147-A177-3AD203B41FA5}">
                      <a16:colId xmlns:a16="http://schemas.microsoft.com/office/drawing/2014/main" val="1096832713"/>
                    </a:ext>
                  </a:extLst>
                </a:gridCol>
                <a:gridCol w="792000">
                  <a:extLst>
                    <a:ext uri="{9D8B030D-6E8A-4147-A177-3AD203B41FA5}">
                      <a16:colId xmlns:a16="http://schemas.microsoft.com/office/drawing/2014/main" val="1488191683"/>
                    </a:ext>
                  </a:extLst>
                </a:gridCol>
                <a:gridCol w="864000">
                  <a:extLst>
                    <a:ext uri="{9D8B030D-6E8A-4147-A177-3AD203B41FA5}">
                      <a16:colId xmlns:a16="http://schemas.microsoft.com/office/drawing/2014/main" val="2919832533"/>
                    </a:ext>
                  </a:extLst>
                </a:gridCol>
                <a:gridCol w="756000">
                  <a:extLst>
                    <a:ext uri="{9D8B030D-6E8A-4147-A177-3AD203B41FA5}">
                      <a16:colId xmlns:a16="http://schemas.microsoft.com/office/drawing/2014/main" val="1152003634"/>
                    </a:ext>
                  </a:extLst>
                </a:gridCol>
                <a:gridCol w="720000">
                  <a:extLst>
                    <a:ext uri="{9D8B030D-6E8A-4147-A177-3AD203B41FA5}">
                      <a16:colId xmlns:a16="http://schemas.microsoft.com/office/drawing/2014/main" val="1185449701"/>
                    </a:ext>
                  </a:extLst>
                </a:gridCol>
                <a:gridCol w="720000">
                  <a:extLst>
                    <a:ext uri="{9D8B030D-6E8A-4147-A177-3AD203B41FA5}">
                      <a16:colId xmlns:a16="http://schemas.microsoft.com/office/drawing/2014/main" val="2320307240"/>
                    </a:ext>
                  </a:extLst>
                </a:gridCol>
              </a:tblGrid>
              <a:tr h="288000">
                <a:tc rowSpan="2">
                  <a:txBody>
                    <a:bodyPr/>
                    <a:lstStyle/>
                    <a:p>
                      <a:pPr algn="ctr" fontAlgn="ctr"/>
                      <a:r>
                        <a:rPr lang="fr-FR" sz="900" b="1" i="0" u="none" strike="noStrike">
                          <a:solidFill>
                            <a:srgbClr val="000000"/>
                          </a:solidFill>
                          <a:effectLst/>
                          <a:latin typeface="Arial" panose="020B0604020202020204" pitchFamily="34" charset="0"/>
                        </a:rPr>
                        <a:t>Trade Date</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Counterparty</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Underlying</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Period</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Strike</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Type</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dirty="0">
                          <a:solidFill>
                            <a:srgbClr val="000000"/>
                          </a:solidFill>
                          <a:effectLst/>
                          <a:latin typeface="Arial" panose="020B0604020202020204" pitchFamily="34" charset="0"/>
                        </a:rPr>
                        <a:t>Quantity YTD in 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Unit trading</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Exchange rate</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Traded Swap price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900" b="1" i="0" u="none" strike="noStrike">
                          <a:solidFill>
                            <a:srgbClr val="000000"/>
                          </a:solidFill>
                          <a:effectLst/>
                          <a:latin typeface="Arial" panose="020B0604020202020204" pitchFamily="34" charset="0"/>
                        </a:rPr>
                        <a:t>Actual 2022 €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MTM Index € 31/01/2022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900" b="1" i="0" u="none" strike="noStrike">
                          <a:solidFill>
                            <a:srgbClr val="000000"/>
                          </a:solidFill>
                          <a:effectLst/>
                          <a:latin typeface="Arial" panose="020B0604020202020204" pitchFamily="34" charset="0"/>
                        </a:rPr>
                        <a:t>Premium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n-US" sz="900" b="1" i="0" u="none" strike="noStrike" dirty="0">
                          <a:solidFill>
                            <a:srgbClr val="000000"/>
                          </a:solidFill>
                          <a:effectLst/>
                          <a:latin typeface="Arial" panose="020B0604020202020204" pitchFamily="34" charset="0"/>
                        </a:rPr>
                        <a:t>Result in K€ (Less Premium)</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541139139"/>
                  </a:ext>
                </a:extLst>
              </a:tr>
              <a:tr h="288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b="1" i="0" u="none" strike="noStrike" dirty="0">
                          <a:solidFill>
                            <a:srgbClr val="000000"/>
                          </a:solidFill>
                          <a:effectLst/>
                          <a:latin typeface="Arial" panose="020B0604020202020204" pitchFamily="34" charset="0"/>
                        </a:rPr>
                        <a:t>YTD December</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934436941"/>
                  </a:ext>
                </a:extLst>
              </a:tr>
              <a:tr h="324000">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a:solidFill>
                            <a:srgbClr val="000000"/>
                          </a:solidFill>
                          <a:effectLst/>
                          <a:latin typeface="Arial" panose="020B0604020202020204" pitchFamily="34" charset="0"/>
                        </a:rPr>
                        <a:t>janv.-22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a:solidFill>
                            <a:srgbClr val="000000"/>
                          </a:solidFill>
                          <a:effectLst/>
                          <a:latin typeface="Arial" panose="020B060402020202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dirty="0">
                          <a:solidFill>
                            <a:srgbClr val="000000"/>
                          </a:solidFill>
                          <a:effectLst/>
                          <a:latin typeface="Arial" panose="020B0604020202020204" pitchFamily="34" charset="0"/>
                        </a:rPr>
                        <a:t>2 760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a:solidFill>
                            <a:srgbClr val="000000"/>
                          </a:solidFill>
                          <a:effectLst/>
                          <a:latin typeface="Arial" panose="020B060402020202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Arial" panose="020B0604020202020204" pitchFamily="34" charset="0"/>
                        </a:rPr>
                        <a:t>70,16</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75,58</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dirty="0">
                          <a:solidFill>
                            <a:srgbClr val="000000"/>
                          </a:solidFill>
                          <a:effectLst/>
                          <a:latin typeface="Arial" panose="020B0604020202020204" pitchFamily="34" charset="0"/>
                        </a:rPr>
                        <a:t>31,41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99649325"/>
                  </a:ext>
                </a:extLst>
              </a:tr>
              <a:tr h="324000">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févr.-22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3 360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69,72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79,57</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51,63</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80337970"/>
                  </a:ext>
                </a:extLst>
              </a:tr>
              <a:tr h="324000">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mars-22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3 360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69,26</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78,27</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47,27</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71224695"/>
                  </a:ext>
                </a:extLst>
              </a:tr>
              <a:tr h="324000">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avr.-22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2 760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68,74</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77,12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35,67</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16087374"/>
                  </a:ext>
                </a:extLst>
              </a:tr>
              <a:tr h="324000">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mai-22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2 880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68,18</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76,12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34,32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1688624"/>
                  </a:ext>
                </a:extLst>
              </a:tr>
              <a:tr h="324000">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juin-22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3 480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67,66</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75,24</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38,41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42711961"/>
                  </a:ext>
                </a:extLst>
              </a:tr>
              <a:tr h="324000">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juil.-22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4 320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67,12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74,42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44,13</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0400382"/>
                  </a:ext>
                </a:extLst>
              </a:tr>
              <a:tr h="324000">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août-22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3 600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66,60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73,62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33,93</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74967659"/>
                  </a:ext>
                </a:extLst>
              </a:tr>
              <a:tr h="324000">
                <a:tc>
                  <a:txBody>
                    <a:bodyPr/>
                    <a:lstStyle/>
                    <a:p>
                      <a:pPr algn="ctr" fontAlgn="b"/>
                      <a:r>
                        <a:rPr lang="fr-FR" sz="900" b="0" i="0" u="none" strike="noStrike">
                          <a:solidFill>
                            <a:srgbClr val="000000"/>
                          </a:solidFill>
                          <a:effectLst/>
                          <a:latin typeface="Arial" panose="020B060402020202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sept.-22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dirty="0">
                          <a:solidFill>
                            <a:srgbClr val="000000"/>
                          </a:solidFill>
                          <a:effectLst/>
                          <a:latin typeface="Arial" panose="020B0604020202020204" pitchFamily="34" charset="0"/>
                        </a:rPr>
                        <a:t>3 480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dirty="0">
                          <a:solidFill>
                            <a:srgbClr val="000000"/>
                          </a:solidFill>
                          <a:effectLst/>
                          <a:latin typeface="Arial" panose="020B060402020202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a:solidFill>
                            <a:srgbClr val="000000"/>
                          </a:solidFill>
                          <a:effectLst/>
                          <a:latin typeface="Arial" panose="020B0604020202020204" pitchFamily="34" charset="0"/>
                        </a:rPr>
                        <a:t>66,09</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72,88</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900" b="0" i="0" u="none" strike="noStrike">
                          <a:solidFill>
                            <a:srgbClr val="000000"/>
                          </a:solidFill>
                          <a:effectLst/>
                          <a:latin typeface="Arial" panose="020B060402020202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Arial" panose="020B0604020202020204" pitchFamily="34" charset="0"/>
                        </a:rPr>
                        <a:t>30,19</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6833866"/>
                  </a:ext>
                </a:extLst>
              </a:tr>
              <a:tr h="324000">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494636"/>
                  </a:ext>
                </a:extLst>
              </a:tr>
              <a:tr h="324000">
                <a:tc>
                  <a:txBody>
                    <a:bodyPr/>
                    <a:lstStyle/>
                    <a:p>
                      <a:pPr algn="ctr" fontAlgn="b"/>
                      <a:r>
                        <a:rPr lang="fr-FR" sz="900" b="1"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NATIXIS</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30 000</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Arial" panose="020B0604020202020204" pitchFamily="34" charset="0"/>
                        </a:rPr>
                        <a:t>barils</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64,20</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0</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347</a:t>
                      </a:r>
                    </a:p>
                  </a:txBody>
                  <a:tcPr marL="4019" marR="4019" marT="401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85580351"/>
                  </a:ext>
                </a:extLst>
              </a:tr>
              <a:tr h="324000">
                <a:tc>
                  <a:txBody>
                    <a:bodyPr/>
                    <a:lstStyle/>
                    <a:p>
                      <a:pPr algn="l" fontAlgn="b"/>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Arial" panose="020B0604020202020204" pitchFamily="34" charset="0"/>
                        </a:rPr>
                        <a:t> </a:t>
                      </a:r>
                    </a:p>
                  </a:txBody>
                  <a:tcPr marL="4019" marR="4019" marT="401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815603"/>
                  </a:ext>
                </a:extLst>
              </a:tr>
              <a:tr h="324000">
                <a:tc>
                  <a:txBody>
                    <a:bodyPr/>
                    <a:lstStyle/>
                    <a:p>
                      <a:pPr algn="l" fontAlgn="b"/>
                      <a:r>
                        <a:rPr lang="fr-FR" sz="900" b="0" i="0" u="none" strike="noStrike">
                          <a:solidFill>
                            <a:srgbClr val="000000"/>
                          </a:solidFill>
                          <a:effectLst/>
                          <a:latin typeface="Arial" panose="020B0604020202020204" pitchFamily="34" charset="0"/>
                        </a:rPr>
                        <a:t> </a:t>
                      </a:r>
                    </a:p>
                  </a:txBody>
                  <a:tcPr marL="4019" marR="4019" marT="4019"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Arial" panose="020B060402020202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Arial" panose="020B0604020202020204" pitchFamily="34" charset="0"/>
                        </a:rPr>
                        <a:t>TOTAL</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Arial" panose="020B060402020202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Arial" panose="020B060402020202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30 000</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Arial" panose="020B0604020202020204" pitchFamily="34" charset="0"/>
                        </a:rPr>
                        <a:t>barils</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64,20</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0</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Arial" panose="020B0604020202020204" pitchFamily="34" charset="0"/>
                        </a:rPr>
                        <a:t>347</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12936152"/>
                  </a:ext>
                </a:extLst>
              </a:tr>
            </a:tbl>
          </a:graphicData>
        </a:graphic>
      </p:graphicFrame>
    </p:spTree>
    <p:extLst>
      <p:ext uri="{BB962C8B-B14F-4D97-AF65-F5344CB8AC3E}">
        <p14:creationId xmlns:p14="http://schemas.microsoft.com/office/powerpoint/2010/main" val="90810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Hedging </a:t>
            </a:r>
            <a:r>
              <a:rPr lang="fr-FR" dirty="0" err="1"/>
              <a:t>Summary</a:t>
            </a:r>
            <a:r>
              <a:rPr lang="fr-FR" dirty="0"/>
              <a:t> - 2022</a:t>
            </a:r>
            <a:endParaRPr lang="en-US" dirty="0"/>
          </a:p>
        </p:txBody>
      </p:sp>
      <p:sp>
        <p:nvSpPr>
          <p:cNvPr id="10" name="ZoneTexte 9">
            <a:extLst>
              <a:ext uri="{FF2B5EF4-FFF2-40B4-BE49-F238E27FC236}">
                <a16:creationId xmlns:a16="http://schemas.microsoft.com/office/drawing/2014/main" id="{0BC916EC-FA81-495D-8B0F-6298E6835692}"/>
              </a:ext>
            </a:extLst>
          </p:cNvPr>
          <p:cNvSpPr txBox="1"/>
          <p:nvPr/>
        </p:nvSpPr>
        <p:spPr>
          <a:xfrm>
            <a:off x="1186128" y="6445108"/>
            <a:ext cx="6771735" cy="276999"/>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Ratio de conversion : 7.14</a:t>
            </a:r>
          </a:p>
        </p:txBody>
      </p:sp>
      <p:graphicFrame>
        <p:nvGraphicFramePr>
          <p:cNvPr id="7" name="Tableau 6">
            <a:extLst>
              <a:ext uri="{FF2B5EF4-FFF2-40B4-BE49-F238E27FC236}">
                <a16:creationId xmlns:a16="http://schemas.microsoft.com/office/drawing/2014/main" id="{A21F8FCB-1A18-45E0-95DA-BAC3EEE2CA86}"/>
              </a:ext>
            </a:extLst>
          </p:cNvPr>
          <p:cNvGraphicFramePr>
            <a:graphicFrameLocks noGrp="1"/>
          </p:cNvGraphicFramePr>
          <p:nvPr>
            <p:extLst>
              <p:ext uri="{D42A27DB-BD31-4B8C-83A1-F6EECF244321}">
                <p14:modId xmlns:p14="http://schemas.microsoft.com/office/powerpoint/2010/main" val="608005511"/>
              </p:ext>
            </p:extLst>
          </p:nvPr>
        </p:nvGraphicFramePr>
        <p:xfrm>
          <a:off x="81712" y="1161025"/>
          <a:ext cx="8980569" cy="4716000"/>
        </p:xfrm>
        <a:graphic>
          <a:graphicData uri="http://schemas.openxmlformats.org/drawingml/2006/table">
            <a:tbl>
              <a:tblPr/>
              <a:tblGrid>
                <a:gridCol w="648000">
                  <a:extLst>
                    <a:ext uri="{9D8B030D-6E8A-4147-A177-3AD203B41FA5}">
                      <a16:colId xmlns:a16="http://schemas.microsoft.com/office/drawing/2014/main" val="2981184415"/>
                    </a:ext>
                  </a:extLst>
                </a:gridCol>
                <a:gridCol w="1116000">
                  <a:extLst>
                    <a:ext uri="{9D8B030D-6E8A-4147-A177-3AD203B41FA5}">
                      <a16:colId xmlns:a16="http://schemas.microsoft.com/office/drawing/2014/main" val="1769680771"/>
                    </a:ext>
                  </a:extLst>
                </a:gridCol>
                <a:gridCol w="540000">
                  <a:extLst>
                    <a:ext uri="{9D8B030D-6E8A-4147-A177-3AD203B41FA5}">
                      <a16:colId xmlns:a16="http://schemas.microsoft.com/office/drawing/2014/main" val="1820079444"/>
                    </a:ext>
                  </a:extLst>
                </a:gridCol>
                <a:gridCol w="540000">
                  <a:extLst>
                    <a:ext uri="{9D8B030D-6E8A-4147-A177-3AD203B41FA5}">
                      <a16:colId xmlns:a16="http://schemas.microsoft.com/office/drawing/2014/main" val="2089075017"/>
                    </a:ext>
                  </a:extLst>
                </a:gridCol>
                <a:gridCol w="540000">
                  <a:extLst>
                    <a:ext uri="{9D8B030D-6E8A-4147-A177-3AD203B41FA5}">
                      <a16:colId xmlns:a16="http://schemas.microsoft.com/office/drawing/2014/main" val="3094008642"/>
                    </a:ext>
                  </a:extLst>
                </a:gridCol>
                <a:gridCol w="540000">
                  <a:extLst>
                    <a:ext uri="{9D8B030D-6E8A-4147-A177-3AD203B41FA5}">
                      <a16:colId xmlns:a16="http://schemas.microsoft.com/office/drawing/2014/main" val="456025889"/>
                    </a:ext>
                  </a:extLst>
                </a:gridCol>
                <a:gridCol w="540000">
                  <a:extLst>
                    <a:ext uri="{9D8B030D-6E8A-4147-A177-3AD203B41FA5}">
                      <a16:colId xmlns:a16="http://schemas.microsoft.com/office/drawing/2014/main" val="1314193342"/>
                    </a:ext>
                  </a:extLst>
                </a:gridCol>
                <a:gridCol w="540000">
                  <a:extLst>
                    <a:ext uri="{9D8B030D-6E8A-4147-A177-3AD203B41FA5}">
                      <a16:colId xmlns:a16="http://schemas.microsoft.com/office/drawing/2014/main" val="995088812"/>
                    </a:ext>
                  </a:extLst>
                </a:gridCol>
                <a:gridCol w="540000">
                  <a:extLst>
                    <a:ext uri="{9D8B030D-6E8A-4147-A177-3AD203B41FA5}">
                      <a16:colId xmlns:a16="http://schemas.microsoft.com/office/drawing/2014/main" val="2826960031"/>
                    </a:ext>
                  </a:extLst>
                </a:gridCol>
                <a:gridCol w="540000">
                  <a:extLst>
                    <a:ext uri="{9D8B030D-6E8A-4147-A177-3AD203B41FA5}">
                      <a16:colId xmlns:a16="http://schemas.microsoft.com/office/drawing/2014/main" val="2135100526"/>
                    </a:ext>
                  </a:extLst>
                </a:gridCol>
                <a:gridCol w="540000">
                  <a:extLst>
                    <a:ext uri="{9D8B030D-6E8A-4147-A177-3AD203B41FA5}">
                      <a16:colId xmlns:a16="http://schemas.microsoft.com/office/drawing/2014/main" val="830471760"/>
                    </a:ext>
                  </a:extLst>
                </a:gridCol>
                <a:gridCol w="540000">
                  <a:extLst>
                    <a:ext uri="{9D8B030D-6E8A-4147-A177-3AD203B41FA5}">
                      <a16:colId xmlns:a16="http://schemas.microsoft.com/office/drawing/2014/main" val="370653504"/>
                    </a:ext>
                  </a:extLst>
                </a:gridCol>
                <a:gridCol w="540000">
                  <a:extLst>
                    <a:ext uri="{9D8B030D-6E8A-4147-A177-3AD203B41FA5}">
                      <a16:colId xmlns:a16="http://schemas.microsoft.com/office/drawing/2014/main" val="3719486803"/>
                    </a:ext>
                  </a:extLst>
                </a:gridCol>
                <a:gridCol w="540000">
                  <a:extLst>
                    <a:ext uri="{9D8B030D-6E8A-4147-A177-3AD203B41FA5}">
                      <a16:colId xmlns:a16="http://schemas.microsoft.com/office/drawing/2014/main" val="102140025"/>
                    </a:ext>
                  </a:extLst>
                </a:gridCol>
                <a:gridCol w="72000">
                  <a:extLst>
                    <a:ext uri="{9D8B030D-6E8A-4147-A177-3AD203B41FA5}">
                      <a16:colId xmlns:a16="http://schemas.microsoft.com/office/drawing/2014/main" val="1138644526"/>
                    </a:ext>
                  </a:extLst>
                </a:gridCol>
                <a:gridCol w="664569">
                  <a:extLst>
                    <a:ext uri="{9D8B030D-6E8A-4147-A177-3AD203B41FA5}">
                      <a16:colId xmlns:a16="http://schemas.microsoft.com/office/drawing/2014/main" val="2065715182"/>
                    </a:ext>
                  </a:extLst>
                </a:gridCol>
              </a:tblGrid>
              <a:tr h="432000">
                <a:tc>
                  <a:txBody>
                    <a:bodyPr/>
                    <a:lstStyle/>
                    <a:p>
                      <a:pPr algn="ctr" fontAlgn="ctr"/>
                      <a:r>
                        <a:rPr lang="fr-FR" sz="900" b="1" i="0" u="none" strike="noStrike" dirty="0">
                          <a:solidFill>
                            <a:srgbClr val="000000"/>
                          </a:solidFill>
                          <a:effectLst/>
                          <a:latin typeface="Calibri" panose="020F0502020204030204" pitchFamily="34" charset="0"/>
                        </a:rPr>
                        <a:t> Subsidiaries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Calibri" panose="020F0502020204030204" pitchFamily="34" charset="0"/>
                        </a:rPr>
                        <a:t> Quantity in MT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Calibri" panose="020F0502020204030204" pitchFamily="34" charset="0"/>
                        </a:rPr>
                        <a:t> </a:t>
                      </a:r>
                      <a:r>
                        <a:rPr lang="fr-FR" sz="900" b="1" i="0" u="none" strike="noStrike" dirty="0" err="1">
                          <a:solidFill>
                            <a:srgbClr val="000000"/>
                          </a:solidFill>
                          <a:effectLst/>
                          <a:latin typeface="Calibri" panose="020F0502020204030204" pitchFamily="34" charset="0"/>
                        </a:rPr>
                        <a:t>January</a:t>
                      </a:r>
                      <a:r>
                        <a:rPr lang="fr-FR" sz="900" b="1"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February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March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April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May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June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July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August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dirty="0">
                          <a:solidFill>
                            <a:srgbClr val="000000"/>
                          </a:solidFill>
                          <a:effectLst/>
                          <a:latin typeface="Calibri" panose="020F0502020204030204" pitchFamily="34" charset="0"/>
                        </a:rPr>
                        <a:t>September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October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November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December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dirty="0">
                          <a:solidFill>
                            <a:srgbClr val="000000"/>
                          </a:solidFill>
                          <a:effectLst/>
                          <a:latin typeface="Calibri" panose="020F0502020204030204" pitchFamily="34" charset="0"/>
                        </a:rPr>
                        <a:t> Total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129617122"/>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2266558"/>
                  </a:ext>
                </a:extLst>
              </a:tr>
              <a:tr h="180000">
                <a:tc rowSpan="3">
                  <a:txBody>
                    <a:bodyPr/>
                    <a:lstStyle/>
                    <a:p>
                      <a:pPr algn="ctr" fontAlgn="ctr"/>
                      <a:r>
                        <a:rPr lang="fr-FR" sz="900" b="0" i="0" u="none" strike="noStrike">
                          <a:solidFill>
                            <a:srgbClr val="FFFFFF"/>
                          </a:solidFill>
                          <a:effectLst/>
                          <a:latin typeface="Calibri" panose="020F0502020204030204" pitchFamily="34" charset="0"/>
                        </a:rPr>
                        <a:t> RUSSIA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dirty="0">
                          <a:solidFill>
                            <a:srgbClr val="000000"/>
                          </a:solidFill>
                          <a:effectLst/>
                          <a:latin typeface="Calibri" panose="020F0502020204030204" pitchFamily="34" charset="0"/>
                        </a:rPr>
                        <a:t>2 971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2 884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3 046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3 061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2 881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2 721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27 837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2266406"/>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dirty="0">
                          <a:solidFill>
                            <a:srgbClr val="000000"/>
                          </a:solidFill>
                          <a:effectLst/>
                          <a:latin typeface="Calibri" panose="020F0502020204030204" pitchFamily="34" charset="0"/>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1 534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2260977"/>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1" i="1"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0141152"/>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9376022"/>
                  </a:ext>
                </a:extLst>
              </a:tr>
              <a:tr h="180000">
                <a:tc rowSpan="3">
                  <a:txBody>
                    <a:bodyPr/>
                    <a:lstStyle/>
                    <a:p>
                      <a:pPr algn="ctr" fontAlgn="ctr"/>
                      <a:r>
                        <a:rPr lang="fr-FR" sz="900" b="0" i="0" u="none" strike="noStrike">
                          <a:solidFill>
                            <a:srgbClr val="FFFFFF"/>
                          </a:solidFill>
                          <a:effectLst/>
                          <a:latin typeface="Calibri" panose="020F0502020204030204" pitchFamily="34" charset="0"/>
                        </a:rPr>
                        <a:t> TURKEY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dirty="0">
                          <a:solidFill>
                            <a:srgbClr val="000000"/>
                          </a:solidFill>
                          <a:effectLst/>
                          <a:latin typeface="Calibri" panose="020F0502020204030204" pitchFamily="34" charset="0"/>
                        </a:rPr>
                        <a:t>2 064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dirty="0">
                          <a:solidFill>
                            <a:srgbClr val="000000"/>
                          </a:solidFill>
                          <a:effectLst/>
                          <a:latin typeface="Calibri" panose="020F0502020204030204" pitchFamily="34" charset="0"/>
                        </a:rPr>
                        <a:t>2 086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dirty="0">
                          <a:solidFill>
                            <a:srgbClr val="000000"/>
                          </a:solidFill>
                          <a:effectLst/>
                          <a:latin typeface="Calibri" panose="020F0502020204030204" pitchFamily="34" charset="0"/>
                        </a:rPr>
                        <a:t>2 031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dirty="0">
                          <a:solidFill>
                            <a:srgbClr val="000000"/>
                          </a:solidFill>
                          <a:effectLst/>
                          <a:latin typeface="Calibri" panose="020F0502020204030204" pitchFamily="34" charset="0"/>
                        </a:rPr>
                        <a:t>2 221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dirty="0">
                          <a:solidFill>
                            <a:srgbClr val="000000"/>
                          </a:solidFill>
                          <a:effectLst/>
                          <a:latin typeface="Calibri" panose="020F0502020204030204" pitchFamily="34" charset="0"/>
                        </a:rPr>
                        <a:t>2 111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dirty="0">
                          <a:solidFill>
                            <a:srgbClr val="000000"/>
                          </a:solidFill>
                          <a:effectLst/>
                          <a:latin typeface="Calibri" panose="020F0502020204030204" pitchFamily="34" charset="0"/>
                        </a:rPr>
                        <a:t>2 286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23 019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1189218"/>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1 226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7258158"/>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7147996"/>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9930807"/>
                  </a:ext>
                </a:extLst>
              </a:tr>
              <a:tr h="180000">
                <a:tc rowSpan="3">
                  <a:txBody>
                    <a:bodyPr/>
                    <a:lstStyle/>
                    <a:p>
                      <a:pPr algn="ctr" fontAlgn="ctr"/>
                      <a:r>
                        <a:rPr lang="fr-FR" sz="900" b="0" i="0" u="none" strike="noStrike">
                          <a:solidFill>
                            <a:srgbClr val="FFFFFF"/>
                          </a:solidFill>
                          <a:effectLst/>
                          <a:latin typeface="Calibri" panose="020F0502020204030204" pitchFamily="34" charset="0"/>
                        </a:rPr>
                        <a:t>POLAND</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dirty="0">
                          <a:solidFill>
                            <a:srgbClr val="000000"/>
                          </a:solidFill>
                          <a:effectLst/>
                          <a:latin typeface="Calibri" panose="020F0502020204030204" pitchFamily="34" charset="0"/>
                        </a:rPr>
                        <a:t>945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dirty="0">
                          <a:solidFill>
                            <a:srgbClr val="000000"/>
                          </a:solidFill>
                          <a:effectLst/>
                          <a:latin typeface="Calibri" panose="020F0502020204030204" pitchFamily="34" charset="0"/>
                        </a:rPr>
                        <a:t>1 216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876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1 389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13 206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1240442"/>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328588"/>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4589589"/>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7667870"/>
                  </a:ext>
                </a:extLst>
              </a:tr>
              <a:tr h="180000">
                <a:tc rowSpan="3">
                  <a:txBody>
                    <a:bodyPr/>
                    <a:lstStyle/>
                    <a:p>
                      <a:pPr algn="ctr" fontAlgn="ctr"/>
                      <a:r>
                        <a:rPr lang="fr-FR" sz="900" b="0" i="0" u="none" strike="noStrike">
                          <a:solidFill>
                            <a:srgbClr val="FFFFFF"/>
                          </a:solidFill>
                          <a:effectLst/>
                          <a:latin typeface="Calibri" panose="020F0502020204030204" pitchFamily="34" charset="0"/>
                        </a:rPr>
                        <a:t>SPAIN</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dirty="0">
                          <a:solidFill>
                            <a:srgbClr val="000000"/>
                          </a:solidFill>
                          <a:effectLst/>
                          <a:latin typeface="Calibri" panose="020F0502020204030204" pitchFamily="34" charset="0"/>
                        </a:rPr>
                        <a:t>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dirty="0">
                          <a:solidFill>
                            <a:srgbClr val="000000"/>
                          </a:solidFill>
                          <a:effectLst/>
                          <a:latin typeface="Calibri" panose="020F0502020204030204" pitchFamily="34" charset="0"/>
                        </a:rPr>
                        <a:t>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6 627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4455214"/>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dirty="0">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6861295"/>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1" i="1"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1" i="1"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0" i="0" u="none" strike="noStrike" dirty="0">
                        <a:solidFill>
                          <a:srgbClr val="595959"/>
                        </a:solidFill>
                        <a:effectLst/>
                        <a:latin typeface="Calibri" panose="020F0502020204030204" pitchFamily="34" charset="0"/>
                      </a:endParaRP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5406845"/>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2480998"/>
                  </a:ext>
                </a:extLst>
              </a:tr>
              <a:tr h="180000">
                <a:tc rowSpan="3">
                  <a:txBody>
                    <a:bodyPr/>
                    <a:lstStyle/>
                    <a:p>
                      <a:pPr algn="ctr" fontAlgn="ctr"/>
                      <a:r>
                        <a:rPr lang="fr-FR" sz="900" b="0" i="0" u="none" strike="noStrike">
                          <a:solidFill>
                            <a:srgbClr val="FFFFFF"/>
                          </a:solidFill>
                          <a:effectLst/>
                          <a:latin typeface="Calibri" panose="020F0502020204030204" pitchFamily="34" charset="0"/>
                        </a:rPr>
                        <a:t> MALAYSIA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dirty="0">
                          <a:solidFill>
                            <a:srgbClr val="000000"/>
                          </a:solidFill>
                          <a:effectLst/>
                          <a:latin typeface="Calibri" panose="020F0502020204030204" pitchFamily="34" charset="0"/>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dirty="0">
                          <a:solidFill>
                            <a:srgbClr val="000000"/>
                          </a:solidFill>
                          <a:effectLst/>
                          <a:latin typeface="Calibri" panose="020F0502020204030204" pitchFamily="34" charset="0"/>
                        </a:rPr>
                        <a:t>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6 497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6422162"/>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dirty="0">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595959"/>
                        </a:solidFill>
                        <a:effectLst/>
                        <a:latin typeface="Calibri" panose="020F0502020204030204" pitchFamily="34" charset="0"/>
                      </a:endParaRP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Calibri" panose="020F0502020204030204" pitchFamily="34" charset="0"/>
                        </a:rPr>
                        <a:t>361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647461"/>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2712692"/>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9079667"/>
                  </a:ext>
                </a:extLst>
              </a:tr>
              <a:tr h="180000">
                <a:tc rowSpan="3">
                  <a:txBody>
                    <a:bodyPr/>
                    <a:lstStyle/>
                    <a:p>
                      <a:pPr algn="ctr" fontAlgn="ctr"/>
                      <a:r>
                        <a:rPr lang="fr-FR" sz="900" b="0" i="0" u="none" strike="noStrike">
                          <a:solidFill>
                            <a:srgbClr val="FFFFFF"/>
                          </a:solidFill>
                          <a:effectLst/>
                          <a:latin typeface="Calibri" panose="020F0502020204030204" pitchFamily="34" charset="0"/>
                        </a:rPr>
                        <a:t>BRAZIL</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614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298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249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293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288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307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319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257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257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257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3 787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0746949"/>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7414522"/>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7564272"/>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5321541"/>
                  </a:ext>
                </a:extLst>
              </a:tr>
              <a:tr h="180000">
                <a:tc rowSpan="3">
                  <a:txBody>
                    <a:bodyPr/>
                    <a:lstStyle/>
                    <a:p>
                      <a:pPr algn="ctr" fontAlgn="ctr"/>
                      <a:r>
                        <a:rPr lang="fr-FR" sz="900" b="1" i="0" u="none" strike="noStrike">
                          <a:solidFill>
                            <a:srgbClr val="FFFFFF"/>
                          </a:solidFill>
                          <a:effectLst/>
                          <a:latin typeface="Calibri" panose="020F0502020204030204" pitchFamily="34" charset="0"/>
                        </a:rPr>
                        <a:t>TOTAL GROUP</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1"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dirty="0">
                          <a:solidFill>
                            <a:srgbClr val="000000"/>
                          </a:solidFill>
                          <a:effectLst/>
                          <a:latin typeface="Calibri" panose="020F0502020204030204" pitchFamily="34" charset="0"/>
                        </a:rPr>
                        <a:t>7 852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7 393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6 975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4 864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1 883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80 973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4894936"/>
                  </a:ext>
                </a:extLst>
              </a:tr>
              <a:tr h="180000">
                <a:tc vMerge="1">
                  <a:txBody>
                    <a:bodyPr/>
                    <a:lstStyle/>
                    <a:p>
                      <a:endParaRPr lang="fr-FR"/>
                    </a:p>
                  </a:txBody>
                  <a:tcPr/>
                </a:tc>
                <a:tc>
                  <a:txBody>
                    <a:bodyPr/>
                    <a:lstStyle/>
                    <a:p>
                      <a:pPr algn="l" fontAlgn="ctr"/>
                      <a:r>
                        <a:rPr lang="fr-FR" sz="900" b="1"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a:solidFill>
                            <a:srgbClr val="000000"/>
                          </a:solidFill>
                          <a:effectLst/>
                          <a:latin typeface="Calibri" panose="020F0502020204030204" pitchFamily="34" charset="0"/>
                        </a:rPr>
                        <a:t>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403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487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487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4 200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3210555"/>
                  </a:ext>
                </a:extLst>
              </a:tr>
              <a:tr h="180000">
                <a:tc vMerge="1">
                  <a:txBody>
                    <a:bodyPr/>
                    <a:lstStyle/>
                    <a:p>
                      <a:endParaRPr lang="fr-FR"/>
                    </a:p>
                  </a:txBody>
                  <a:tcPr/>
                </a:tc>
                <a:tc>
                  <a:txBody>
                    <a:bodyPr/>
                    <a:lstStyle/>
                    <a:p>
                      <a:pPr algn="l" fontAlgn="ctr"/>
                      <a:r>
                        <a:rPr lang="fr-FR" sz="900" b="1"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09718710"/>
                  </a:ext>
                </a:extLst>
              </a:tr>
            </a:tbl>
          </a:graphicData>
        </a:graphic>
      </p:graphicFrame>
      <p:sp>
        <p:nvSpPr>
          <p:cNvPr id="8" name="ZoneTexte 7">
            <a:extLst>
              <a:ext uri="{FF2B5EF4-FFF2-40B4-BE49-F238E27FC236}">
                <a16:creationId xmlns:a16="http://schemas.microsoft.com/office/drawing/2014/main" id="{AB52F210-34EB-4248-B74A-1730D0B78A9A}"/>
              </a:ext>
            </a:extLst>
          </p:cNvPr>
          <p:cNvSpPr txBox="1"/>
          <p:nvPr/>
        </p:nvSpPr>
        <p:spPr>
          <a:xfrm>
            <a:off x="2139149" y="6123131"/>
            <a:ext cx="4865691"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de février à décembre.</a:t>
            </a:r>
          </a:p>
        </p:txBody>
      </p:sp>
    </p:spTree>
    <p:extLst>
      <p:ext uri="{BB962C8B-B14F-4D97-AF65-F5344CB8AC3E}">
        <p14:creationId xmlns:p14="http://schemas.microsoft.com/office/powerpoint/2010/main" val="217557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9" name="ZoneTexte 8">
            <a:extLst>
              <a:ext uri="{FF2B5EF4-FFF2-40B4-BE49-F238E27FC236}">
                <a16:creationId xmlns:a16="http://schemas.microsoft.com/office/drawing/2014/main" id="{47D17D5A-9BB4-48F9-9C35-BF9562E689F1}"/>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(2022) : </a:t>
            </a:r>
            <a:r>
              <a:rPr lang="en-US" sz="1200" b="1" dirty="0">
                <a:latin typeface="Calibri" panose="020F0502020204030204" pitchFamily="34" charset="0"/>
                <a:cs typeface="Calibri" panose="020F0502020204030204" pitchFamily="34" charset="0"/>
              </a:rPr>
              <a:t>7.14</a:t>
            </a:r>
          </a:p>
        </p:txBody>
      </p:sp>
      <p:pic>
        <p:nvPicPr>
          <p:cNvPr id="11" name="Image 10">
            <a:extLst>
              <a:ext uri="{FF2B5EF4-FFF2-40B4-BE49-F238E27FC236}">
                <a16:creationId xmlns:a16="http://schemas.microsoft.com/office/drawing/2014/main" id="{53EA5416-EB99-4FE3-8B51-98C270481641}"/>
              </a:ext>
            </a:extLst>
          </p:cNvPr>
          <p:cNvPicPr>
            <a:picLocks noChangeAspect="1"/>
          </p:cNvPicPr>
          <p:nvPr/>
        </p:nvPicPr>
        <p:blipFill>
          <a:blip r:embed="rId2"/>
          <a:stretch>
            <a:fillRect/>
          </a:stretch>
        </p:blipFill>
        <p:spPr>
          <a:xfrm>
            <a:off x="731188" y="1274064"/>
            <a:ext cx="7681626" cy="5023538"/>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- 2022</a:t>
            </a:r>
          </a:p>
        </p:txBody>
      </p:sp>
      <p:pic>
        <p:nvPicPr>
          <p:cNvPr id="7" name="Image 6">
            <a:extLst>
              <a:ext uri="{FF2B5EF4-FFF2-40B4-BE49-F238E27FC236}">
                <a16:creationId xmlns:a16="http://schemas.microsoft.com/office/drawing/2014/main" id="{51895C2E-D29E-4C74-A34C-2DBBC101502D}"/>
              </a:ext>
            </a:extLst>
          </p:cNvPr>
          <p:cNvPicPr>
            <a:picLocks noChangeAspect="1"/>
          </p:cNvPicPr>
          <p:nvPr/>
        </p:nvPicPr>
        <p:blipFill>
          <a:blip r:embed="rId2"/>
          <a:stretch>
            <a:fillRect/>
          </a:stretch>
        </p:blipFill>
        <p:spPr>
          <a:xfrm>
            <a:off x="1735921" y="1499839"/>
            <a:ext cx="5672154" cy="4471192"/>
          </a:xfrm>
          <a:prstGeom prst="rect">
            <a:avLst/>
          </a:prstGeom>
        </p:spPr>
      </p:pic>
    </p:spTree>
    <p:extLst>
      <p:ext uri="{BB962C8B-B14F-4D97-AF65-F5344CB8AC3E}">
        <p14:creationId xmlns:p14="http://schemas.microsoft.com/office/powerpoint/2010/main" val="2541419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6" name="ZoneTexte 5">
            <a:extLst>
              <a:ext uri="{FF2B5EF4-FFF2-40B4-BE49-F238E27FC236}">
                <a16:creationId xmlns:a16="http://schemas.microsoft.com/office/drawing/2014/main" id="{38978136-FD87-4DCB-B22C-DE8796008846}"/>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(2022) : </a:t>
            </a:r>
            <a:r>
              <a:rPr lang="en-US" sz="1200" b="1" dirty="0">
                <a:latin typeface="Calibri" panose="020F0502020204030204" pitchFamily="34" charset="0"/>
                <a:cs typeface="Calibri" panose="020F0502020204030204" pitchFamily="34" charset="0"/>
              </a:rPr>
              <a:t>7.14</a:t>
            </a:r>
          </a:p>
        </p:txBody>
      </p:sp>
      <p:pic>
        <p:nvPicPr>
          <p:cNvPr id="7" name="Image 6">
            <a:extLst>
              <a:ext uri="{FF2B5EF4-FFF2-40B4-BE49-F238E27FC236}">
                <a16:creationId xmlns:a16="http://schemas.microsoft.com/office/drawing/2014/main" id="{A8DB55F1-71A4-4821-9553-FBB5DED1B044}"/>
              </a:ext>
            </a:extLst>
          </p:cNvPr>
          <p:cNvPicPr>
            <a:picLocks noChangeAspect="1"/>
          </p:cNvPicPr>
          <p:nvPr/>
        </p:nvPicPr>
        <p:blipFill>
          <a:blip r:embed="rId2"/>
          <a:stretch>
            <a:fillRect/>
          </a:stretch>
        </p:blipFill>
        <p:spPr>
          <a:xfrm>
            <a:off x="734236" y="1280160"/>
            <a:ext cx="7675528" cy="5023539"/>
          </a:xfrm>
          <a:prstGeom prst="rect">
            <a:avLst/>
          </a:prstGeom>
        </p:spPr>
      </p:pic>
    </p:spTree>
    <p:extLst>
      <p:ext uri="{BB962C8B-B14F-4D97-AF65-F5344CB8AC3E}">
        <p14:creationId xmlns:p14="http://schemas.microsoft.com/office/powerpoint/2010/main" val="292250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- 2022</a:t>
            </a:r>
          </a:p>
        </p:txBody>
      </p:sp>
      <p:pic>
        <p:nvPicPr>
          <p:cNvPr id="6" name="Image 5">
            <a:extLst>
              <a:ext uri="{FF2B5EF4-FFF2-40B4-BE49-F238E27FC236}">
                <a16:creationId xmlns:a16="http://schemas.microsoft.com/office/drawing/2014/main" id="{67594001-77FD-478C-AEB7-351822B54FE6}"/>
              </a:ext>
            </a:extLst>
          </p:cNvPr>
          <p:cNvPicPr>
            <a:picLocks noChangeAspect="1"/>
          </p:cNvPicPr>
          <p:nvPr/>
        </p:nvPicPr>
        <p:blipFill>
          <a:blip r:embed="rId2"/>
          <a:stretch>
            <a:fillRect/>
          </a:stretch>
        </p:blipFill>
        <p:spPr>
          <a:xfrm>
            <a:off x="1703430" y="1499839"/>
            <a:ext cx="5737133" cy="4471193"/>
          </a:xfrm>
          <a:prstGeom prst="rect">
            <a:avLst/>
          </a:prstGeom>
        </p:spPr>
      </p:pic>
    </p:spTree>
    <p:extLst>
      <p:ext uri="{BB962C8B-B14F-4D97-AF65-F5344CB8AC3E}">
        <p14:creationId xmlns:p14="http://schemas.microsoft.com/office/powerpoint/2010/main" val="261068963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15126</TotalTime>
  <Words>2096</Words>
  <Application>Microsoft Office PowerPoint</Application>
  <PresentationFormat>Affichage à l'écran (4:3)</PresentationFormat>
  <Paragraphs>1016</Paragraphs>
  <Slides>29</Slides>
  <Notes>4</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Bitumen/RUB - Synthesis</vt:lpstr>
      <vt:lpstr>Russian subsidiary - 2022</vt:lpstr>
      <vt:lpstr>Turkish subsidiary - Synthesis</vt:lpstr>
      <vt:lpstr>Turkish subsidiary - 2022</vt:lpstr>
      <vt:lpstr>Polish subsidiary - Synthesis</vt:lpstr>
      <vt:lpstr>Polish subsidiary - 2022</vt:lpstr>
      <vt:lpstr>Spanish subsidiary - Synthesis</vt:lpstr>
      <vt:lpstr>Spanish subsidiary - 2022</vt:lpstr>
      <vt:lpstr>Malaysian subsidiary - Synthesis</vt:lpstr>
      <vt:lpstr>Malaysian subsidiary - 2022</vt:lpstr>
      <vt:lpstr>Bitumen/BRL - Synthesis</vt:lpstr>
      <vt:lpstr>Présentation PowerPoint</vt:lpstr>
      <vt:lpstr>Historical Purchase Prices</vt:lpstr>
      <vt:lpstr>Historical prices: Brent</vt:lpstr>
      <vt:lpstr>Historical prices: FO vs BRENT</vt:lpstr>
      <vt:lpstr>Annexes</vt:lpstr>
      <vt:lpstr>Turkish subsidiary - 2021</vt:lpstr>
      <vt:lpstr>Polish subsidiary - 2021</vt:lpstr>
      <vt:lpstr>Spanish subsidiary - 2021</vt:lpstr>
      <vt:lpstr>Malaysian subsidiary - 2021</vt:lpstr>
      <vt:lpstr>Russian subsidiary - 2021</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Aloïs Fagnon</cp:lastModifiedBy>
  <cp:revision>1415</cp:revision>
  <cp:lastPrinted>2019-02-12T13:53:47Z</cp:lastPrinted>
  <dcterms:created xsi:type="dcterms:W3CDTF">2010-04-23T15:09:35Z</dcterms:created>
  <dcterms:modified xsi:type="dcterms:W3CDTF">2022-02-21T09:33:09Z</dcterms:modified>
</cp:coreProperties>
</file>