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32"/>
  </p:notesMasterIdLst>
  <p:sldIdLst>
    <p:sldId id="256" r:id="rId3"/>
    <p:sldId id="466" r:id="rId4"/>
    <p:sldId id="476" r:id="rId5"/>
    <p:sldId id="545" r:id="rId6"/>
    <p:sldId id="561" r:id="rId7"/>
    <p:sldId id="523" r:id="rId8"/>
    <p:sldId id="562" r:id="rId9"/>
    <p:sldId id="525" r:id="rId10"/>
    <p:sldId id="557" r:id="rId11"/>
    <p:sldId id="524" r:id="rId12"/>
    <p:sldId id="558" r:id="rId13"/>
    <p:sldId id="526" r:id="rId14"/>
    <p:sldId id="559" r:id="rId15"/>
    <p:sldId id="534" r:id="rId16"/>
    <p:sldId id="560" r:id="rId17"/>
    <p:sldId id="533" r:id="rId18"/>
    <p:sldId id="549" r:id="rId19"/>
    <p:sldId id="548" r:id="rId20"/>
    <p:sldId id="539" r:id="rId21"/>
    <p:sldId id="554" r:id="rId22"/>
    <p:sldId id="552" r:id="rId23"/>
    <p:sldId id="536" r:id="rId24"/>
    <p:sldId id="532" r:id="rId25"/>
    <p:sldId id="531" r:id="rId26"/>
    <p:sldId id="542" r:id="rId27"/>
    <p:sldId id="556" r:id="rId28"/>
    <p:sldId id="520" r:id="rId29"/>
    <p:sldId id="409" r:id="rId30"/>
    <p:sldId id="410" r:id="rId3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6374" autoAdjust="0"/>
  </p:normalViewPr>
  <p:slideViewPr>
    <p:cSldViewPr snapToGrid="0">
      <p:cViewPr varScale="1">
        <p:scale>
          <a:sx n="108" d="100"/>
          <a:sy n="108" d="100"/>
        </p:scale>
        <p:origin x="1830"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195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17/11/2021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786089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418841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19</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11/17/2021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11/17/2021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11/17/2021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11/17/2021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11/17/2021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11/17/2021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11/17/2021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11/17/2021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11/17/2021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11/17/2021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11/17/2021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804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29/10/2021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6" name="ZoneTexte 5">
            <a:extLst>
              <a:ext uri="{FF2B5EF4-FFF2-40B4-BE49-F238E27FC236}">
                <a16:creationId xmlns:a16="http://schemas.microsoft.com/office/drawing/2014/main" id="{E3B1CAF2-66A8-4D86-9EBC-E5ABF2DECB2C}"/>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01301E45-45EB-40C4-9BD0-02078EA4A2AB}"/>
              </a:ext>
            </a:extLst>
          </p:cNvPr>
          <p:cNvPicPr>
            <a:picLocks noChangeAspect="1"/>
          </p:cNvPicPr>
          <p:nvPr/>
        </p:nvPicPr>
        <p:blipFill>
          <a:blip r:embed="rId2"/>
          <a:stretch>
            <a:fillRect/>
          </a:stretch>
        </p:blipFill>
        <p:spPr>
          <a:xfrm>
            <a:off x="734233" y="1294324"/>
            <a:ext cx="7675529" cy="5023539"/>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- 2021</a:t>
            </a:r>
          </a:p>
        </p:txBody>
      </p:sp>
      <p:pic>
        <p:nvPicPr>
          <p:cNvPr id="6" name="Image 5">
            <a:extLst>
              <a:ext uri="{FF2B5EF4-FFF2-40B4-BE49-F238E27FC236}">
                <a16:creationId xmlns:a16="http://schemas.microsoft.com/office/drawing/2014/main" id="{277346CD-68E6-4C8A-82E0-ADA99872626B}"/>
              </a:ext>
            </a:extLst>
          </p:cNvPr>
          <p:cNvPicPr>
            <a:picLocks noChangeAspect="1"/>
          </p:cNvPicPr>
          <p:nvPr/>
        </p:nvPicPr>
        <p:blipFill>
          <a:blip r:embed="rId2"/>
          <a:stretch>
            <a:fillRect/>
          </a:stretch>
        </p:blipFill>
        <p:spPr>
          <a:xfrm>
            <a:off x="1703432" y="1499841"/>
            <a:ext cx="5737136" cy="4469093"/>
          </a:xfrm>
          <a:prstGeom prst="rect">
            <a:avLst/>
          </a:prstGeom>
        </p:spPr>
      </p:pic>
    </p:spTree>
    <p:extLst>
      <p:ext uri="{BB962C8B-B14F-4D97-AF65-F5344CB8AC3E}">
        <p14:creationId xmlns:p14="http://schemas.microsoft.com/office/powerpoint/2010/main" val="6769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7" name="ZoneTexte 6">
            <a:extLst>
              <a:ext uri="{FF2B5EF4-FFF2-40B4-BE49-F238E27FC236}">
                <a16:creationId xmlns:a16="http://schemas.microsoft.com/office/drawing/2014/main" id="{F8681D7E-E6CC-4590-9593-26693B4E5475}"/>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9" name="Image 8">
            <a:extLst>
              <a:ext uri="{FF2B5EF4-FFF2-40B4-BE49-F238E27FC236}">
                <a16:creationId xmlns:a16="http://schemas.microsoft.com/office/drawing/2014/main" id="{A671C348-0460-448A-8E24-C47558167E85}"/>
              </a:ext>
            </a:extLst>
          </p:cNvPr>
          <p:cNvPicPr>
            <a:picLocks noChangeAspect="1"/>
          </p:cNvPicPr>
          <p:nvPr/>
        </p:nvPicPr>
        <p:blipFill>
          <a:blip r:embed="rId2"/>
          <a:stretch>
            <a:fillRect/>
          </a:stretch>
        </p:blipFill>
        <p:spPr>
          <a:xfrm>
            <a:off x="734235" y="1290009"/>
            <a:ext cx="7675528" cy="5023539"/>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- 2021</a:t>
            </a:r>
          </a:p>
        </p:txBody>
      </p:sp>
      <p:pic>
        <p:nvPicPr>
          <p:cNvPr id="6" name="Image 5">
            <a:extLst>
              <a:ext uri="{FF2B5EF4-FFF2-40B4-BE49-F238E27FC236}">
                <a16:creationId xmlns:a16="http://schemas.microsoft.com/office/drawing/2014/main" id="{5E9FDA2A-364F-44E9-B247-90366772FEAE}"/>
              </a:ext>
            </a:extLst>
          </p:cNvPr>
          <p:cNvPicPr>
            <a:picLocks noChangeAspect="1"/>
          </p:cNvPicPr>
          <p:nvPr/>
        </p:nvPicPr>
        <p:blipFill>
          <a:blip r:embed="rId2"/>
          <a:stretch>
            <a:fillRect/>
          </a:stretch>
        </p:blipFill>
        <p:spPr>
          <a:xfrm>
            <a:off x="1703432" y="1499842"/>
            <a:ext cx="5737136" cy="4472679"/>
          </a:xfrm>
          <a:prstGeom prst="rect">
            <a:avLst/>
          </a:prstGeom>
        </p:spPr>
      </p:pic>
    </p:spTree>
    <p:extLst>
      <p:ext uri="{BB962C8B-B14F-4D97-AF65-F5344CB8AC3E}">
        <p14:creationId xmlns:p14="http://schemas.microsoft.com/office/powerpoint/2010/main" val="15526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7" name="ZoneTexte 6">
            <a:extLst>
              <a:ext uri="{FF2B5EF4-FFF2-40B4-BE49-F238E27FC236}">
                <a16:creationId xmlns:a16="http://schemas.microsoft.com/office/drawing/2014/main" id="{4550F377-8CAD-435B-802E-F87B5ABAACA4}"/>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A5EEF3E8-C11D-4799-B5BC-B0F3CB6D84EF}"/>
              </a:ext>
            </a:extLst>
          </p:cNvPr>
          <p:cNvPicPr>
            <a:picLocks noChangeAspect="1"/>
          </p:cNvPicPr>
          <p:nvPr/>
        </p:nvPicPr>
        <p:blipFill>
          <a:blip r:embed="rId2"/>
          <a:stretch>
            <a:fillRect/>
          </a:stretch>
        </p:blipFill>
        <p:spPr>
          <a:xfrm>
            <a:off x="734235" y="1280154"/>
            <a:ext cx="7675529" cy="5023539"/>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- 2021</a:t>
            </a:r>
          </a:p>
        </p:txBody>
      </p:sp>
      <p:pic>
        <p:nvPicPr>
          <p:cNvPr id="5" name="Image 4">
            <a:extLst>
              <a:ext uri="{FF2B5EF4-FFF2-40B4-BE49-F238E27FC236}">
                <a16:creationId xmlns:a16="http://schemas.microsoft.com/office/drawing/2014/main" id="{CE29C205-A352-4A0E-B603-D35E093AD675}"/>
              </a:ext>
            </a:extLst>
          </p:cNvPr>
          <p:cNvPicPr>
            <a:picLocks noChangeAspect="1"/>
          </p:cNvPicPr>
          <p:nvPr/>
        </p:nvPicPr>
        <p:blipFill>
          <a:blip r:embed="rId2"/>
          <a:stretch>
            <a:fillRect/>
          </a:stretch>
        </p:blipFill>
        <p:spPr>
          <a:xfrm>
            <a:off x="1703432" y="1499841"/>
            <a:ext cx="5737136" cy="4467441"/>
          </a:xfrm>
          <a:prstGeom prst="rect">
            <a:avLst/>
          </a:prstGeom>
        </p:spPr>
      </p:pic>
    </p:spTree>
    <p:extLst>
      <p:ext uri="{BB962C8B-B14F-4D97-AF65-F5344CB8AC3E}">
        <p14:creationId xmlns:p14="http://schemas.microsoft.com/office/powerpoint/2010/main" val="188480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ZoneTexte 6">
            <a:extLst>
              <a:ext uri="{FF2B5EF4-FFF2-40B4-BE49-F238E27FC236}">
                <a16:creationId xmlns:a16="http://schemas.microsoft.com/office/drawing/2014/main" id="{0184E7BD-7421-4DF9-9BEA-E8D1397DC8F3}"/>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9" name="Image 8">
            <a:extLst>
              <a:ext uri="{FF2B5EF4-FFF2-40B4-BE49-F238E27FC236}">
                <a16:creationId xmlns:a16="http://schemas.microsoft.com/office/drawing/2014/main" id="{CD6DB73D-B8F6-477D-99CF-8384BE4FE1D1}"/>
              </a:ext>
            </a:extLst>
          </p:cNvPr>
          <p:cNvPicPr>
            <a:picLocks noChangeAspect="1"/>
          </p:cNvPicPr>
          <p:nvPr/>
        </p:nvPicPr>
        <p:blipFill>
          <a:blip r:embed="rId2"/>
          <a:stretch>
            <a:fillRect/>
          </a:stretch>
        </p:blipFill>
        <p:spPr>
          <a:xfrm>
            <a:off x="727839" y="1280154"/>
            <a:ext cx="7675529" cy="5023539"/>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EF839BE-18C1-4203-ADD4-B169433FBFB3}"/>
              </a:ext>
            </a:extLst>
          </p:cNvPr>
          <p:cNvSpPr txBox="1"/>
          <p:nvPr/>
        </p:nvSpPr>
        <p:spPr>
          <a:xfrm>
            <a:off x="7651630" y="1069674"/>
            <a:ext cx="1492369" cy="2369880"/>
          </a:xfrm>
          <a:prstGeom prst="rect">
            <a:avLst/>
          </a:prstGeom>
          <a:noFill/>
        </p:spPr>
        <p:txBody>
          <a:bodyPr wrap="square" rtlCol="0">
            <a:spAutoFit/>
          </a:bodyPr>
          <a:lstStyle/>
          <a:p>
            <a:pPr marL="285750" indent="-285750">
              <a:buFont typeface="Wingdings" panose="05000000000000000000" pitchFamily="2" charset="2"/>
              <a:buChar char="Ø"/>
            </a:pPr>
            <a:r>
              <a:rPr lang="fr-FR" sz="1000" dirty="0"/>
              <a:t>At Cie </a:t>
            </a:r>
            <a:r>
              <a:rPr lang="fr-FR" sz="1000" dirty="0" err="1"/>
              <a:t>Level</a:t>
            </a:r>
            <a:r>
              <a:rPr lang="fr-FR" sz="1000" dirty="0"/>
              <a:t>, la corrélation Bitume et Brent est bonne à fin octobre 2021 de l’ordre de 0,95.</a:t>
            </a:r>
          </a:p>
          <a:p>
            <a:endParaRPr lang="fr-FR" sz="1000" dirty="0"/>
          </a:p>
          <a:p>
            <a:pPr marL="285750" indent="-285750">
              <a:buFont typeface="Wingdings" panose="05000000000000000000" pitchFamily="2" charset="2"/>
              <a:buChar char="Ø"/>
            </a:pPr>
            <a:r>
              <a:rPr lang="fr-FR" sz="1000" dirty="0"/>
              <a:t>On remarque que les meilleurs résultats sont obtenus avec un décalage d’1 mois.</a:t>
            </a:r>
          </a:p>
          <a:p>
            <a:endParaRPr lang="fr-FR" dirty="0"/>
          </a:p>
        </p:txBody>
      </p:sp>
      <p:sp>
        <p:nvSpPr>
          <p:cNvPr id="9" name="Title">
            <a:extLst>
              <a:ext uri="{FF2B5EF4-FFF2-40B4-BE49-F238E27FC236}">
                <a16:creationId xmlns:a16="http://schemas.microsoft.com/office/drawing/2014/main" id="{FFE8E088-7FA5-4E9E-AAB6-5531EC73DFD2}"/>
              </a:ext>
            </a:extLst>
          </p:cNvPr>
          <p:cNvSpPr txBox="1">
            <a:spLocks/>
          </p:cNvSpPr>
          <p:nvPr/>
        </p:nvSpPr>
        <p:spPr bwMode="auto">
          <a:xfrm>
            <a:off x="2097881" y="62586"/>
            <a:ext cx="4948238"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Correlation</a:t>
            </a:r>
            <a:r>
              <a:rPr lang="fr-FR" dirty="0"/>
              <a:t> </a:t>
            </a:r>
            <a:r>
              <a:rPr lang="fr-FR" dirty="0" err="1"/>
              <a:t>Analysis</a:t>
            </a:r>
            <a:endParaRPr lang="en-US" dirty="0"/>
          </a:p>
        </p:txBody>
      </p:sp>
      <p:pic>
        <p:nvPicPr>
          <p:cNvPr id="7" name="Image 6">
            <a:extLst>
              <a:ext uri="{FF2B5EF4-FFF2-40B4-BE49-F238E27FC236}">
                <a16:creationId xmlns:a16="http://schemas.microsoft.com/office/drawing/2014/main" id="{3E74E6B0-082D-4051-B5D6-B10A326AB77D}"/>
              </a:ext>
            </a:extLst>
          </p:cNvPr>
          <p:cNvPicPr>
            <a:picLocks noChangeAspect="1"/>
          </p:cNvPicPr>
          <p:nvPr/>
        </p:nvPicPr>
        <p:blipFill>
          <a:blip r:embed="rId2"/>
          <a:stretch>
            <a:fillRect/>
          </a:stretch>
        </p:blipFill>
        <p:spPr>
          <a:xfrm>
            <a:off x="84539" y="1067982"/>
            <a:ext cx="7596911" cy="5790016"/>
          </a:xfrm>
          <a:prstGeom prst="rect">
            <a:avLst/>
          </a:prstGeom>
        </p:spPr>
      </p:pic>
    </p:spTree>
    <p:extLst>
      <p:ext uri="{BB962C8B-B14F-4D97-AF65-F5344CB8AC3E}">
        <p14:creationId xmlns:p14="http://schemas.microsoft.com/office/powerpoint/2010/main" val="344669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Purchase</a:t>
            </a:r>
            <a:r>
              <a:rPr lang="fr-FR" dirty="0"/>
              <a:t> </a:t>
            </a:r>
            <a:r>
              <a:rPr lang="fr-FR" dirty="0" err="1"/>
              <a:t>Prices</a:t>
            </a:r>
            <a:endParaRPr lang="en-US" dirty="0"/>
          </a:p>
        </p:txBody>
      </p:sp>
      <p:pic>
        <p:nvPicPr>
          <p:cNvPr id="6" name="Image 5">
            <a:extLst>
              <a:ext uri="{FF2B5EF4-FFF2-40B4-BE49-F238E27FC236}">
                <a16:creationId xmlns:a16="http://schemas.microsoft.com/office/drawing/2014/main" id="{B96BB41D-B54F-4E69-A7EE-0B43EDFEE950}"/>
              </a:ext>
            </a:extLst>
          </p:cNvPr>
          <p:cNvPicPr>
            <a:picLocks noChangeAspect="1"/>
          </p:cNvPicPr>
          <p:nvPr/>
        </p:nvPicPr>
        <p:blipFill>
          <a:blip r:embed="rId2"/>
          <a:stretch>
            <a:fillRect/>
          </a:stretch>
        </p:blipFill>
        <p:spPr>
          <a:xfrm>
            <a:off x="60384" y="1101260"/>
            <a:ext cx="9023229" cy="5309042"/>
          </a:xfrm>
          <a:prstGeom prst="rect">
            <a:avLst/>
          </a:prstGeom>
        </p:spPr>
      </p:pic>
    </p:spTree>
    <p:extLst>
      <p:ext uri="{BB962C8B-B14F-4D97-AF65-F5344CB8AC3E}">
        <p14:creationId xmlns:p14="http://schemas.microsoft.com/office/powerpoint/2010/main" val="184324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Brent</a:t>
            </a:r>
            <a:endParaRPr lang="en-US" dirty="0"/>
          </a:p>
        </p:txBody>
      </p:sp>
      <p:sp>
        <p:nvSpPr>
          <p:cNvPr id="9" name="Rectangle 8">
            <a:extLst>
              <a:ext uri="{FF2B5EF4-FFF2-40B4-BE49-F238E27FC236}">
                <a16:creationId xmlns:a16="http://schemas.microsoft.com/office/drawing/2014/main" id="{1B3B0B0D-55B5-4B73-9787-8604949EDA26}"/>
              </a:ext>
            </a:extLst>
          </p:cNvPr>
          <p:cNvSpPr/>
          <p:nvPr/>
        </p:nvSpPr>
        <p:spPr>
          <a:xfrm>
            <a:off x="24479" y="6581001"/>
            <a:ext cx="9068499" cy="276999"/>
          </a:xfrm>
          <a:prstGeom prst="rect">
            <a:avLst/>
          </a:prstGeom>
        </p:spPr>
        <p:txBody>
          <a:bodyPr wrap="square">
            <a:spAutoFit/>
          </a:bodyPr>
          <a:lstStyle/>
          <a:p>
            <a:r>
              <a:rPr lang="en-US" sz="1200" b="1" dirty="0">
                <a:latin typeface="Calibri" panose="020F0502020204030204" pitchFamily="34" charset="0"/>
              </a:rPr>
              <a:t>37.86 EUR = </a:t>
            </a:r>
            <a:r>
              <a:rPr lang="en-US" sz="1200" b="1" dirty="0">
                <a:cs typeface="Arial" panose="020B0604020202020204" pitchFamily="34" charset="0"/>
              </a:rPr>
              <a:t>Average</a:t>
            </a:r>
            <a:r>
              <a:rPr lang="en-US" sz="1200" b="1" dirty="0">
                <a:latin typeface="Calibri" panose="020F0502020204030204" pitchFamily="34" charset="0"/>
              </a:rPr>
              <a:t> </a:t>
            </a:r>
            <a:r>
              <a:rPr lang="en-US" sz="1200" b="1" dirty="0">
                <a:cs typeface="Arial" panose="020B0604020202020204" pitchFamily="34" charset="0"/>
              </a:rPr>
              <a:t>Strike</a:t>
            </a:r>
          </a:p>
        </p:txBody>
      </p:sp>
      <p:pic>
        <p:nvPicPr>
          <p:cNvPr id="6" name="Image 5">
            <a:extLst>
              <a:ext uri="{FF2B5EF4-FFF2-40B4-BE49-F238E27FC236}">
                <a16:creationId xmlns:a16="http://schemas.microsoft.com/office/drawing/2014/main" id="{C6BD018C-AB6B-4D51-947F-C768400DAFEF}"/>
              </a:ext>
            </a:extLst>
          </p:cNvPr>
          <p:cNvPicPr>
            <a:picLocks noChangeAspect="1"/>
          </p:cNvPicPr>
          <p:nvPr/>
        </p:nvPicPr>
        <p:blipFill>
          <a:blip r:embed="rId3"/>
          <a:stretch>
            <a:fillRect/>
          </a:stretch>
        </p:blipFill>
        <p:spPr>
          <a:xfrm>
            <a:off x="0" y="1104698"/>
            <a:ext cx="9144000" cy="5252443"/>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455829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Purchase Price Performance</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Annexes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FO vs BRENT</a:t>
            </a:r>
            <a:endParaRPr lang="en-US" dirty="0"/>
          </a:p>
        </p:txBody>
      </p:sp>
      <p:pic>
        <p:nvPicPr>
          <p:cNvPr id="6" name="Image 5">
            <a:extLst>
              <a:ext uri="{FF2B5EF4-FFF2-40B4-BE49-F238E27FC236}">
                <a16:creationId xmlns:a16="http://schemas.microsoft.com/office/drawing/2014/main" id="{07BFEAD8-52F8-4C3C-AD5A-2910B2AB13CC}"/>
              </a:ext>
            </a:extLst>
          </p:cNvPr>
          <p:cNvPicPr>
            <a:picLocks noChangeAspect="1"/>
          </p:cNvPicPr>
          <p:nvPr/>
        </p:nvPicPr>
        <p:blipFill>
          <a:blip r:embed="rId2"/>
          <a:stretch>
            <a:fillRect/>
          </a:stretch>
        </p:blipFill>
        <p:spPr>
          <a:xfrm>
            <a:off x="0" y="1085649"/>
            <a:ext cx="9144000" cy="5380099"/>
          </a:xfrm>
          <a:prstGeom prst="rect">
            <a:avLst/>
          </a:prstGeom>
        </p:spPr>
      </p:pic>
    </p:spTree>
    <p:extLst>
      <p:ext uri="{BB962C8B-B14F-4D97-AF65-F5344CB8AC3E}">
        <p14:creationId xmlns:p14="http://schemas.microsoft.com/office/powerpoint/2010/main" val="2804900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97506" y="2144033"/>
            <a:ext cx="7848350" cy="3724096"/>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t>Turkish subsidiary – 2020</a:t>
            </a:r>
          </a:p>
          <a:p>
            <a:pPr marL="285750" indent="-285750">
              <a:spcBef>
                <a:spcPts val="600"/>
              </a:spcBef>
              <a:buFont typeface="Arial" panose="020B0604020202020204" pitchFamily="34" charset="0"/>
              <a:buChar char="•"/>
            </a:pPr>
            <a:r>
              <a:rPr lang="en-US" sz="2000" dirty="0"/>
              <a:t>Polish subsidiary – 2020</a:t>
            </a:r>
          </a:p>
          <a:p>
            <a:pPr marL="285750" indent="-285750">
              <a:spcBef>
                <a:spcPts val="600"/>
              </a:spcBef>
              <a:buFont typeface="Arial" panose="020B0604020202020204" pitchFamily="34" charset="0"/>
              <a:buChar char="•"/>
            </a:pPr>
            <a:r>
              <a:rPr lang="en-US" sz="2000" dirty="0"/>
              <a:t>Spanish subsidiary – 2020</a:t>
            </a:r>
          </a:p>
          <a:p>
            <a:pPr marL="285750" indent="-285750">
              <a:spcBef>
                <a:spcPts val="600"/>
              </a:spcBef>
              <a:buFont typeface="Arial" panose="020B0604020202020204" pitchFamily="34" charset="0"/>
              <a:buChar char="•"/>
            </a:pPr>
            <a:r>
              <a:rPr lang="en-US" sz="2000" dirty="0"/>
              <a:t>Malaysian subsidiary – 2020</a:t>
            </a:r>
          </a:p>
          <a:p>
            <a:pPr marL="285750" indent="-285750">
              <a:spcBef>
                <a:spcPts val="600"/>
              </a:spcBef>
              <a:buFont typeface="Arial" panose="020B0604020202020204" pitchFamily="34" charset="0"/>
              <a:buChar char="•"/>
            </a:pPr>
            <a:r>
              <a:rPr lang="en-US" sz="2000" dirty="0"/>
              <a:t>Russian subsidiary – 2020</a:t>
            </a:r>
          </a:p>
          <a:p>
            <a:pPr marL="285750" indent="-285750">
              <a:spcBef>
                <a:spcPts val="600"/>
              </a:spcBef>
              <a:buFont typeface="Arial" panose="020B0604020202020204" pitchFamily="34" charset="0"/>
              <a:buChar char="•"/>
            </a:pPr>
            <a:r>
              <a:rPr lang="en-US" sz="2000" dirty="0"/>
              <a:t>Historical prices: Fuel oil VS Brent</a:t>
            </a:r>
          </a:p>
          <a:p>
            <a:pPr>
              <a:spcBef>
                <a:spcPts val="600"/>
              </a:spcBef>
            </a:pPr>
            <a:endParaRPr lang="en-US" sz="2000" dirty="0"/>
          </a:p>
          <a:p>
            <a:pPr marL="285750" indent="-285750">
              <a:spcBef>
                <a:spcPts val="600"/>
              </a:spcBef>
              <a:buFont typeface="Arial" panose="020B0604020202020204" pitchFamily="34" charset="0"/>
              <a:buChar char="•"/>
            </a:pPr>
            <a:endParaRPr lang="en-US" sz="2400" dirty="0"/>
          </a:p>
          <a:p>
            <a:pPr marL="285750"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Annexes</a:t>
            </a:r>
            <a:endParaRPr lang="en-US" dirty="0"/>
          </a:p>
        </p:txBody>
      </p:sp>
    </p:spTree>
    <p:extLst>
      <p:ext uri="{BB962C8B-B14F-4D97-AF65-F5344CB8AC3E}">
        <p14:creationId xmlns:p14="http://schemas.microsoft.com/office/powerpoint/2010/main" val="48790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41C89A9-8B75-478C-93D5-EA15EAF3DB4B}"/>
              </a:ext>
            </a:extLst>
          </p:cNvPr>
          <p:cNvPicPr>
            <a:picLocks noChangeAspect="1"/>
          </p:cNvPicPr>
          <p:nvPr/>
        </p:nvPicPr>
        <p:blipFill>
          <a:blip r:embed="rId2"/>
          <a:stretch>
            <a:fillRect/>
          </a:stretch>
        </p:blipFill>
        <p:spPr>
          <a:xfrm>
            <a:off x="1114936" y="1128498"/>
            <a:ext cx="6914125" cy="5506459"/>
          </a:xfrm>
          <a:prstGeom prst="rect">
            <a:avLst/>
          </a:prstGeom>
        </p:spPr>
      </p:pic>
    </p:spTree>
    <p:extLst>
      <p:ext uri="{BB962C8B-B14F-4D97-AF65-F5344CB8AC3E}">
        <p14:creationId xmlns:p14="http://schemas.microsoft.com/office/powerpoint/2010/main" val="1794899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0893409F-E8A5-477F-B432-0876EFEBC8D2}"/>
              </a:ext>
            </a:extLst>
          </p:cNvPr>
          <p:cNvPicPr>
            <a:picLocks noChangeAspect="1"/>
          </p:cNvPicPr>
          <p:nvPr/>
        </p:nvPicPr>
        <p:blipFill>
          <a:blip r:embed="rId2"/>
          <a:stretch>
            <a:fillRect/>
          </a:stretch>
        </p:blipFill>
        <p:spPr>
          <a:xfrm>
            <a:off x="1114936" y="1130398"/>
            <a:ext cx="6911490" cy="5504360"/>
          </a:xfrm>
          <a:prstGeom prst="rect">
            <a:avLst/>
          </a:prstGeom>
        </p:spPr>
      </p:pic>
    </p:spTree>
    <p:extLst>
      <p:ext uri="{BB962C8B-B14F-4D97-AF65-F5344CB8AC3E}">
        <p14:creationId xmlns:p14="http://schemas.microsoft.com/office/powerpoint/2010/main" val="3006532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B8C9FBE-6959-44F3-B432-0CC6D42CB439}"/>
              </a:ext>
            </a:extLst>
          </p:cNvPr>
          <p:cNvPicPr>
            <a:picLocks noChangeAspect="1"/>
          </p:cNvPicPr>
          <p:nvPr/>
        </p:nvPicPr>
        <p:blipFill>
          <a:blip r:embed="rId2"/>
          <a:stretch>
            <a:fillRect/>
          </a:stretch>
        </p:blipFill>
        <p:spPr>
          <a:xfrm>
            <a:off x="1114936" y="1130396"/>
            <a:ext cx="6914125" cy="5506457"/>
          </a:xfrm>
          <a:prstGeom prst="rect">
            <a:avLst/>
          </a:prstGeom>
        </p:spPr>
      </p:pic>
    </p:spTree>
    <p:extLst>
      <p:ext uri="{BB962C8B-B14F-4D97-AF65-F5344CB8AC3E}">
        <p14:creationId xmlns:p14="http://schemas.microsoft.com/office/powerpoint/2010/main" val="2927882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5CC68569-996D-48A5-A5E6-8ACF0C9E8A74}"/>
              </a:ext>
            </a:extLst>
          </p:cNvPr>
          <p:cNvPicPr>
            <a:picLocks noChangeAspect="1"/>
          </p:cNvPicPr>
          <p:nvPr/>
        </p:nvPicPr>
        <p:blipFill>
          <a:blip r:embed="rId2"/>
          <a:stretch>
            <a:fillRect/>
          </a:stretch>
        </p:blipFill>
        <p:spPr>
          <a:xfrm>
            <a:off x="1114936" y="1130395"/>
            <a:ext cx="6914125" cy="5506455"/>
          </a:xfrm>
          <a:prstGeom prst="rect">
            <a:avLst/>
          </a:prstGeom>
        </p:spPr>
      </p:pic>
    </p:spTree>
    <p:extLst>
      <p:ext uri="{BB962C8B-B14F-4D97-AF65-F5344CB8AC3E}">
        <p14:creationId xmlns:p14="http://schemas.microsoft.com/office/powerpoint/2010/main" val="2031325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- 2020</a:t>
            </a:r>
          </a:p>
        </p:txBody>
      </p:sp>
      <p:pic>
        <p:nvPicPr>
          <p:cNvPr id="5" name="Image 4">
            <a:extLst>
              <a:ext uri="{FF2B5EF4-FFF2-40B4-BE49-F238E27FC236}">
                <a16:creationId xmlns:a16="http://schemas.microsoft.com/office/drawing/2014/main" id="{200C6A10-BBD5-403C-ACF6-4CCB4D97D0BE}"/>
              </a:ext>
            </a:extLst>
          </p:cNvPr>
          <p:cNvPicPr>
            <a:picLocks noChangeAspect="1"/>
          </p:cNvPicPr>
          <p:nvPr/>
        </p:nvPicPr>
        <p:blipFill>
          <a:blip r:embed="rId2"/>
          <a:stretch>
            <a:fillRect/>
          </a:stretch>
        </p:blipFill>
        <p:spPr>
          <a:xfrm>
            <a:off x="1116255" y="1130397"/>
            <a:ext cx="6911490" cy="5512638"/>
          </a:xfrm>
          <a:prstGeom prst="rect">
            <a:avLst/>
          </a:prstGeom>
        </p:spPr>
      </p:pic>
    </p:spTree>
    <p:extLst>
      <p:ext uri="{BB962C8B-B14F-4D97-AF65-F5344CB8AC3E}">
        <p14:creationId xmlns:p14="http://schemas.microsoft.com/office/powerpoint/2010/main" val="1610437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6" name="Image 5">
            <a:extLst>
              <a:ext uri="{FF2B5EF4-FFF2-40B4-BE49-F238E27FC236}">
                <a16:creationId xmlns:a16="http://schemas.microsoft.com/office/drawing/2014/main" id="{9F004F6B-F1A9-4407-9CB1-BB48497CE673}"/>
              </a:ext>
            </a:extLst>
          </p:cNvPr>
          <p:cNvPicPr>
            <a:picLocks noChangeAspect="1"/>
          </p:cNvPicPr>
          <p:nvPr/>
        </p:nvPicPr>
        <p:blipFill>
          <a:blip r:embed="rId2"/>
          <a:stretch>
            <a:fillRect/>
          </a:stretch>
        </p:blipFill>
        <p:spPr>
          <a:xfrm>
            <a:off x="79794" y="1088154"/>
            <a:ext cx="8984412" cy="5296034"/>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sz="2200" dirty="0" err="1"/>
              <a:t>Bitumen</a:t>
            </a:r>
            <a:r>
              <a:rPr lang="fr-FR" sz="2200" dirty="0"/>
              <a:t> Hedge </a:t>
            </a:r>
            <a:r>
              <a:rPr lang="fr-FR" sz="2200" dirty="0" err="1"/>
              <a:t>Summary</a:t>
            </a:r>
            <a:r>
              <a:rPr lang="fr-FR" sz="2200" dirty="0"/>
              <a:t> and</a:t>
            </a:r>
          </a:p>
          <a:p>
            <a:pPr defTabSz="914400"/>
            <a:r>
              <a:rPr lang="fr-FR" sz="2200" dirty="0"/>
              <a:t> </a:t>
            </a:r>
            <a:r>
              <a:rPr lang="fr-FR" sz="2200" dirty="0" err="1"/>
              <a:t>Purchase</a:t>
            </a:r>
            <a:r>
              <a:rPr lang="fr-FR" sz="2200" dirty="0"/>
              <a:t> Price Performance</a:t>
            </a:r>
            <a:endParaRPr lang="en-US" sz="2200" dirty="0"/>
          </a:p>
        </p:txBody>
      </p:sp>
      <p:graphicFrame>
        <p:nvGraphicFramePr>
          <p:cNvPr id="2" name="Tableau 1">
            <a:extLst>
              <a:ext uri="{FF2B5EF4-FFF2-40B4-BE49-F238E27FC236}">
                <a16:creationId xmlns:a16="http://schemas.microsoft.com/office/drawing/2014/main" id="{9487BCF6-CA8E-4888-8A9B-AEB517113800}"/>
              </a:ext>
            </a:extLst>
          </p:cNvPr>
          <p:cNvGraphicFramePr>
            <a:graphicFrameLocks noGrp="1"/>
          </p:cNvGraphicFramePr>
          <p:nvPr>
            <p:extLst>
              <p:ext uri="{D42A27DB-BD31-4B8C-83A1-F6EECF244321}">
                <p14:modId xmlns:p14="http://schemas.microsoft.com/office/powerpoint/2010/main" val="3217497068"/>
              </p:ext>
            </p:extLst>
          </p:nvPr>
        </p:nvGraphicFramePr>
        <p:xfrm>
          <a:off x="18000" y="1655656"/>
          <a:ext cx="9108000" cy="3217830"/>
        </p:xfrm>
        <a:graphic>
          <a:graphicData uri="http://schemas.openxmlformats.org/drawingml/2006/table">
            <a:tbl>
              <a:tblPr/>
              <a:tblGrid>
                <a:gridCol w="684000">
                  <a:extLst>
                    <a:ext uri="{9D8B030D-6E8A-4147-A177-3AD203B41FA5}">
                      <a16:colId xmlns:a16="http://schemas.microsoft.com/office/drawing/2014/main" val="3155529158"/>
                    </a:ext>
                  </a:extLst>
                </a:gridCol>
                <a:gridCol w="43200">
                  <a:extLst>
                    <a:ext uri="{9D8B030D-6E8A-4147-A177-3AD203B41FA5}">
                      <a16:colId xmlns:a16="http://schemas.microsoft.com/office/drawing/2014/main" val="4167117306"/>
                    </a:ext>
                  </a:extLst>
                </a:gridCol>
                <a:gridCol w="612000">
                  <a:extLst>
                    <a:ext uri="{9D8B030D-6E8A-4147-A177-3AD203B41FA5}">
                      <a16:colId xmlns:a16="http://schemas.microsoft.com/office/drawing/2014/main" val="3262723403"/>
                    </a:ext>
                  </a:extLst>
                </a:gridCol>
                <a:gridCol w="43200">
                  <a:extLst>
                    <a:ext uri="{9D8B030D-6E8A-4147-A177-3AD203B41FA5}">
                      <a16:colId xmlns:a16="http://schemas.microsoft.com/office/drawing/2014/main" val="2133552850"/>
                    </a:ext>
                  </a:extLst>
                </a:gridCol>
                <a:gridCol w="576000">
                  <a:extLst>
                    <a:ext uri="{9D8B030D-6E8A-4147-A177-3AD203B41FA5}">
                      <a16:colId xmlns:a16="http://schemas.microsoft.com/office/drawing/2014/main" val="3490028298"/>
                    </a:ext>
                  </a:extLst>
                </a:gridCol>
                <a:gridCol w="576000">
                  <a:extLst>
                    <a:ext uri="{9D8B030D-6E8A-4147-A177-3AD203B41FA5}">
                      <a16:colId xmlns:a16="http://schemas.microsoft.com/office/drawing/2014/main" val="1931739600"/>
                    </a:ext>
                  </a:extLst>
                </a:gridCol>
                <a:gridCol w="43200">
                  <a:extLst>
                    <a:ext uri="{9D8B030D-6E8A-4147-A177-3AD203B41FA5}">
                      <a16:colId xmlns:a16="http://schemas.microsoft.com/office/drawing/2014/main" val="2729925212"/>
                    </a:ext>
                  </a:extLst>
                </a:gridCol>
                <a:gridCol w="576000">
                  <a:extLst>
                    <a:ext uri="{9D8B030D-6E8A-4147-A177-3AD203B41FA5}">
                      <a16:colId xmlns:a16="http://schemas.microsoft.com/office/drawing/2014/main" val="3192373564"/>
                    </a:ext>
                  </a:extLst>
                </a:gridCol>
                <a:gridCol w="43200">
                  <a:extLst>
                    <a:ext uri="{9D8B030D-6E8A-4147-A177-3AD203B41FA5}">
                      <a16:colId xmlns:a16="http://schemas.microsoft.com/office/drawing/2014/main" val="3816337295"/>
                    </a:ext>
                  </a:extLst>
                </a:gridCol>
                <a:gridCol w="612000">
                  <a:extLst>
                    <a:ext uri="{9D8B030D-6E8A-4147-A177-3AD203B41FA5}">
                      <a16:colId xmlns:a16="http://schemas.microsoft.com/office/drawing/2014/main" val="1194920252"/>
                    </a:ext>
                  </a:extLst>
                </a:gridCol>
                <a:gridCol w="43200">
                  <a:extLst>
                    <a:ext uri="{9D8B030D-6E8A-4147-A177-3AD203B41FA5}">
                      <a16:colId xmlns:a16="http://schemas.microsoft.com/office/drawing/2014/main" val="4022851383"/>
                    </a:ext>
                  </a:extLst>
                </a:gridCol>
                <a:gridCol w="720000">
                  <a:extLst>
                    <a:ext uri="{9D8B030D-6E8A-4147-A177-3AD203B41FA5}">
                      <a16:colId xmlns:a16="http://schemas.microsoft.com/office/drawing/2014/main" val="1894123955"/>
                    </a:ext>
                  </a:extLst>
                </a:gridCol>
                <a:gridCol w="43200">
                  <a:extLst>
                    <a:ext uri="{9D8B030D-6E8A-4147-A177-3AD203B41FA5}">
                      <a16:colId xmlns:a16="http://schemas.microsoft.com/office/drawing/2014/main" val="245736863"/>
                    </a:ext>
                  </a:extLst>
                </a:gridCol>
                <a:gridCol w="720000">
                  <a:extLst>
                    <a:ext uri="{9D8B030D-6E8A-4147-A177-3AD203B41FA5}">
                      <a16:colId xmlns:a16="http://schemas.microsoft.com/office/drawing/2014/main" val="882819926"/>
                    </a:ext>
                  </a:extLst>
                </a:gridCol>
                <a:gridCol w="43200">
                  <a:extLst>
                    <a:ext uri="{9D8B030D-6E8A-4147-A177-3AD203B41FA5}">
                      <a16:colId xmlns:a16="http://schemas.microsoft.com/office/drawing/2014/main" val="534801717"/>
                    </a:ext>
                  </a:extLst>
                </a:gridCol>
                <a:gridCol w="720000">
                  <a:extLst>
                    <a:ext uri="{9D8B030D-6E8A-4147-A177-3AD203B41FA5}">
                      <a16:colId xmlns:a16="http://schemas.microsoft.com/office/drawing/2014/main" val="6446253"/>
                    </a:ext>
                  </a:extLst>
                </a:gridCol>
                <a:gridCol w="43200">
                  <a:extLst>
                    <a:ext uri="{9D8B030D-6E8A-4147-A177-3AD203B41FA5}">
                      <a16:colId xmlns:a16="http://schemas.microsoft.com/office/drawing/2014/main" val="1168569845"/>
                    </a:ext>
                  </a:extLst>
                </a:gridCol>
                <a:gridCol w="972000">
                  <a:extLst>
                    <a:ext uri="{9D8B030D-6E8A-4147-A177-3AD203B41FA5}">
                      <a16:colId xmlns:a16="http://schemas.microsoft.com/office/drawing/2014/main" val="2777683789"/>
                    </a:ext>
                  </a:extLst>
                </a:gridCol>
                <a:gridCol w="43200">
                  <a:extLst>
                    <a:ext uri="{9D8B030D-6E8A-4147-A177-3AD203B41FA5}">
                      <a16:colId xmlns:a16="http://schemas.microsoft.com/office/drawing/2014/main" val="4186562566"/>
                    </a:ext>
                  </a:extLst>
                </a:gridCol>
                <a:gridCol w="972000">
                  <a:extLst>
                    <a:ext uri="{9D8B030D-6E8A-4147-A177-3AD203B41FA5}">
                      <a16:colId xmlns:a16="http://schemas.microsoft.com/office/drawing/2014/main" val="772015717"/>
                    </a:ext>
                  </a:extLst>
                </a:gridCol>
                <a:gridCol w="43200">
                  <a:extLst>
                    <a:ext uri="{9D8B030D-6E8A-4147-A177-3AD203B41FA5}">
                      <a16:colId xmlns:a16="http://schemas.microsoft.com/office/drawing/2014/main" val="3158791617"/>
                    </a:ext>
                  </a:extLst>
                </a:gridCol>
                <a:gridCol w="936000">
                  <a:extLst>
                    <a:ext uri="{9D8B030D-6E8A-4147-A177-3AD203B41FA5}">
                      <a16:colId xmlns:a16="http://schemas.microsoft.com/office/drawing/2014/main" val="4000475690"/>
                    </a:ext>
                  </a:extLst>
                </a:gridCol>
              </a:tblGrid>
              <a:tr h="720000">
                <a:tc>
                  <a:txBody>
                    <a:bodyPr/>
                    <a:lstStyle/>
                    <a:p>
                      <a:pPr algn="ctr" fontAlgn="ctr"/>
                      <a:r>
                        <a:rPr lang="fr-FR" sz="1100" b="1" i="0" u="none" strike="noStrike" dirty="0">
                          <a:solidFill>
                            <a:srgbClr val="000000"/>
                          </a:solidFill>
                          <a:effectLst/>
                          <a:latin typeface="Calibri" panose="020F0502020204030204" pitchFamily="34" charset="0"/>
                        </a:rPr>
                        <a:t>BITUMEN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100" b="1"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Hedge Reference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Hedged (MT)</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Exposure (MT)</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Hedge Rate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Budget  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100" b="0" i="0" u="none" strike="noStrike" dirty="0">
                          <a:solidFill>
                            <a:srgbClr val="000000"/>
                          </a:solidFill>
                          <a:effectLst/>
                          <a:latin typeface="Calibri" panose="020F0502020204030204" pitchFamily="34" charset="0"/>
                        </a:rPr>
                        <a:t>Purchase price as of October 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100" b="0" i="0" u="none" strike="noStrike" dirty="0">
                          <a:solidFill>
                            <a:srgbClr val="000000"/>
                          </a:solidFill>
                          <a:effectLst/>
                          <a:latin typeface="Calibri" panose="020F0502020204030204" pitchFamily="34" charset="0"/>
                        </a:rPr>
                        <a:t>Average </a:t>
                      </a:r>
                      <a:r>
                        <a:rPr lang="en-US" sz="1100" b="0" i="0" u="none" strike="noStrike" dirty="0" err="1">
                          <a:solidFill>
                            <a:srgbClr val="000000"/>
                          </a:solidFill>
                          <a:effectLst/>
                          <a:latin typeface="Calibri" panose="020F0502020204030204" pitchFamily="34" charset="0"/>
                        </a:rPr>
                        <a:t>pruchase</a:t>
                      </a:r>
                      <a:r>
                        <a:rPr lang="en-US" sz="1100" b="0" i="0" u="none" strike="noStrike" dirty="0">
                          <a:solidFill>
                            <a:srgbClr val="000000"/>
                          </a:solidFill>
                          <a:effectLst/>
                          <a:latin typeface="Calibri" panose="020F0502020204030204" pitchFamily="34" charset="0"/>
                        </a:rPr>
                        <a:t> price of 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100" b="0" i="0" u="none" strike="noStrike" dirty="0">
                          <a:solidFill>
                            <a:srgbClr val="000000"/>
                          </a:solidFill>
                          <a:effectLst/>
                          <a:latin typeface="Calibri" panose="020F0502020204030204" pitchFamily="34" charset="0"/>
                        </a:rPr>
                        <a:t>Last year purchase price (October 2020)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Performance </a:t>
                      </a:r>
                      <a:r>
                        <a:rPr lang="fr-FR" sz="1100" b="0" i="0" u="none" strike="noStrike" dirty="0" err="1">
                          <a:solidFill>
                            <a:srgbClr val="000000"/>
                          </a:solidFill>
                          <a:effectLst/>
                          <a:latin typeface="Calibri" panose="020F0502020204030204" pitchFamily="34" charset="0"/>
                        </a:rPr>
                        <a:t>compared</a:t>
                      </a:r>
                      <a:r>
                        <a:rPr lang="fr-FR" sz="1100" b="0" i="0" u="none" strike="noStrike" dirty="0">
                          <a:solidFill>
                            <a:srgbClr val="000000"/>
                          </a:solidFill>
                          <a:effectLst/>
                          <a:latin typeface="Calibri" panose="020F0502020204030204" pitchFamily="34" charset="0"/>
                        </a:rPr>
                        <a:t> to Budget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100" b="0" i="0" u="none" strike="noStrike" dirty="0">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100" b="0" i="0" u="none" strike="noStrike" dirty="0">
                          <a:solidFill>
                            <a:srgbClr val="000000"/>
                          </a:solidFill>
                          <a:effectLst/>
                          <a:latin typeface="Calibri" panose="020F0502020204030204" pitchFamily="34" charset="0"/>
                        </a:rPr>
                        <a:t>Performance compared to Average of 2021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100" b="0" i="0" u="none" strike="noStrike" dirty="0">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100" b="0" i="0" u="none" strike="noStrike" dirty="0">
                          <a:solidFill>
                            <a:srgbClr val="000000"/>
                          </a:solidFill>
                          <a:effectLst/>
                          <a:latin typeface="Calibri" panose="020F0502020204030204" pitchFamily="34" charset="0"/>
                        </a:rPr>
                        <a:t>Performance compared to Last year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1027402861"/>
                  </a:ext>
                </a:extLst>
              </a:tr>
              <a:tr h="36000">
                <a:tc>
                  <a:txBody>
                    <a:bodyPr/>
                    <a:lstStyle/>
                    <a:p>
                      <a:pPr algn="l" fontAlgn="b"/>
                      <a:r>
                        <a:rPr lang="fr-FR" sz="100" b="1"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1"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43913249"/>
                  </a:ext>
                </a:extLst>
              </a:tr>
              <a:tr h="360000">
                <a:tc>
                  <a:txBody>
                    <a:bodyPr/>
                    <a:lstStyle/>
                    <a:p>
                      <a:pPr algn="ctr" fontAlgn="ctr"/>
                      <a:r>
                        <a:rPr lang="fr-FR" sz="1100" b="0" i="0" u="none" strike="noStrike" dirty="0" err="1">
                          <a:solidFill>
                            <a:srgbClr val="000000"/>
                          </a:solidFill>
                          <a:effectLst/>
                          <a:latin typeface="Calibri" panose="020F0502020204030204" pitchFamily="34" charset="0"/>
                        </a:rPr>
                        <a:t>Russia</a:t>
                      </a:r>
                      <a:endParaRPr lang="fr-FR" sz="1100" b="0" i="0" u="none" strike="noStrike" dirty="0">
                        <a:solidFill>
                          <a:srgbClr val="000000"/>
                        </a:solidFill>
                        <a:effectLst/>
                        <a:latin typeface="Calibri" panose="020F0502020204030204" pitchFamily="34" charset="0"/>
                      </a:endParaRP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5 468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28 928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19%</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15 576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24 617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21 018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14 939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-58,0%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-17,1%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-64,8%</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3159890"/>
                  </a:ext>
                </a:extLst>
              </a:tr>
              <a:tr h="36000">
                <a:tc>
                  <a:txBody>
                    <a:bodyPr/>
                    <a:lstStyle/>
                    <a:p>
                      <a:pPr algn="ctr" fontAlgn="ctr"/>
                      <a:r>
                        <a:rPr lang="fr-FR" sz="100" b="0"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FF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6922827"/>
                  </a:ext>
                </a:extLst>
              </a:tr>
              <a:tr h="360000">
                <a:tc>
                  <a:txBody>
                    <a:bodyPr/>
                    <a:lstStyle/>
                    <a:p>
                      <a:pPr algn="ctr" fontAlgn="ctr"/>
                      <a:r>
                        <a:rPr lang="fr-FR" sz="1100" b="0" i="0" u="none" strike="noStrike" dirty="0" err="1">
                          <a:solidFill>
                            <a:srgbClr val="000000"/>
                          </a:solidFill>
                          <a:effectLst/>
                          <a:latin typeface="Calibri" panose="020F0502020204030204" pitchFamily="34" charset="0"/>
                        </a:rPr>
                        <a:t>Turkey</a:t>
                      </a:r>
                      <a:endParaRPr lang="fr-FR" sz="1100" b="0" i="0" u="none" strike="noStrike" dirty="0">
                        <a:solidFill>
                          <a:srgbClr val="000000"/>
                        </a:solidFill>
                        <a:effectLst/>
                        <a:latin typeface="Calibri" panose="020F0502020204030204" pitchFamily="34" charset="0"/>
                      </a:endParaRP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6 578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27 829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24%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2 850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5 054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3 799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2 519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-77,3%</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-33,0%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-100,6%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74334801"/>
                  </a:ext>
                </a:extLst>
              </a:tr>
              <a:tr h="36000">
                <a:tc>
                  <a:txBody>
                    <a:bodyPr/>
                    <a:lstStyle/>
                    <a:p>
                      <a:pPr algn="ctr" fontAlgn="ctr"/>
                      <a:r>
                        <a:rPr lang="fr-FR" sz="100" b="0"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53875841"/>
                  </a:ext>
                </a:extLst>
              </a:tr>
              <a:tr h="360000">
                <a:tc>
                  <a:txBody>
                    <a:bodyPr/>
                    <a:lstStyle/>
                    <a:p>
                      <a:pPr algn="ctr" fontAlgn="ctr"/>
                      <a:r>
                        <a:rPr lang="fr-FR" sz="1100" b="0" i="0" u="none" strike="noStrike" dirty="0" err="1">
                          <a:solidFill>
                            <a:srgbClr val="000000"/>
                          </a:solidFill>
                          <a:effectLst/>
                          <a:latin typeface="Calibri" panose="020F0502020204030204" pitchFamily="34" charset="0"/>
                        </a:rPr>
                        <a:t>Poland</a:t>
                      </a:r>
                      <a:endParaRPr lang="fr-FR" sz="1100" b="0" i="0" u="none" strike="noStrike" dirty="0">
                        <a:solidFill>
                          <a:srgbClr val="000000"/>
                        </a:solidFill>
                        <a:effectLst/>
                        <a:latin typeface="Calibri" panose="020F0502020204030204" pitchFamily="34" charset="0"/>
                      </a:endParaRP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3 319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13 916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24%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1 400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1 968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1 653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1 300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-40,6%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-19,1%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-51,4%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5277907"/>
                  </a:ext>
                </a:extLst>
              </a:tr>
              <a:tr h="36000">
                <a:tc>
                  <a:txBody>
                    <a:bodyPr/>
                    <a:lstStyle/>
                    <a:p>
                      <a:pPr algn="ctr" fontAlgn="ctr"/>
                      <a:r>
                        <a:rPr lang="fr-FR" sz="100" b="1"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10985192"/>
                  </a:ext>
                </a:extLst>
              </a:tr>
              <a:tr h="360000">
                <a:tc>
                  <a:txBody>
                    <a:bodyPr/>
                    <a:lstStyle/>
                    <a:p>
                      <a:pPr algn="ctr" fontAlgn="ctr"/>
                      <a:r>
                        <a:rPr lang="fr-FR" sz="1100" b="0" i="0" u="none" strike="noStrike" dirty="0">
                          <a:solidFill>
                            <a:srgbClr val="000000"/>
                          </a:solidFill>
                          <a:effectLst/>
                          <a:latin typeface="Calibri" panose="020F0502020204030204" pitchFamily="34" charset="0"/>
                        </a:rPr>
                        <a:t>Spain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1 570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6 213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25%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413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475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430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392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-15,0%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-10,5%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-21,2%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8851607"/>
                  </a:ext>
                </a:extLst>
              </a:tr>
              <a:tr h="36000">
                <a:tc>
                  <a:txBody>
                    <a:bodyPr/>
                    <a:lstStyle/>
                    <a:p>
                      <a:pPr algn="ctr" fontAlgn="ctr"/>
                      <a:r>
                        <a:rPr lang="fr-FR" sz="100" b="1"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49091820"/>
                  </a:ext>
                </a:extLst>
              </a:tr>
              <a:tr h="360000">
                <a:tc>
                  <a:txBody>
                    <a:bodyPr/>
                    <a:lstStyle/>
                    <a:p>
                      <a:pPr algn="ctr" fontAlgn="ctr"/>
                      <a:r>
                        <a:rPr lang="fr-FR" sz="1100" b="0" i="0" u="none" strike="noStrike" dirty="0">
                          <a:solidFill>
                            <a:srgbClr val="000000"/>
                          </a:solidFill>
                          <a:effectLst/>
                          <a:latin typeface="Calibri" panose="020F0502020204030204" pitchFamily="34" charset="0"/>
                        </a:rPr>
                        <a:t>Malaysia</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1 265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5 674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1 970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1 984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1 844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1 681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-0,7%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-7,6%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-18,0%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30391747"/>
                  </a:ext>
                </a:extLst>
              </a:tr>
              <a:tr h="36000">
                <a:tc>
                  <a:txBody>
                    <a:bodyPr/>
                    <a:lstStyle/>
                    <a:p>
                      <a:pPr algn="ctr" fontAlgn="ctr"/>
                      <a:r>
                        <a:rPr lang="fr-FR" sz="100" b="1"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FF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6460477"/>
                  </a:ext>
                </a:extLst>
              </a:tr>
              <a:tr h="360000">
                <a:tc>
                  <a:txBody>
                    <a:bodyPr/>
                    <a:lstStyle/>
                    <a:p>
                      <a:pPr algn="ctr" fontAlgn="ctr"/>
                      <a:r>
                        <a:rPr lang="fr-FR" sz="1100" b="0" i="0" u="none" strike="noStrike" dirty="0">
                          <a:solidFill>
                            <a:srgbClr val="000000"/>
                          </a:solidFill>
                          <a:effectLst/>
                          <a:latin typeface="Calibri" panose="020F0502020204030204" pitchFamily="34" charset="0"/>
                        </a:rPr>
                        <a:t>Brazil</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4 381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100" b="0" i="0" u="none" strike="noStrike">
                          <a:solidFill>
                            <a:srgbClr val="000000"/>
                          </a:solidFill>
                          <a:effectLst/>
                          <a:latin typeface="Calibri" panose="020F0502020204030204" pitchFamily="34" charset="0"/>
                        </a:rPr>
                        <a:t>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2 740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3 396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3 100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100" b="0" i="0" u="none" strike="noStrike">
                          <a:solidFill>
                            <a:srgbClr val="FF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000000"/>
                          </a:solidFill>
                          <a:effectLst/>
                          <a:latin typeface="Calibri" panose="020F0502020204030204" pitchFamily="34" charset="0"/>
                        </a:rPr>
                        <a:t>2 635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10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-23,9%</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a:solidFill>
                            <a:srgbClr val="FF0000"/>
                          </a:solidFill>
                          <a:effectLst/>
                          <a:latin typeface="Calibri" panose="020F0502020204030204" pitchFamily="34" charset="0"/>
                        </a:rPr>
                        <a:t>-9,5%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10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100" b="0" i="0" u="none" strike="noStrike" dirty="0">
                          <a:solidFill>
                            <a:srgbClr val="FF0000"/>
                          </a:solidFill>
                          <a:effectLst/>
                          <a:latin typeface="Calibri" panose="020F0502020204030204" pitchFamily="34" charset="0"/>
                        </a:rPr>
                        <a:t>-28,9%</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73992917"/>
                  </a:ext>
                </a:extLst>
              </a:tr>
            </a:tbl>
          </a:graphicData>
        </a:graphic>
      </p:graphicFrame>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Hedging </a:t>
            </a:r>
            <a:r>
              <a:rPr lang="fr-FR" dirty="0" err="1"/>
              <a:t>Summary</a:t>
            </a:r>
            <a:r>
              <a:rPr lang="fr-FR" dirty="0"/>
              <a:t> – Brent</a:t>
            </a:r>
            <a:endParaRPr lang="en-US" dirty="0"/>
          </a:p>
        </p:txBody>
      </p:sp>
      <p:graphicFrame>
        <p:nvGraphicFramePr>
          <p:cNvPr id="7" name="Tableau 6">
            <a:extLst>
              <a:ext uri="{FF2B5EF4-FFF2-40B4-BE49-F238E27FC236}">
                <a16:creationId xmlns:a16="http://schemas.microsoft.com/office/drawing/2014/main" id="{C8DB581D-3216-4650-AA7D-D4B544F25019}"/>
              </a:ext>
            </a:extLst>
          </p:cNvPr>
          <p:cNvGraphicFramePr>
            <a:graphicFrameLocks noGrp="1"/>
          </p:cNvGraphicFramePr>
          <p:nvPr>
            <p:extLst>
              <p:ext uri="{D42A27DB-BD31-4B8C-83A1-F6EECF244321}">
                <p14:modId xmlns:p14="http://schemas.microsoft.com/office/powerpoint/2010/main" val="2340142849"/>
              </p:ext>
            </p:extLst>
          </p:nvPr>
        </p:nvGraphicFramePr>
        <p:xfrm>
          <a:off x="50487" y="1464815"/>
          <a:ext cx="9043026" cy="4320000"/>
        </p:xfrm>
        <a:graphic>
          <a:graphicData uri="http://schemas.openxmlformats.org/drawingml/2006/table">
            <a:tbl>
              <a:tblPr/>
              <a:tblGrid>
                <a:gridCol w="720000">
                  <a:extLst>
                    <a:ext uri="{9D8B030D-6E8A-4147-A177-3AD203B41FA5}">
                      <a16:colId xmlns:a16="http://schemas.microsoft.com/office/drawing/2014/main" val="2389265899"/>
                    </a:ext>
                  </a:extLst>
                </a:gridCol>
                <a:gridCol w="828000">
                  <a:extLst>
                    <a:ext uri="{9D8B030D-6E8A-4147-A177-3AD203B41FA5}">
                      <a16:colId xmlns:a16="http://schemas.microsoft.com/office/drawing/2014/main" val="3954573249"/>
                    </a:ext>
                  </a:extLst>
                </a:gridCol>
                <a:gridCol w="669513">
                  <a:extLst>
                    <a:ext uri="{9D8B030D-6E8A-4147-A177-3AD203B41FA5}">
                      <a16:colId xmlns:a16="http://schemas.microsoft.com/office/drawing/2014/main" val="1410492508"/>
                    </a:ext>
                  </a:extLst>
                </a:gridCol>
                <a:gridCol w="504000">
                  <a:extLst>
                    <a:ext uri="{9D8B030D-6E8A-4147-A177-3AD203B41FA5}">
                      <a16:colId xmlns:a16="http://schemas.microsoft.com/office/drawing/2014/main" val="3979451262"/>
                    </a:ext>
                  </a:extLst>
                </a:gridCol>
                <a:gridCol w="504000">
                  <a:extLst>
                    <a:ext uri="{9D8B030D-6E8A-4147-A177-3AD203B41FA5}">
                      <a16:colId xmlns:a16="http://schemas.microsoft.com/office/drawing/2014/main" val="645460586"/>
                    </a:ext>
                  </a:extLst>
                </a:gridCol>
                <a:gridCol w="504000">
                  <a:extLst>
                    <a:ext uri="{9D8B030D-6E8A-4147-A177-3AD203B41FA5}">
                      <a16:colId xmlns:a16="http://schemas.microsoft.com/office/drawing/2014/main" val="3630469190"/>
                    </a:ext>
                  </a:extLst>
                </a:gridCol>
                <a:gridCol w="540000">
                  <a:extLst>
                    <a:ext uri="{9D8B030D-6E8A-4147-A177-3AD203B41FA5}">
                      <a16:colId xmlns:a16="http://schemas.microsoft.com/office/drawing/2014/main" val="1606663445"/>
                    </a:ext>
                  </a:extLst>
                </a:gridCol>
                <a:gridCol w="468000">
                  <a:extLst>
                    <a:ext uri="{9D8B030D-6E8A-4147-A177-3AD203B41FA5}">
                      <a16:colId xmlns:a16="http://schemas.microsoft.com/office/drawing/2014/main" val="1950658236"/>
                    </a:ext>
                  </a:extLst>
                </a:gridCol>
                <a:gridCol w="540000">
                  <a:extLst>
                    <a:ext uri="{9D8B030D-6E8A-4147-A177-3AD203B41FA5}">
                      <a16:colId xmlns:a16="http://schemas.microsoft.com/office/drawing/2014/main" val="3225771324"/>
                    </a:ext>
                  </a:extLst>
                </a:gridCol>
                <a:gridCol w="756000">
                  <a:extLst>
                    <a:ext uri="{9D8B030D-6E8A-4147-A177-3AD203B41FA5}">
                      <a16:colId xmlns:a16="http://schemas.microsoft.com/office/drawing/2014/main" val="3560551189"/>
                    </a:ext>
                  </a:extLst>
                </a:gridCol>
                <a:gridCol w="864000">
                  <a:extLst>
                    <a:ext uri="{9D8B030D-6E8A-4147-A177-3AD203B41FA5}">
                      <a16:colId xmlns:a16="http://schemas.microsoft.com/office/drawing/2014/main" val="260515063"/>
                    </a:ext>
                  </a:extLst>
                </a:gridCol>
                <a:gridCol w="792000">
                  <a:extLst>
                    <a:ext uri="{9D8B030D-6E8A-4147-A177-3AD203B41FA5}">
                      <a16:colId xmlns:a16="http://schemas.microsoft.com/office/drawing/2014/main" val="2695318573"/>
                    </a:ext>
                  </a:extLst>
                </a:gridCol>
                <a:gridCol w="684000">
                  <a:extLst>
                    <a:ext uri="{9D8B030D-6E8A-4147-A177-3AD203B41FA5}">
                      <a16:colId xmlns:a16="http://schemas.microsoft.com/office/drawing/2014/main" val="4178913613"/>
                    </a:ext>
                  </a:extLst>
                </a:gridCol>
                <a:gridCol w="669513">
                  <a:extLst>
                    <a:ext uri="{9D8B030D-6E8A-4147-A177-3AD203B41FA5}">
                      <a16:colId xmlns:a16="http://schemas.microsoft.com/office/drawing/2014/main" val="1414733390"/>
                    </a:ext>
                  </a:extLst>
                </a:gridCol>
              </a:tblGrid>
              <a:tr h="360000">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Trade Date</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Counterparty</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Underlying</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Period</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Strike</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Type</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Quantity YTD in Barils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Unit trading</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Exchange rate</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Traded Swap price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Actual 2021 €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MTM Index € 29/10/2021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Premium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tc rowSpan="2">
                  <a:txBody>
                    <a:bodyPr/>
                    <a:lstStyle/>
                    <a:p>
                      <a:pPr algn="ctr" fontAlgn="ctr"/>
                      <a:r>
                        <a:rPr lang="en-US" sz="1050" b="1" i="0" u="none" strike="noStrike" dirty="0">
                          <a:solidFill>
                            <a:srgbClr val="000000"/>
                          </a:solidFill>
                          <a:effectLst/>
                          <a:latin typeface="Calibri" panose="020F0502020204030204" pitchFamily="34" charset="0"/>
                          <a:cs typeface="Calibri" panose="020F0502020204030204" pitchFamily="34" charset="0"/>
                        </a:rPr>
                        <a:t>Result in K€ (Less Premium)</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268665179"/>
                  </a:ext>
                </a:extLst>
              </a:tr>
              <a:tr h="360000">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YTD October</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50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075242000"/>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30/10/2020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BNP</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oct.-21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41,15  $ </a:t>
                      </a:r>
                    </a:p>
                  </a:txBody>
                  <a:tcPr marL="4024" marR="4024" marT="402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24" marR="4024" marT="402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1 800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1,16</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35,33</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83,71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71,88</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65,79</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97493231"/>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FF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5518432"/>
                  </a:ext>
                </a:extLst>
              </a:tr>
              <a:tr h="360000">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BNP</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1 800</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35,33</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FF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66</a:t>
                      </a:r>
                    </a:p>
                  </a:txBody>
                  <a:tcPr marL="4024" marR="4024" marT="402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474406424"/>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FF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41164126"/>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30/10/2020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oct.-21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41,12  $ </a:t>
                      </a:r>
                    </a:p>
                  </a:txBody>
                  <a:tcPr marL="4024" marR="4024" marT="402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24" marR="4024" marT="402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1 800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1,16</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35,31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83,72</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71,88</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65,83</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43043590"/>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30/10/2020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oct.-21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50,00  $ </a:t>
                      </a:r>
                    </a:p>
                  </a:txBody>
                  <a:tcPr marL="4024" marR="4024" marT="402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Call</a:t>
                      </a:r>
                    </a:p>
                  </a:txBody>
                  <a:tcPr marL="4024" marR="4024" marT="402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3 600</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1,16</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42,93</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83,71</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71,88</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7 419</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96,78</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88652957"/>
                  </a:ext>
                </a:extLst>
              </a:tr>
              <a:tr h="360000">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5052749"/>
                  </a:ext>
                </a:extLst>
              </a:tr>
              <a:tr h="360000">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NATIXIS</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5 400</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39,12</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7 419</a:t>
                      </a:r>
                    </a:p>
                  </a:txBody>
                  <a:tcPr marL="4024" marR="4024" marT="402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163</a:t>
                      </a:r>
                    </a:p>
                  </a:txBody>
                  <a:tcPr marL="4024" marR="4024" marT="402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354324221"/>
                  </a:ext>
                </a:extLst>
              </a:tr>
              <a:tr h="360000">
                <a:tc>
                  <a:txBody>
                    <a:bodyPr/>
                    <a:lstStyle/>
                    <a:p>
                      <a:pPr algn="l"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8960630"/>
                  </a:ext>
                </a:extLst>
              </a:tr>
              <a:tr h="360000">
                <a:tc>
                  <a:txBody>
                    <a:bodyPr/>
                    <a:lstStyle/>
                    <a:p>
                      <a:pPr algn="l"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cs typeface="Calibri" panose="020F0502020204030204" pitchFamily="34" charset="0"/>
                        </a:rPr>
                        <a:t>TOTAL</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7 200</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barils</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37,86</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7 419</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228</a:t>
                      </a:r>
                    </a:p>
                  </a:txBody>
                  <a:tcPr marL="4024" marR="4024" marT="4024"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63051734"/>
                  </a:ext>
                </a:extLst>
              </a:tr>
            </a:tbl>
          </a:graphicData>
        </a:graphic>
      </p:graphicFrame>
    </p:spTree>
    <p:extLst>
      <p:ext uri="{BB962C8B-B14F-4D97-AF65-F5344CB8AC3E}">
        <p14:creationId xmlns:p14="http://schemas.microsoft.com/office/powerpoint/2010/main" val="18707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r>
              <a:rPr lang="fr-FR" dirty="0"/>
              <a:t> - 2021</a:t>
            </a:r>
            <a:endParaRPr lang="en-US" dirty="0"/>
          </a:p>
        </p:txBody>
      </p:sp>
      <p:sp>
        <p:nvSpPr>
          <p:cNvPr id="8" name="ZoneTexte 7">
            <a:extLst>
              <a:ext uri="{FF2B5EF4-FFF2-40B4-BE49-F238E27FC236}">
                <a16:creationId xmlns:a16="http://schemas.microsoft.com/office/drawing/2014/main" id="{0273BECC-7BAF-446A-ACD1-AC82B7FA98DC}"/>
              </a:ext>
            </a:extLst>
          </p:cNvPr>
          <p:cNvSpPr txBox="1"/>
          <p:nvPr/>
        </p:nvSpPr>
        <p:spPr>
          <a:xfrm>
            <a:off x="1853620" y="6113236"/>
            <a:ext cx="4692375" cy="276999"/>
          </a:xfrm>
          <a:prstGeom prst="rect">
            <a:avLst/>
          </a:prstGeom>
          <a:solidFill>
            <a:schemeClr val="bg1">
              <a:lumMod val="75000"/>
            </a:schemeClr>
          </a:solidFill>
          <a:ln>
            <a:solidFill>
              <a:schemeClr val="tx1"/>
            </a:solidFill>
          </a:ln>
        </p:spPr>
        <p:txBody>
          <a:bodyPr wrap="none" rtlCol="0">
            <a:spAutoFit/>
          </a:bodyPr>
          <a:lstStyle/>
          <a:p>
            <a:r>
              <a:rPr lang="fr-FR" sz="1200" dirty="0">
                <a:latin typeface="Calibri" panose="020F0502020204030204" pitchFamily="34" charset="0"/>
                <a:cs typeface="Calibri" panose="020F0502020204030204" pitchFamily="34" charset="0"/>
              </a:rPr>
              <a:t>Les quantités de bitume consommées sont estimées de mai à décembre.</a:t>
            </a:r>
          </a:p>
        </p:txBody>
      </p:sp>
      <p:sp>
        <p:nvSpPr>
          <p:cNvPr id="10" name="ZoneTexte 9">
            <a:extLst>
              <a:ext uri="{FF2B5EF4-FFF2-40B4-BE49-F238E27FC236}">
                <a16:creationId xmlns:a16="http://schemas.microsoft.com/office/drawing/2014/main" id="{0BC916EC-FA81-495D-8B0F-6298E6835692}"/>
              </a:ext>
            </a:extLst>
          </p:cNvPr>
          <p:cNvSpPr txBox="1"/>
          <p:nvPr/>
        </p:nvSpPr>
        <p:spPr>
          <a:xfrm>
            <a:off x="1186130" y="6467713"/>
            <a:ext cx="6771735" cy="276999"/>
          </a:xfrm>
          <a:prstGeom prst="rect">
            <a:avLst/>
          </a:prstGeom>
          <a:noFill/>
          <a:ln>
            <a:solidFill>
              <a:schemeClr val="tx1"/>
            </a:solidFill>
          </a:ln>
        </p:spPr>
        <p:txBody>
          <a:bodyPr wrap="square" rtlCol="0">
            <a:spAutoFit/>
          </a:bodyPr>
          <a:lstStyle/>
          <a:p>
            <a:r>
              <a:rPr lang="fr-FR" sz="1200" dirty="0">
                <a:latin typeface="Calibri" panose="020F0502020204030204" pitchFamily="34" charset="0"/>
                <a:cs typeface="Calibri" panose="020F0502020204030204" pitchFamily="34" charset="0"/>
              </a:rPr>
              <a:t>Ratio de conversion : 7.14</a:t>
            </a:r>
          </a:p>
        </p:txBody>
      </p:sp>
      <p:graphicFrame>
        <p:nvGraphicFramePr>
          <p:cNvPr id="11" name="Tableau 10">
            <a:extLst>
              <a:ext uri="{FF2B5EF4-FFF2-40B4-BE49-F238E27FC236}">
                <a16:creationId xmlns:a16="http://schemas.microsoft.com/office/drawing/2014/main" id="{EE7B4F4F-A8CA-4DA8-8CA6-E0106FE09935}"/>
              </a:ext>
            </a:extLst>
          </p:cNvPr>
          <p:cNvGraphicFramePr>
            <a:graphicFrameLocks noGrp="1"/>
          </p:cNvGraphicFramePr>
          <p:nvPr>
            <p:extLst>
              <p:ext uri="{D42A27DB-BD31-4B8C-83A1-F6EECF244321}">
                <p14:modId xmlns:p14="http://schemas.microsoft.com/office/powerpoint/2010/main" val="2920031682"/>
              </p:ext>
            </p:extLst>
          </p:nvPr>
        </p:nvGraphicFramePr>
        <p:xfrm>
          <a:off x="33937" y="1080343"/>
          <a:ext cx="9072000" cy="4716000"/>
        </p:xfrm>
        <a:graphic>
          <a:graphicData uri="http://schemas.openxmlformats.org/drawingml/2006/table">
            <a:tbl>
              <a:tblPr/>
              <a:tblGrid>
                <a:gridCol w="756000">
                  <a:extLst>
                    <a:ext uri="{9D8B030D-6E8A-4147-A177-3AD203B41FA5}">
                      <a16:colId xmlns:a16="http://schemas.microsoft.com/office/drawing/2014/main" val="2989650259"/>
                    </a:ext>
                  </a:extLst>
                </a:gridCol>
                <a:gridCol w="1260000">
                  <a:extLst>
                    <a:ext uri="{9D8B030D-6E8A-4147-A177-3AD203B41FA5}">
                      <a16:colId xmlns:a16="http://schemas.microsoft.com/office/drawing/2014/main" val="2253222844"/>
                    </a:ext>
                  </a:extLst>
                </a:gridCol>
                <a:gridCol w="540000">
                  <a:extLst>
                    <a:ext uri="{9D8B030D-6E8A-4147-A177-3AD203B41FA5}">
                      <a16:colId xmlns:a16="http://schemas.microsoft.com/office/drawing/2014/main" val="563380924"/>
                    </a:ext>
                  </a:extLst>
                </a:gridCol>
                <a:gridCol w="540000">
                  <a:extLst>
                    <a:ext uri="{9D8B030D-6E8A-4147-A177-3AD203B41FA5}">
                      <a16:colId xmlns:a16="http://schemas.microsoft.com/office/drawing/2014/main" val="2713428118"/>
                    </a:ext>
                  </a:extLst>
                </a:gridCol>
                <a:gridCol w="540000">
                  <a:extLst>
                    <a:ext uri="{9D8B030D-6E8A-4147-A177-3AD203B41FA5}">
                      <a16:colId xmlns:a16="http://schemas.microsoft.com/office/drawing/2014/main" val="488532190"/>
                    </a:ext>
                  </a:extLst>
                </a:gridCol>
                <a:gridCol w="540000">
                  <a:extLst>
                    <a:ext uri="{9D8B030D-6E8A-4147-A177-3AD203B41FA5}">
                      <a16:colId xmlns:a16="http://schemas.microsoft.com/office/drawing/2014/main" val="491148600"/>
                    </a:ext>
                  </a:extLst>
                </a:gridCol>
                <a:gridCol w="540000">
                  <a:extLst>
                    <a:ext uri="{9D8B030D-6E8A-4147-A177-3AD203B41FA5}">
                      <a16:colId xmlns:a16="http://schemas.microsoft.com/office/drawing/2014/main" val="2862138603"/>
                    </a:ext>
                  </a:extLst>
                </a:gridCol>
                <a:gridCol w="540000">
                  <a:extLst>
                    <a:ext uri="{9D8B030D-6E8A-4147-A177-3AD203B41FA5}">
                      <a16:colId xmlns:a16="http://schemas.microsoft.com/office/drawing/2014/main" val="3446304299"/>
                    </a:ext>
                  </a:extLst>
                </a:gridCol>
                <a:gridCol w="540000">
                  <a:extLst>
                    <a:ext uri="{9D8B030D-6E8A-4147-A177-3AD203B41FA5}">
                      <a16:colId xmlns:a16="http://schemas.microsoft.com/office/drawing/2014/main" val="1379666719"/>
                    </a:ext>
                  </a:extLst>
                </a:gridCol>
                <a:gridCol w="540000">
                  <a:extLst>
                    <a:ext uri="{9D8B030D-6E8A-4147-A177-3AD203B41FA5}">
                      <a16:colId xmlns:a16="http://schemas.microsoft.com/office/drawing/2014/main" val="652339611"/>
                    </a:ext>
                  </a:extLst>
                </a:gridCol>
                <a:gridCol w="540000">
                  <a:extLst>
                    <a:ext uri="{9D8B030D-6E8A-4147-A177-3AD203B41FA5}">
                      <a16:colId xmlns:a16="http://schemas.microsoft.com/office/drawing/2014/main" val="1977375575"/>
                    </a:ext>
                  </a:extLst>
                </a:gridCol>
                <a:gridCol w="540000">
                  <a:extLst>
                    <a:ext uri="{9D8B030D-6E8A-4147-A177-3AD203B41FA5}">
                      <a16:colId xmlns:a16="http://schemas.microsoft.com/office/drawing/2014/main" val="709630271"/>
                    </a:ext>
                  </a:extLst>
                </a:gridCol>
                <a:gridCol w="540000">
                  <a:extLst>
                    <a:ext uri="{9D8B030D-6E8A-4147-A177-3AD203B41FA5}">
                      <a16:colId xmlns:a16="http://schemas.microsoft.com/office/drawing/2014/main" val="1629022820"/>
                    </a:ext>
                  </a:extLst>
                </a:gridCol>
                <a:gridCol w="540000">
                  <a:extLst>
                    <a:ext uri="{9D8B030D-6E8A-4147-A177-3AD203B41FA5}">
                      <a16:colId xmlns:a16="http://schemas.microsoft.com/office/drawing/2014/main" val="2578607286"/>
                    </a:ext>
                  </a:extLst>
                </a:gridCol>
                <a:gridCol w="36000">
                  <a:extLst>
                    <a:ext uri="{9D8B030D-6E8A-4147-A177-3AD203B41FA5}">
                      <a16:colId xmlns:a16="http://schemas.microsoft.com/office/drawing/2014/main" val="929839404"/>
                    </a:ext>
                  </a:extLst>
                </a:gridCol>
                <a:gridCol w="540000">
                  <a:extLst>
                    <a:ext uri="{9D8B030D-6E8A-4147-A177-3AD203B41FA5}">
                      <a16:colId xmlns:a16="http://schemas.microsoft.com/office/drawing/2014/main" val="4263487788"/>
                    </a:ext>
                  </a:extLst>
                </a:gridCol>
              </a:tblGrid>
              <a:tr h="432000">
                <a:tc>
                  <a:txBody>
                    <a:bodyPr/>
                    <a:lstStyle/>
                    <a:p>
                      <a:pPr algn="ctr" fontAlgn="ctr"/>
                      <a:r>
                        <a:rPr lang="fr-FR" sz="900" b="1" i="0" u="none" strike="noStrike" dirty="0">
                          <a:solidFill>
                            <a:srgbClr val="000000"/>
                          </a:solidFill>
                          <a:effectLst/>
                          <a:latin typeface="Calibri" panose="020F0502020204030204" pitchFamily="34" charset="0"/>
                        </a:rPr>
                        <a:t> Subsidiaries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Quantity in MT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Calibri" panose="020F0502020204030204" pitchFamily="34" charset="0"/>
                        </a:rPr>
                        <a:t> January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February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March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April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June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July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August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September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October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November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December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900" b="0" i="0" u="none" strike="noStrike" dirty="0">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Total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273620985"/>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1147521"/>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RUSSIA</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1 753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2 694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3 294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2 727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3 025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3 152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3 051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3 225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3 097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2 364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546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28 928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8073562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479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564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572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479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496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597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749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622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606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303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5 468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5494439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79611502"/>
                  </a:ext>
                </a:extLst>
              </a:tr>
              <a:tr h="72000">
                <a:tc>
                  <a:txBody>
                    <a:bodyPr/>
                    <a:lstStyle/>
                    <a:p>
                      <a:pPr algn="l" fontAlgn="b"/>
                      <a:r>
                        <a:rPr lang="fr-FR" sz="2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2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2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2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2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2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2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2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2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44485417"/>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TURKEY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2 254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2 441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3 396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2 802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2 233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2 674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1 987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1 973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2 020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1 443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2 317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2 289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27 829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0482107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577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678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688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577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597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901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749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729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364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6 578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56301729"/>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26%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45%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36%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80796027"/>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63698133"/>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POLAND</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1 022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1 121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1 490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1 268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1 424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1 133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1 244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1 472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1 443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1 346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953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13 916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0156090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291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342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347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291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301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363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454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378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368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184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3 319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10946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28%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0336997"/>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8539507"/>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SPAIN</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762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691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542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844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691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743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100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991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458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389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6 213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1865960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138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162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164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143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215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1 570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742593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179%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09282174"/>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2377584"/>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MALAYSIA</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538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385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678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568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474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331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522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418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509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525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423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304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5 674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106014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111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132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111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115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144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1 265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94191322"/>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42%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34%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28%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22%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11705577"/>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72057618"/>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BRAZIL</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388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370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472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382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552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590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386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102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4 381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778452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979245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07405700"/>
                  </a:ext>
                </a:extLst>
              </a:tr>
              <a:tr h="72000">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4599434"/>
                  </a:ext>
                </a:extLst>
              </a:tr>
              <a:tr h="180000">
                <a:tc rowSpan="3">
                  <a:txBody>
                    <a:bodyPr/>
                    <a:lstStyle/>
                    <a:p>
                      <a:pPr algn="ctr" fontAlgn="ctr"/>
                      <a:r>
                        <a:rPr lang="fr-FR" sz="900" b="1" i="0" u="none" strike="noStrike" dirty="0">
                          <a:solidFill>
                            <a:srgbClr val="FFFFFF"/>
                          </a:solidFill>
                          <a:effectLst/>
                          <a:latin typeface="Calibri" panose="020F0502020204030204" pitchFamily="34" charset="0"/>
                        </a:rPr>
                        <a:t>TOTAL GROUP</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1"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5 955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7 774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10 021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8 231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8 382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8 376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7 965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7 740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8 650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6 522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4 730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2 595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86 942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91654849"/>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1 596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1 876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1 904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1 596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1 652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1 988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2 492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2 072</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2 016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1 008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18 200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44349884"/>
                  </a:ext>
                </a:extLst>
              </a:tr>
              <a:tr h="180000">
                <a:tc vMerge="1">
                  <a:txBody>
                    <a:bodyPr/>
                    <a:lstStyle/>
                    <a:p>
                      <a:endParaRPr lang="fr-FR"/>
                    </a:p>
                  </a:txBody>
                  <a:tcPr/>
                </a:tc>
                <a:tc>
                  <a:txBody>
                    <a:bodyPr/>
                    <a:lstStyle/>
                    <a:p>
                      <a:pPr algn="l" fontAlgn="ctr"/>
                      <a:r>
                        <a:rPr lang="fr-FR" sz="900" b="1" i="0" u="none" strike="noStrike" dirty="0">
                          <a:solidFill>
                            <a:srgbClr val="000000"/>
                          </a:solidFill>
                          <a:effectLst/>
                          <a:latin typeface="Calibri" panose="020F0502020204030204" pitchFamily="34" charset="0"/>
                        </a:rPr>
                        <a:t>Hedge ratio</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dirty="0">
                          <a:solidFill>
                            <a:srgbClr val="000000"/>
                          </a:solidFill>
                          <a:effectLst/>
                          <a:latin typeface="Calibri" panose="020F0502020204030204" pitchFamily="34" charset="0"/>
                        </a:rPr>
                        <a:t>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19%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20%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24%</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31%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27%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23%</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15%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21%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579291562"/>
                  </a:ext>
                </a:extLst>
              </a:tr>
            </a:tbl>
          </a:graphicData>
        </a:graphic>
      </p:graphicFrame>
    </p:spTree>
    <p:extLst>
      <p:ext uri="{BB962C8B-B14F-4D97-AF65-F5344CB8AC3E}">
        <p14:creationId xmlns:p14="http://schemas.microsoft.com/office/powerpoint/2010/main" val="217557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9" name="ZoneTexte 8">
            <a:extLst>
              <a:ext uri="{FF2B5EF4-FFF2-40B4-BE49-F238E27FC236}">
                <a16:creationId xmlns:a16="http://schemas.microsoft.com/office/drawing/2014/main" id="{47D17D5A-9BB4-48F9-9C35-BF9562E689F1}"/>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3DF7FBFF-95E0-4986-8546-C0214672C653}"/>
              </a:ext>
            </a:extLst>
          </p:cNvPr>
          <p:cNvPicPr>
            <a:picLocks noChangeAspect="1"/>
          </p:cNvPicPr>
          <p:nvPr/>
        </p:nvPicPr>
        <p:blipFill>
          <a:blip r:embed="rId2"/>
          <a:stretch>
            <a:fillRect/>
          </a:stretch>
        </p:blipFill>
        <p:spPr>
          <a:xfrm>
            <a:off x="734236" y="1280173"/>
            <a:ext cx="7675528" cy="5013682"/>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- 2021</a:t>
            </a:r>
          </a:p>
        </p:txBody>
      </p:sp>
      <p:pic>
        <p:nvPicPr>
          <p:cNvPr id="6" name="Image 5">
            <a:extLst>
              <a:ext uri="{FF2B5EF4-FFF2-40B4-BE49-F238E27FC236}">
                <a16:creationId xmlns:a16="http://schemas.microsoft.com/office/drawing/2014/main" id="{ED17ACB3-B3AB-4961-9E38-CABEA734671A}"/>
              </a:ext>
            </a:extLst>
          </p:cNvPr>
          <p:cNvPicPr>
            <a:picLocks noChangeAspect="1"/>
          </p:cNvPicPr>
          <p:nvPr/>
        </p:nvPicPr>
        <p:blipFill>
          <a:blip r:embed="rId2"/>
          <a:stretch>
            <a:fillRect/>
          </a:stretch>
        </p:blipFill>
        <p:spPr>
          <a:xfrm>
            <a:off x="1735922" y="1499840"/>
            <a:ext cx="5672156" cy="4471194"/>
          </a:xfrm>
          <a:prstGeom prst="rect">
            <a:avLst/>
          </a:prstGeom>
        </p:spPr>
      </p:pic>
    </p:spTree>
    <p:extLst>
      <p:ext uri="{BB962C8B-B14F-4D97-AF65-F5344CB8AC3E}">
        <p14:creationId xmlns:p14="http://schemas.microsoft.com/office/powerpoint/2010/main" val="254141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6" name="ZoneTexte 5">
            <a:extLst>
              <a:ext uri="{FF2B5EF4-FFF2-40B4-BE49-F238E27FC236}">
                <a16:creationId xmlns:a16="http://schemas.microsoft.com/office/drawing/2014/main" id="{38978136-FD87-4DCB-B22C-DE8796008846}"/>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(2021)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832C687A-1EEA-4CCE-862E-27CD0C129E64}"/>
              </a:ext>
            </a:extLst>
          </p:cNvPr>
          <p:cNvPicPr>
            <a:picLocks noChangeAspect="1"/>
          </p:cNvPicPr>
          <p:nvPr/>
        </p:nvPicPr>
        <p:blipFill>
          <a:blip r:embed="rId2"/>
          <a:stretch>
            <a:fillRect/>
          </a:stretch>
        </p:blipFill>
        <p:spPr>
          <a:xfrm>
            <a:off x="734236" y="1280162"/>
            <a:ext cx="7675528" cy="5023539"/>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- 2021</a:t>
            </a:r>
          </a:p>
        </p:txBody>
      </p:sp>
      <p:pic>
        <p:nvPicPr>
          <p:cNvPr id="5" name="Image 4">
            <a:extLst>
              <a:ext uri="{FF2B5EF4-FFF2-40B4-BE49-F238E27FC236}">
                <a16:creationId xmlns:a16="http://schemas.microsoft.com/office/drawing/2014/main" id="{B7FF9F2B-523D-4786-A2DE-31748FC34CFF}"/>
              </a:ext>
            </a:extLst>
          </p:cNvPr>
          <p:cNvPicPr>
            <a:picLocks noChangeAspect="1"/>
          </p:cNvPicPr>
          <p:nvPr/>
        </p:nvPicPr>
        <p:blipFill>
          <a:blip r:embed="rId2"/>
          <a:stretch>
            <a:fillRect/>
          </a:stretch>
        </p:blipFill>
        <p:spPr>
          <a:xfrm>
            <a:off x="1703432" y="1499840"/>
            <a:ext cx="5737136" cy="4471195"/>
          </a:xfrm>
          <a:prstGeom prst="rect">
            <a:avLst/>
          </a:prstGeom>
        </p:spPr>
      </p:pic>
    </p:spTree>
    <p:extLst>
      <p:ext uri="{BB962C8B-B14F-4D97-AF65-F5344CB8AC3E}">
        <p14:creationId xmlns:p14="http://schemas.microsoft.com/office/powerpoint/2010/main" val="26106896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14928</TotalTime>
  <Words>2036</Words>
  <Application>Microsoft Office PowerPoint</Application>
  <PresentationFormat>Affichage à l'écran (4:3)</PresentationFormat>
  <Paragraphs>941</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- 2021</vt:lpstr>
      <vt:lpstr>Turkish subsidiary - Synthesis</vt:lpstr>
      <vt:lpstr>Turkish subsidiary - 2021</vt:lpstr>
      <vt:lpstr>Polish subsidiary - Synthesis</vt:lpstr>
      <vt:lpstr>Polish subsidiary - 2021</vt:lpstr>
      <vt:lpstr>Spanish subsidiary - Synthesis</vt:lpstr>
      <vt:lpstr>Spanish subsidiary - 2021</vt:lpstr>
      <vt:lpstr>Malaysian subsidiary - Synthesis</vt:lpstr>
      <vt:lpstr>Malaysian subsidiary - 2021</vt:lpstr>
      <vt:lpstr>Bitumen/BRL - Synthesis</vt:lpstr>
      <vt:lpstr>Présentation PowerPoint</vt:lpstr>
      <vt:lpstr>Historical Purchase Prices</vt:lpstr>
      <vt:lpstr>Historical prices: Brent</vt:lpstr>
      <vt:lpstr>Historical prices: FO vs BRENT</vt:lpstr>
      <vt:lpstr>Annexes</vt:lpstr>
      <vt:lpstr>Turkish subsidiary - 2020</vt:lpstr>
      <vt:lpstr>Polish subsidiary - 2020</vt:lpstr>
      <vt:lpstr>Spanish subsidiary - 2020</vt:lpstr>
      <vt:lpstr>Malaysian subsidiary - 2020</vt:lpstr>
      <vt:lpstr>Russian subsidiary - 2020</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1393</cp:revision>
  <cp:lastPrinted>2019-02-12T13:53:47Z</cp:lastPrinted>
  <dcterms:created xsi:type="dcterms:W3CDTF">2010-04-23T15:09:35Z</dcterms:created>
  <dcterms:modified xsi:type="dcterms:W3CDTF">2021-11-17T10:22:40Z</dcterms:modified>
</cp:coreProperties>
</file>