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3"/>
  </p:notesMasterIdLst>
  <p:sldIdLst>
    <p:sldId id="256" r:id="rId3"/>
    <p:sldId id="466" r:id="rId4"/>
    <p:sldId id="476" r:id="rId5"/>
    <p:sldId id="545" r:id="rId6"/>
    <p:sldId id="555" r:id="rId7"/>
    <p:sldId id="561" r:id="rId8"/>
    <p:sldId id="523" r:id="rId9"/>
    <p:sldId id="562" r:id="rId10"/>
    <p:sldId id="525" r:id="rId11"/>
    <p:sldId id="557" r:id="rId12"/>
    <p:sldId id="524" r:id="rId13"/>
    <p:sldId id="558" r:id="rId14"/>
    <p:sldId id="526" r:id="rId15"/>
    <p:sldId id="559" r:id="rId16"/>
    <p:sldId id="534" r:id="rId17"/>
    <p:sldId id="560" r:id="rId18"/>
    <p:sldId id="533" r:id="rId19"/>
    <p:sldId id="549" r:id="rId20"/>
    <p:sldId id="548" r:id="rId21"/>
    <p:sldId id="539" r:id="rId22"/>
    <p:sldId id="554" r:id="rId23"/>
    <p:sldId id="552" r:id="rId24"/>
    <p:sldId id="536" r:id="rId25"/>
    <p:sldId id="532" r:id="rId26"/>
    <p:sldId id="531" r:id="rId27"/>
    <p:sldId id="542" r:id="rId28"/>
    <p:sldId id="556" r:id="rId29"/>
    <p:sldId id="520" r:id="rId30"/>
    <p:sldId id="409" r:id="rId31"/>
    <p:sldId id="410" r:id="rId32"/>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012"/>
    <a:srgbClr val="00CC66"/>
    <a:srgbClr val="FF0000"/>
    <a:srgbClr val="BD8803"/>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9" autoAdjust="0"/>
    <p:restoredTop sz="96374" autoAdjust="0"/>
  </p:normalViewPr>
  <p:slideViewPr>
    <p:cSldViewPr snapToGrid="0">
      <p:cViewPr varScale="1">
        <p:scale>
          <a:sx n="111" d="100"/>
          <a:sy n="111" d="100"/>
        </p:scale>
        <p:origin x="1740" y="102"/>
      </p:cViewPr>
      <p:guideLst>
        <p:guide orient="horz" pos="2160"/>
        <p:guide pos="2880"/>
      </p:guideLst>
    </p:cSldViewPr>
  </p:slideViewPr>
  <p:notesTextViewPr>
    <p:cViewPr>
      <p:scale>
        <a:sx n="3" d="2"/>
        <a:sy n="3" d="2"/>
      </p:scale>
      <p:origin x="0" y="0"/>
    </p:cViewPr>
  </p:notesTextViewPr>
  <p:sorterViewPr>
    <p:cViewPr varScale="1">
      <p:scale>
        <a:sx n="1" d="1"/>
        <a:sy n="1" d="1"/>
      </p:scale>
      <p:origin x="0" y="-19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13/07/2021</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a:t>
            </a:fld>
            <a:endParaRPr lang="fr-FR" dirty="0"/>
          </a:p>
        </p:txBody>
      </p:sp>
    </p:spTree>
    <p:extLst>
      <p:ext uri="{BB962C8B-B14F-4D97-AF65-F5344CB8AC3E}">
        <p14:creationId xmlns:p14="http://schemas.microsoft.com/office/powerpoint/2010/main" val="133827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4</a:t>
            </a:fld>
            <a:endParaRPr lang="fr-FR" dirty="0"/>
          </a:p>
        </p:txBody>
      </p:sp>
    </p:spTree>
    <p:extLst>
      <p:ext uri="{BB962C8B-B14F-4D97-AF65-F5344CB8AC3E}">
        <p14:creationId xmlns:p14="http://schemas.microsoft.com/office/powerpoint/2010/main" val="786089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5</a:t>
            </a:fld>
            <a:endParaRPr lang="fr-FR" dirty="0"/>
          </a:p>
        </p:txBody>
      </p:sp>
    </p:spTree>
    <p:extLst>
      <p:ext uri="{BB962C8B-B14F-4D97-AF65-F5344CB8AC3E}">
        <p14:creationId xmlns:p14="http://schemas.microsoft.com/office/powerpoint/2010/main" val="326219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6</a:t>
            </a:fld>
            <a:endParaRPr lang="fr-FR" dirty="0"/>
          </a:p>
        </p:txBody>
      </p:sp>
    </p:spTree>
    <p:extLst>
      <p:ext uri="{BB962C8B-B14F-4D97-AF65-F5344CB8AC3E}">
        <p14:creationId xmlns:p14="http://schemas.microsoft.com/office/powerpoint/2010/main" val="4188413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20</a:t>
            </a:fld>
            <a:endParaRPr lang="fr-FR" dirty="0"/>
          </a:p>
        </p:txBody>
      </p:sp>
    </p:spTree>
    <p:extLst>
      <p:ext uri="{BB962C8B-B14F-4D97-AF65-F5344CB8AC3E}">
        <p14:creationId xmlns:p14="http://schemas.microsoft.com/office/powerpoint/2010/main" val="366281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7/13/2021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7/13/2021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7/13/2021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7/13/2021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7/13/2021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7/13/2021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7/13/2021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7/13/2021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7/13/2021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7/13/2021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7/13/2021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7/13/2021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7/13/2021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7/13/2021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7/13/2021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7/13/2021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7/13/2021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7/13/2021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7/13/2021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7/13/2021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7/13/2021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7/13/2021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7/13/2021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7/13/2021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7/13/2021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7/13/2021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7/13/2021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7/13/2021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7/13/2021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7/13/2021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7/13/2021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7/13/2021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7/13/2021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7/13/2021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8040"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a:solidFill>
                  <a:srgbClr val="302421"/>
                </a:solidFill>
                <a:latin typeface="Calibri" pitchFamily="34" charset="0"/>
              </a:rPr>
              <a:t>30/06/2021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- 2021</a:t>
            </a:r>
          </a:p>
        </p:txBody>
      </p:sp>
      <p:pic>
        <p:nvPicPr>
          <p:cNvPr id="7" name="Image 6">
            <a:extLst>
              <a:ext uri="{FF2B5EF4-FFF2-40B4-BE49-F238E27FC236}">
                <a16:creationId xmlns:a16="http://schemas.microsoft.com/office/drawing/2014/main" id="{D3B28F8E-BCB3-4BCB-8C1A-911C3A174D9E}"/>
              </a:ext>
            </a:extLst>
          </p:cNvPr>
          <p:cNvPicPr>
            <a:picLocks noChangeAspect="1"/>
          </p:cNvPicPr>
          <p:nvPr/>
        </p:nvPicPr>
        <p:blipFill>
          <a:blip r:embed="rId2"/>
          <a:stretch>
            <a:fillRect/>
          </a:stretch>
        </p:blipFill>
        <p:spPr>
          <a:xfrm>
            <a:off x="1703432" y="1499842"/>
            <a:ext cx="5737136" cy="4471196"/>
          </a:xfrm>
          <a:prstGeom prst="rect">
            <a:avLst/>
          </a:prstGeom>
        </p:spPr>
      </p:pic>
    </p:spTree>
    <p:extLst>
      <p:ext uri="{BB962C8B-B14F-4D97-AF65-F5344CB8AC3E}">
        <p14:creationId xmlns:p14="http://schemas.microsoft.com/office/powerpoint/2010/main" val="2610689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Polish subsidiary - Synthesis</a:t>
            </a:r>
          </a:p>
        </p:txBody>
      </p:sp>
      <p:sp>
        <p:nvSpPr>
          <p:cNvPr id="6" name="ZoneTexte 5">
            <a:extLst>
              <a:ext uri="{FF2B5EF4-FFF2-40B4-BE49-F238E27FC236}">
                <a16:creationId xmlns:a16="http://schemas.microsoft.com/office/drawing/2014/main" id="{E3B1CAF2-66A8-4D86-9EBC-E5ABF2DECB2C}"/>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9" name="Image 8">
            <a:extLst>
              <a:ext uri="{FF2B5EF4-FFF2-40B4-BE49-F238E27FC236}">
                <a16:creationId xmlns:a16="http://schemas.microsoft.com/office/drawing/2014/main" id="{ED2280F9-6E05-454B-999B-3B5B3352D3DF}"/>
              </a:ext>
            </a:extLst>
          </p:cNvPr>
          <p:cNvPicPr>
            <a:picLocks noChangeAspect="1"/>
          </p:cNvPicPr>
          <p:nvPr/>
        </p:nvPicPr>
        <p:blipFill>
          <a:blip r:embed="rId2"/>
          <a:stretch>
            <a:fillRect/>
          </a:stretch>
        </p:blipFill>
        <p:spPr>
          <a:xfrm>
            <a:off x="734233" y="1290011"/>
            <a:ext cx="7675529" cy="5023539"/>
          </a:xfrm>
          <a:prstGeom prst="rect">
            <a:avLst/>
          </a:prstGeom>
        </p:spPr>
      </p:pic>
    </p:spTree>
    <p:extLst>
      <p:ext uri="{BB962C8B-B14F-4D97-AF65-F5344CB8AC3E}">
        <p14:creationId xmlns:p14="http://schemas.microsoft.com/office/powerpoint/2010/main" val="2065671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- 2021</a:t>
            </a:r>
          </a:p>
        </p:txBody>
      </p:sp>
      <p:pic>
        <p:nvPicPr>
          <p:cNvPr id="7" name="Image 6">
            <a:extLst>
              <a:ext uri="{FF2B5EF4-FFF2-40B4-BE49-F238E27FC236}">
                <a16:creationId xmlns:a16="http://schemas.microsoft.com/office/drawing/2014/main" id="{51ADA926-6172-4D0E-A8BD-8DFA745EDAEB}"/>
              </a:ext>
            </a:extLst>
          </p:cNvPr>
          <p:cNvPicPr>
            <a:picLocks noChangeAspect="1"/>
          </p:cNvPicPr>
          <p:nvPr/>
        </p:nvPicPr>
        <p:blipFill>
          <a:blip r:embed="rId2"/>
          <a:stretch>
            <a:fillRect/>
          </a:stretch>
        </p:blipFill>
        <p:spPr>
          <a:xfrm>
            <a:off x="1703432" y="1499842"/>
            <a:ext cx="5737136" cy="4471195"/>
          </a:xfrm>
          <a:prstGeom prst="rect">
            <a:avLst/>
          </a:prstGeom>
        </p:spPr>
      </p:pic>
    </p:spTree>
    <p:extLst>
      <p:ext uri="{BB962C8B-B14F-4D97-AF65-F5344CB8AC3E}">
        <p14:creationId xmlns:p14="http://schemas.microsoft.com/office/powerpoint/2010/main" val="6769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Spanish subsidiary - Synthesis</a:t>
            </a:r>
          </a:p>
        </p:txBody>
      </p:sp>
      <p:sp>
        <p:nvSpPr>
          <p:cNvPr id="7" name="ZoneTexte 6">
            <a:extLst>
              <a:ext uri="{FF2B5EF4-FFF2-40B4-BE49-F238E27FC236}">
                <a16:creationId xmlns:a16="http://schemas.microsoft.com/office/drawing/2014/main" id="{F8681D7E-E6CC-4590-9593-26693B4E5475}"/>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10" name="Image 9">
            <a:extLst>
              <a:ext uri="{FF2B5EF4-FFF2-40B4-BE49-F238E27FC236}">
                <a16:creationId xmlns:a16="http://schemas.microsoft.com/office/drawing/2014/main" id="{A29885DD-69E0-4634-9E07-A22A2E370D66}"/>
              </a:ext>
            </a:extLst>
          </p:cNvPr>
          <p:cNvPicPr>
            <a:picLocks noChangeAspect="1"/>
          </p:cNvPicPr>
          <p:nvPr/>
        </p:nvPicPr>
        <p:blipFill>
          <a:blip r:embed="rId2"/>
          <a:stretch>
            <a:fillRect/>
          </a:stretch>
        </p:blipFill>
        <p:spPr>
          <a:xfrm>
            <a:off x="734235" y="1290009"/>
            <a:ext cx="7675528" cy="5023539"/>
          </a:xfrm>
          <a:prstGeom prst="rect">
            <a:avLst/>
          </a:prstGeom>
        </p:spPr>
      </p:pic>
    </p:spTree>
    <p:extLst>
      <p:ext uri="{BB962C8B-B14F-4D97-AF65-F5344CB8AC3E}">
        <p14:creationId xmlns:p14="http://schemas.microsoft.com/office/powerpoint/2010/main" val="1308014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- 2021</a:t>
            </a:r>
          </a:p>
        </p:txBody>
      </p:sp>
      <p:pic>
        <p:nvPicPr>
          <p:cNvPr id="6" name="Image 5">
            <a:extLst>
              <a:ext uri="{FF2B5EF4-FFF2-40B4-BE49-F238E27FC236}">
                <a16:creationId xmlns:a16="http://schemas.microsoft.com/office/drawing/2014/main" id="{0338EE33-0ED1-40A9-B81A-B619F42C44FE}"/>
              </a:ext>
            </a:extLst>
          </p:cNvPr>
          <p:cNvPicPr>
            <a:picLocks noChangeAspect="1"/>
          </p:cNvPicPr>
          <p:nvPr/>
        </p:nvPicPr>
        <p:blipFill>
          <a:blip r:embed="rId2"/>
          <a:stretch>
            <a:fillRect/>
          </a:stretch>
        </p:blipFill>
        <p:spPr>
          <a:xfrm>
            <a:off x="1703432" y="1499842"/>
            <a:ext cx="5737136" cy="4467442"/>
          </a:xfrm>
          <a:prstGeom prst="rect">
            <a:avLst/>
          </a:prstGeom>
        </p:spPr>
      </p:pic>
    </p:spTree>
    <p:extLst>
      <p:ext uri="{BB962C8B-B14F-4D97-AF65-F5344CB8AC3E}">
        <p14:creationId xmlns:p14="http://schemas.microsoft.com/office/powerpoint/2010/main" val="155267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Malaysian subsidiary - Synthesis</a:t>
            </a:r>
          </a:p>
        </p:txBody>
      </p:sp>
      <p:sp>
        <p:nvSpPr>
          <p:cNvPr id="7" name="ZoneTexte 6">
            <a:extLst>
              <a:ext uri="{FF2B5EF4-FFF2-40B4-BE49-F238E27FC236}">
                <a16:creationId xmlns:a16="http://schemas.microsoft.com/office/drawing/2014/main" id="{4550F377-8CAD-435B-802E-F87B5ABAACA4}"/>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9" name="Image 8">
            <a:extLst>
              <a:ext uri="{FF2B5EF4-FFF2-40B4-BE49-F238E27FC236}">
                <a16:creationId xmlns:a16="http://schemas.microsoft.com/office/drawing/2014/main" id="{A996E2E9-2B59-4932-9E5D-2DEF49BD371F}"/>
              </a:ext>
            </a:extLst>
          </p:cNvPr>
          <p:cNvPicPr>
            <a:picLocks noChangeAspect="1"/>
          </p:cNvPicPr>
          <p:nvPr/>
        </p:nvPicPr>
        <p:blipFill>
          <a:blip r:embed="rId2"/>
          <a:stretch>
            <a:fillRect/>
          </a:stretch>
        </p:blipFill>
        <p:spPr>
          <a:xfrm>
            <a:off x="734235" y="1280156"/>
            <a:ext cx="7675529" cy="5023539"/>
          </a:xfrm>
          <a:prstGeom prst="rect">
            <a:avLst/>
          </a:prstGeom>
        </p:spPr>
      </p:pic>
    </p:spTree>
    <p:extLst>
      <p:ext uri="{BB962C8B-B14F-4D97-AF65-F5344CB8AC3E}">
        <p14:creationId xmlns:p14="http://schemas.microsoft.com/office/powerpoint/2010/main" val="1165252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- 2021</a:t>
            </a:r>
          </a:p>
        </p:txBody>
      </p:sp>
      <p:pic>
        <p:nvPicPr>
          <p:cNvPr id="6" name="Image 5">
            <a:extLst>
              <a:ext uri="{FF2B5EF4-FFF2-40B4-BE49-F238E27FC236}">
                <a16:creationId xmlns:a16="http://schemas.microsoft.com/office/drawing/2014/main" id="{C99975D0-0326-4029-91D2-C0710D030837}"/>
              </a:ext>
            </a:extLst>
          </p:cNvPr>
          <p:cNvPicPr>
            <a:picLocks noChangeAspect="1"/>
          </p:cNvPicPr>
          <p:nvPr/>
        </p:nvPicPr>
        <p:blipFill>
          <a:blip r:embed="rId2"/>
          <a:stretch>
            <a:fillRect/>
          </a:stretch>
        </p:blipFill>
        <p:spPr>
          <a:xfrm>
            <a:off x="1703432" y="1499842"/>
            <a:ext cx="5737136" cy="4467442"/>
          </a:xfrm>
          <a:prstGeom prst="rect">
            <a:avLst/>
          </a:prstGeom>
        </p:spPr>
      </p:pic>
    </p:spTree>
    <p:extLst>
      <p:ext uri="{BB962C8B-B14F-4D97-AF65-F5344CB8AC3E}">
        <p14:creationId xmlns:p14="http://schemas.microsoft.com/office/powerpoint/2010/main" val="1884801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Bitumen/BRL - Synthesis</a:t>
            </a:r>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7" name="ZoneTexte 6">
            <a:extLst>
              <a:ext uri="{FF2B5EF4-FFF2-40B4-BE49-F238E27FC236}">
                <a16:creationId xmlns:a16="http://schemas.microsoft.com/office/drawing/2014/main" id="{0184E7BD-7421-4DF9-9BEA-E8D1397DC8F3}"/>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9" name="Image 8">
            <a:extLst>
              <a:ext uri="{FF2B5EF4-FFF2-40B4-BE49-F238E27FC236}">
                <a16:creationId xmlns:a16="http://schemas.microsoft.com/office/drawing/2014/main" id="{755E75C4-65B6-461F-A384-62A813C52FD9}"/>
              </a:ext>
            </a:extLst>
          </p:cNvPr>
          <p:cNvPicPr>
            <a:picLocks noChangeAspect="1"/>
          </p:cNvPicPr>
          <p:nvPr/>
        </p:nvPicPr>
        <p:blipFill>
          <a:blip r:embed="rId2"/>
          <a:stretch>
            <a:fillRect/>
          </a:stretch>
        </p:blipFill>
        <p:spPr>
          <a:xfrm>
            <a:off x="727839" y="1280157"/>
            <a:ext cx="7675529" cy="5023539"/>
          </a:xfrm>
          <a:prstGeom prst="rect">
            <a:avLst/>
          </a:prstGeom>
        </p:spPr>
      </p:pic>
    </p:spTree>
    <p:extLst>
      <p:ext uri="{BB962C8B-B14F-4D97-AF65-F5344CB8AC3E}">
        <p14:creationId xmlns:p14="http://schemas.microsoft.com/office/powerpoint/2010/main" val="3354315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EF839BE-18C1-4203-ADD4-B169433FBFB3}"/>
              </a:ext>
            </a:extLst>
          </p:cNvPr>
          <p:cNvSpPr txBox="1"/>
          <p:nvPr/>
        </p:nvSpPr>
        <p:spPr>
          <a:xfrm>
            <a:off x="7651630" y="1069674"/>
            <a:ext cx="1492369" cy="2369880"/>
          </a:xfrm>
          <a:prstGeom prst="rect">
            <a:avLst/>
          </a:prstGeom>
          <a:noFill/>
        </p:spPr>
        <p:txBody>
          <a:bodyPr wrap="square" rtlCol="0">
            <a:spAutoFit/>
          </a:bodyPr>
          <a:lstStyle/>
          <a:p>
            <a:pPr marL="285750" indent="-285750">
              <a:buFont typeface="Wingdings" panose="05000000000000000000" pitchFamily="2" charset="2"/>
              <a:buChar char="Ø"/>
            </a:pPr>
            <a:r>
              <a:rPr lang="fr-FR" sz="1000" dirty="0"/>
              <a:t>At Cie </a:t>
            </a:r>
            <a:r>
              <a:rPr lang="fr-FR" sz="1000" dirty="0" err="1"/>
              <a:t>Level</a:t>
            </a:r>
            <a:r>
              <a:rPr lang="fr-FR" sz="1000" dirty="0"/>
              <a:t>, la corrélation Bitume et Brent est bonne à fin Juin 2021 de l’ordre de 0,91.</a:t>
            </a:r>
          </a:p>
          <a:p>
            <a:endParaRPr lang="fr-FR" sz="1000" dirty="0"/>
          </a:p>
          <a:p>
            <a:pPr marL="285750" indent="-285750">
              <a:buFont typeface="Wingdings" panose="05000000000000000000" pitchFamily="2" charset="2"/>
              <a:buChar char="Ø"/>
            </a:pPr>
            <a:r>
              <a:rPr lang="fr-FR" sz="1000" dirty="0"/>
              <a:t>On remarque que les meilleurs résultats sont obtenus avec un décalage d’1 mois.</a:t>
            </a:r>
          </a:p>
          <a:p>
            <a:endParaRPr lang="fr-FR" dirty="0"/>
          </a:p>
        </p:txBody>
      </p:sp>
      <p:sp>
        <p:nvSpPr>
          <p:cNvPr id="9" name="Title">
            <a:extLst>
              <a:ext uri="{FF2B5EF4-FFF2-40B4-BE49-F238E27FC236}">
                <a16:creationId xmlns:a16="http://schemas.microsoft.com/office/drawing/2014/main" id="{FFE8E088-7FA5-4E9E-AAB6-5531EC73DFD2}"/>
              </a:ext>
            </a:extLst>
          </p:cNvPr>
          <p:cNvSpPr txBox="1">
            <a:spLocks/>
          </p:cNvSpPr>
          <p:nvPr/>
        </p:nvSpPr>
        <p:spPr bwMode="auto">
          <a:xfrm>
            <a:off x="2097881" y="62586"/>
            <a:ext cx="4948238"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Correlation</a:t>
            </a:r>
            <a:r>
              <a:rPr lang="fr-FR" dirty="0"/>
              <a:t> </a:t>
            </a:r>
            <a:r>
              <a:rPr lang="fr-FR" dirty="0" err="1"/>
              <a:t>Analysis</a:t>
            </a:r>
            <a:endParaRPr lang="en-US" dirty="0"/>
          </a:p>
        </p:txBody>
      </p:sp>
      <p:pic>
        <p:nvPicPr>
          <p:cNvPr id="2" name="Image 1">
            <a:extLst>
              <a:ext uri="{FF2B5EF4-FFF2-40B4-BE49-F238E27FC236}">
                <a16:creationId xmlns:a16="http://schemas.microsoft.com/office/drawing/2014/main" id="{E20F217E-B1CC-4D16-A801-F2E5BC61DB32}"/>
              </a:ext>
            </a:extLst>
          </p:cNvPr>
          <p:cNvPicPr>
            <a:picLocks noChangeAspect="1"/>
          </p:cNvPicPr>
          <p:nvPr/>
        </p:nvPicPr>
        <p:blipFill>
          <a:blip r:embed="rId2"/>
          <a:stretch>
            <a:fillRect/>
          </a:stretch>
        </p:blipFill>
        <p:spPr>
          <a:xfrm>
            <a:off x="72909" y="1069674"/>
            <a:ext cx="7608541" cy="5798880"/>
          </a:xfrm>
          <a:prstGeom prst="rect">
            <a:avLst/>
          </a:prstGeom>
        </p:spPr>
      </p:pic>
    </p:spTree>
    <p:extLst>
      <p:ext uri="{BB962C8B-B14F-4D97-AF65-F5344CB8AC3E}">
        <p14:creationId xmlns:p14="http://schemas.microsoft.com/office/powerpoint/2010/main" val="3446693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Purchase</a:t>
            </a:r>
            <a:r>
              <a:rPr lang="fr-FR" dirty="0"/>
              <a:t> </a:t>
            </a:r>
            <a:r>
              <a:rPr lang="fr-FR" dirty="0" err="1"/>
              <a:t>Prices</a:t>
            </a:r>
            <a:endParaRPr lang="en-US" dirty="0"/>
          </a:p>
        </p:txBody>
      </p:sp>
      <p:pic>
        <p:nvPicPr>
          <p:cNvPr id="6" name="Image 5">
            <a:extLst>
              <a:ext uri="{FF2B5EF4-FFF2-40B4-BE49-F238E27FC236}">
                <a16:creationId xmlns:a16="http://schemas.microsoft.com/office/drawing/2014/main" id="{55910045-FB6E-42C2-A85E-865F9FE60FB7}"/>
              </a:ext>
            </a:extLst>
          </p:cNvPr>
          <p:cNvPicPr>
            <a:picLocks noChangeAspect="1"/>
          </p:cNvPicPr>
          <p:nvPr/>
        </p:nvPicPr>
        <p:blipFill>
          <a:blip r:embed="rId2"/>
          <a:stretch>
            <a:fillRect/>
          </a:stretch>
        </p:blipFill>
        <p:spPr>
          <a:xfrm>
            <a:off x="60385" y="1101259"/>
            <a:ext cx="9023230" cy="5309042"/>
          </a:xfrm>
          <a:prstGeom prst="rect">
            <a:avLst/>
          </a:prstGeom>
        </p:spPr>
      </p:pic>
    </p:spTree>
    <p:extLst>
      <p:ext uri="{BB962C8B-B14F-4D97-AF65-F5344CB8AC3E}">
        <p14:creationId xmlns:p14="http://schemas.microsoft.com/office/powerpoint/2010/main" val="1843242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7825" y="1559257"/>
            <a:ext cx="7848350" cy="455829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latin typeface="Calibri" panose="020F0502020204030204" pitchFamily="34" charset="0"/>
              </a:rPr>
              <a:t>Global view</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Purchase Price Performance</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Hedging Summary</a:t>
            </a:r>
          </a:p>
          <a:p>
            <a:pPr marL="742950" lvl="1" indent="-285750">
              <a:spcBef>
                <a:spcPts val="600"/>
              </a:spcBef>
              <a:buFont typeface="Arial" panose="020B0604020202020204" pitchFamily="34" charset="0"/>
              <a:buChar char="•"/>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Detailed analysis</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Synthesis by subsidiary/currency</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Historical prices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Annexes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Brent</a:t>
            </a:r>
            <a:endParaRPr lang="en-US" dirty="0"/>
          </a:p>
        </p:txBody>
      </p:sp>
      <p:sp>
        <p:nvSpPr>
          <p:cNvPr id="9" name="Rectangle 8">
            <a:extLst>
              <a:ext uri="{FF2B5EF4-FFF2-40B4-BE49-F238E27FC236}">
                <a16:creationId xmlns:a16="http://schemas.microsoft.com/office/drawing/2014/main" id="{1B3B0B0D-55B5-4B73-9787-8604949EDA26}"/>
              </a:ext>
            </a:extLst>
          </p:cNvPr>
          <p:cNvSpPr/>
          <p:nvPr/>
        </p:nvSpPr>
        <p:spPr>
          <a:xfrm>
            <a:off x="24479" y="6581001"/>
            <a:ext cx="9068499" cy="276999"/>
          </a:xfrm>
          <a:prstGeom prst="rect">
            <a:avLst/>
          </a:prstGeom>
        </p:spPr>
        <p:txBody>
          <a:bodyPr wrap="square">
            <a:spAutoFit/>
          </a:bodyPr>
          <a:lstStyle/>
          <a:p>
            <a:r>
              <a:rPr lang="en-US" sz="1200" b="1" dirty="0">
                <a:solidFill>
                  <a:srgbClr val="000000"/>
                </a:solidFill>
                <a:latin typeface="Calibri" panose="020F0502020204030204" pitchFamily="34" charset="0"/>
              </a:rPr>
              <a:t>36.97 EUR = </a:t>
            </a:r>
            <a:r>
              <a:rPr lang="en-US" sz="1200" b="1" dirty="0">
                <a:solidFill>
                  <a:srgbClr val="000000"/>
                </a:solidFill>
                <a:cs typeface="Arial" panose="020B0604020202020204" pitchFamily="34" charset="0"/>
              </a:rPr>
              <a:t>Average</a:t>
            </a:r>
            <a:r>
              <a:rPr lang="en-US" sz="1200" b="1" dirty="0">
                <a:solidFill>
                  <a:srgbClr val="000000"/>
                </a:solidFill>
                <a:latin typeface="Calibri" panose="020F0502020204030204" pitchFamily="34" charset="0"/>
              </a:rPr>
              <a:t> </a:t>
            </a:r>
            <a:r>
              <a:rPr lang="en-US" sz="1200" b="1" dirty="0">
                <a:solidFill>
                  <a:srgbClr val="000000"/>
                </a:solidFill>
                <a:cs typeface="Arial" panose="020B0604020202020204" pitchFamily="34" charset="0"/>
              </a:rPr>
              <a:t>Strike</a:t>
            </a:r>
          </a:p>
        </p:txBody>
      </p:sp>
      <p:pic>
        <p:nvPicPr>
          <p:cNvPr id="10" name="Image 9">
            <a:extLst>
              <a:ext uri="{FF2B5EF4-FFF2-40B4-BE49-F238E27FC236}">
                <a16:creationId xmlns:a16="http://schemas.microsoft.com/office/drawing/2014/main" id="{6334C8FD-24B4-4CA7-B48C-340E079AA60D}"/>
              </a:ext>
            </a:extLst>
          </p:cNvPr>
          <p:cNvPicPr>
            <a:picLocks noChangeAspect="1"/>
          </p:cNvPicPr>
          <p:nvPr/>
        </p:nvPicPr>
        <p:blipFill>
          <a:blip r:embed="rId3"/>
          <a:stretch>
            <a:fillRect/>
          </a:stretch>
        </p:blipFill>
        <p:spPr>
          <a:xfrm>
            <a:off x="0" y="1104701"/>
            <a:ext cx="9144000" cy="5252443"/>
          </a:xfrm>
          <a:prstGeom prst="rect">
            <a:avLst/>
          </a:prstGeom>
        </p:spPr>
      </p:pic>
    </p:spTree>
    <p:extLst>
      <p:ext uri="{BB962C8B-B14F-4D97-AF65-F5344CB8AC3E}">
        <p14:creationId xmlns:p14="http://schemas.microsoft.com/office/powerpoint/2010/main" val="243335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FO vs BRENT</a:t>
            </a:r>
            <a:endParaRPr lang="en-US" dirty="0"/>
          </a:p>
        </p:txBody>
      </p:sp>
      <p:pic>
        <p:nvPicPr>
          <p:cNvPr id="6" name="Image 5">
            <a:extLst>
              <a:ext uri="{FF2B5EF4-FFF2-40B4-BE49-F238E27FC236}">
                <a16:creationId xmlns:a16="http://schemas.microsoft.com/office/drawing/2014/main" id="{5F9EE502-937A-4A26-BD2B-2E2906DBA50E}"/>
              </a:ext>
            </a:extLst>
          </p:cNvPr>
          <p:cNvPicPr>
            <a:picLocks noChangeAspect="1"/>
          </p:cNvPicPr>
          <p:nvPr/>
        </p:nvPicPr>
        <p:blipFill>
          <a:blip r:embed="rId2"/>
          <a:stretch>
            <a:fillRect/>
          </a:stretch>
        </p:blipFill>
        <p:spPr>
          <a:xfrm>
            <a:off x="0" y="1104701"/>
            <a:ext cx="9144000" cy="5252443"/>
          </a:xfrm>
          <a:prstGeom prst="rect">
            <a:avLst/>
          </a:prstGeom>
        </p:spPr>
      </p:pic>
    </p:spTree>
    <p:extLst>
      <p:ext uri="{BB962C8B-B14F-4D97-AF65-F5344CB8AC3E}">
        <p14:creationId xmlns:p14="http://schemas.microsoft.com/office/powerpoint/2010/main" val="2804900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97506" y="2144033"/>
            <a:ext cx="7848350" cy="372409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Turkish subsidiary – 2020</a:t>
            </a:r>
          </a:p>
          <a:p>
            <a:pPr marL="285750" indent="-285750">
              <a:spcBef>
                <a:spcPts val="600"/>
              </a:spcBef>
              <a:buFont typeface="Arial" panose="020B0604020202020204" pitchFamily="34" charset="0"/>
              <a:buChar char="•"/>
            </a:pPr>
            <a:r>
              <a:rPr lang="en-US" sz="2000" dirty="0"/>
              <a:t>Polish subsidiary – 2020</a:t>
            </a:r>
          </a:p>
          <a:p>
            <a:pPr marL="285750" indent="-285750">
              <a:spcBef>
                <a:spcPts val="600"/>
              </a:spcBef>
              <a:buFont typeface="Arial" panose="020B0604020202020204" pitchFamily="34" charset="0"/>
              <a:buChar char="•"/>
            </a:pPr>
            <a:r>
              <a:rPr lang="en-US" sz="2000" dirty="0"/>
              <a:t>Spanish subsidiary – 2020</a:t>
            </a:r>
          </a:p>
          <a:p>
            <a:pPr marL="285750" indent="-285750">
              <a:spcBef>
                <a:spcPts val="600"/>
              </a:spcBef>
              <a:buFont typeface="Arial" panose="020B0604020202020204" pitchFamily="34" charset="0"/>
              <a:buChar char="•"/>
            </a:pPr>
            <a:r>
              <a:rPr lang="en-US" sz="2000" dirty="0"/>
              <a:t>Malaysian subsidiary – 2020</a:t>
            </a:r>
          </a:p>
          <a:p>
            <a:pPr marL="285750" indent="-285750">
              <a:spcBef>
                <a:spcPts val="600"/>
              </a:spcBef>
              <a:buFont typeface="Arial" panose="020B0604020202020204" pitchFamily="34" charset="0"/>
              <a:buChar char="•"/>
            </a:pPr>
            <a:r>
              <a:rPr lang="en-US" sz="2000" dirty="0"/>
              <a:t>Russian subsidiary – 2020</a:t>
            </a:r>
          </a:p>
          <a:p>
            <a:pPr marL="285750" indent="-285750">
              <a:spcBef>
                <a:spcPts val="600"/>
              </a:spcBef>
              <a:buFont typeface="Arial" panose="020B0604020202020204" pitchFamily="34" charset="0"/>
              <a:buChar char="•"/>
            </a:pPr>
            <a:r>
              <a:rPr lang="en-US" sz="2000" dirty="0"/>
              <a:t>Historical prices: Fuel oil VS Brent</a:t>
            </a:r>
          </a:p>
          <a:p>
            <a:pPr>
              <a:spcBef>
                <a:spcPts val="600"/>
              </a:spcBef>
            </a:pPr>
            <a:endParaRPr lang="en-US" sz="2000" dirty="0"/>
          </a:p>
          <a:p>
            <a:pPr marL="285750" indent="-285750">
              <a:spcBef>
                <a:spcPts val="600"/>
              </a:spcBef>
              <a:buFont typeface="Arial" panose="020B0604020202020204" pitchFamily="34" charset="0"/>
              <a:buChar char="•"/>
            </a:pPr>
            <a:endParaRPr lang="en-US" sz="2400" dirty="0"/>
          </a:p>
          <a:p>
            <a:pPr marL="285750"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Annexes</a:t>
            </a:r>
            <a:endParaRPr lang="en-US" dirty="0"/>
          </a:p>
        </p:txBody>
      </p:sp>
    </p:spTree>
    <p:extLst>
      <p:ext uri="{BB962C8B-B14F-4D97-AF65-F5344CB8AC3E}">
        <p14:creationId xmlns:p14="http://schemas.microsoft.com/office/powerpoint/2010/main" val="487904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441C89A9-8B75-478C-93D5-EA15EAF3DB4B}"/>
              </a:ext>
            </a:extLst>
          </p:cNvPr>
          <p:cNvPicPr>
            <a:picLocks noChangeAspect="1"/>
          </p:cNvPicPr>
          <p:nvPr/>
        </p:nvPicPr>
        <p:blipFill>
          <a:blip r:embed="rId2"/>
          <a:stretch>
            <a:fillRect/>
          </a:stretch>
        </p:blipFill>
        <p:spPr>
          <a:xfrm>
            <a:off x="1114936" y="1128498"/>
            <a:ext cx="6914125" cy="5506459"/>
          </a:xfrm>
          <a:prstGeom prst="rect">
            <a:avLst/>
          </a:prstGeom>
        </p:spPr>
      </p:pic>
    </p:spTree>
    <p:extLst>
      <p:ext uri="{BB962C8B-B14F-4D97-AF65-F5344CB8AC3E}">
        <p14:creationId xmlns:p14="http://schemas.microsoft.com/office/powerpoint/2010/main" val="1794899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0893409F-E8A5-477F-B432-0876EFEBC8D2}"/>
              </a:ext>
            </a:extLst>
          </p:cNvPr>
          <p:cNvPicPr>
            <a:picLocks noChangeAspect="1"/>
          </p:cNvPicPr>
          <p:nvPr/>
        </p:nvPicPr>
        <p:blipFill>
          <a:blip r:embed="rId2"/>
          <a:stretch>
            <a:fillRect/>
          </a:stretch>
        </p:blipFill>
        <p:spPr>
          <a:xfrm>
            <a:off x="1114936" y="1130398"/>
            <a:ext cx="6911490" cy="5504360"/>
          </a:xfrm>
          <a:prstGeom prst="rect">
            <a:avLst/>
          </a:prstGeom>
        </p:spPr>
      </p:pic>
    </p:spTree>
    <p:extLst>
      <p:ext uri="{BB962C8B-B14F-4D97-AF65-F5344CB8AC3E}">
        <p14:creationId xmlns:p14="http://schemas.microsoft.com/office/powerpoint/2010/main" val="3006532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4B8C9FBE-6959-44F3-B432-0CC6D42CB439}"/>
              </a:ext>
            </a:extLst>
          </p:cNvPr>
          <p:cNvPicPr>
            <a:picLocks noChangeAspect="1"/>
          </p:cNvPicPr>
          <p:nvPr/>
        </p:nvPicPr>
        <p:blipFill>
          <a:blip r:embed="rId2"/>
          <a:stretch>
            <a:fillRect/>
          </a:stretch>
        </p:blipFill>
        <p:spPr>
          <a:xfrm>
            <a:off x="1114936" y="1130396"/>
            <a:ext cx="6914125" cy="5506457"/>
          </a:xfrm>
          <a:prstGeom prst="rect">
            <a:avLst/>
          </a:prstGeom>
        </p:spPr>
      </p:pic>
    </p:spTree>
    <p:extLst>
      <p:ext uri="{BB962C8B-B14F-4D97-AF65-F5344CB8AC3E}">
        <p14:creationId xmlns:p14="http://schemas.microsoft.com/office/powerpoint/2010/main" val="2927882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5CC68569-996D-48A5-A5E6-8ACF0C9E8A74}"/>
              </a:ext>
            </a:extLst>
          </p:cNvPr>
          <p:cNvPicPr>
            <a:picLocks noChangeAspect="1"/>
          </p:cNvPicPr>
          <p:nvPr/>
        </p:nvPicPr>
        <p:blipFill>
          <a:blip r:embed="rId2"/>
          <a:stretch>
            <a:fillRect/>
          </a:stretch>
        </p:blipFill>
        <p:spPr>
          <a:xfrm>
            <a:off x="1114936" y="1130395"/>
            <a:ext cx="6914125" cy="5506455"/>
          </a:xfrm>
          <a:prstGeom prst="rect">
            <a:avLst/>
          </a:prstGeom>
        </p:spPr>
      </p:pic>
    </p:spTree>
    <p:extLst>
      <p:ext uri="{BB962C8B-B14F-4D97-AF65-F5344CB8AC3E}">
        <p14:creationId xmlns:p14="http://schemas.microsoft.com/office/powerpoint/2010/main" val="2031325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- 2020</a:t>
            </a:r>
          </a:p>
        </p:txBody>
      </p:sp>
      <p:pic>
        <p:nvPicPr>
          <p:cNvPr id="5" name="Image 4">
            <a:extLst>
              <a:ext uri="{FF2B5EF4-FFF2-40B4-BE49-F238E27FC236}">
                <a16:creationId xmlns:a16="http://schemas.microsoft.com/office/drawing/2014/main" id="{200C6A10-BBD5-403C-ACF6-4CCB4D97D0BE}"/>
              </a:ext>
            </a:extLst>
          </p:cNvPr>
          <p:cNvPicPr>
            <a:picLocks noChangeAspect="1"/>
          </p:cNvPicPr>
          <p:nvPr/>
        </p:nvPicPr>
        <p:blipFill>
          <a:blip r:embed="rId2"/>
          <a:stretch>
            <a:fillRect/>
          </a:stretch>
        </p:blipFill>
        <p:spPr>
          <a:xfrm>
            <a:off x="1116255" y="1130397"/>
            <a:ext cx="6911490" cy="5512638"/>
          </a:xfrm>
          <a:prstGeom prst="rect">
            <a:avLst/>
          </a:prstGeom>
        </p:spPr>
      </p:pic>
    </p:spTree>
    <p:extLst>
      <p:ext uri="{BB962C8B-B14F-4D97-AF65-F5344CB8AC3E}">
        <p14:creationId xmlns:p14="http://schemas.microsoft.com/office/powerpoint/2010/main" val="1610437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pic>
        <p:nvPicPr>
          <p:cNvPr id="6" name="Image 5">
            <a:extLst>
              <a:ext uri="{FF2B5EF4-FFF2-40B4-BE49-F238E27FC236}">
                <a16:creationId xmlns:a16="http://schemas.microsoft.com/office/drawing/2014/main" id="{9F004F6B-F1A9-4407-9CB1-BB48497CE673}"/>
              </a:ext>
            </a:extLst>
          </p:cNvPr>
          <p:cNvPicPr>
            <a:picLocks noChangeAspect="1"/>
          </p:cNvPicPr>
          <p:nvPr/>
        </p:nvPicPr>
        <p:blipFill>
          <a:blip r:embed="rId2"/>
          <a:stretch>
            <a:fillRect/>
          </a:stretch>
        </p:blipFill>
        <p:spPr>
          <a:xfrm>
            <a:off x="79794" y="1088154"/>
            <a:ext cx="8984412" cy="5296034"/>
          </a:xfrm>
          <a:prstGeom prst="rect">
            <a:avLst/>
          </a:prstGeom>
        </p:spPr>
      </p:pic>
    </p:spTree>
    <p:extLst>
      <p:ext uri="{BB962C8B-B14F-4D97-AF65-F5344CB8AC3E}">
        <p14:creationId xmlns:p14="http://schemas.microsoft.com/office/powerpoint/2010/main" val="2897984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Blandonnet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200" dirty="0" err="1"/>
              <a:t>Bitumen</a:t>
            </a:r>
            <a:r>
              <a:rPr lang="fr-FR" sz="2200" dirty="0"/>
              <a:t> Hedge </a:t>
            </a:r>
            <a:r>
              <a:rPr lang="fr-FR" sz="2200" dirty="0" err="1"/>
              <a:t>Summary</a:t>
            </a:r>
            <a:r>
              <a:rPr lang="fr-FR" sz="2200" dirty="0"/>
              <a:t> and</a:t>
            </a:r>
          </a:p>
          <a:p>
            <a:pPr defTabSz="914400"/>
            <a:r>
              <a:rPr lang="fr-FR" sz="2200" dirty="0"/>
              <a:t> </a:t>
            </a:r>
            <a:r>
              <a:rPr lang="fr-FR" sz="2200" dirty="0" err="1"/>
              <a:t>Purchase</a:t>
            </a:r>
            <a:r>
              <a:rPr lang="fr-FR" sz="2200" dirty="0"/>
              <a:t> Price Performance</a:t>
            </a:r>
            <a:endParaRPr lang="en-US" sz="2200" dirty="0"/>
          </a:p>
        </p:txBody>
      </p:sp>
      <p:graphicFrame>
        <p:nvGraphicFramePr>
          <p:cNvPr id="3" name="Tableau 2">
            <a:extLst>
              <a:ext uri="{FF2B5EF4-FFF2-40B4-BE49-F238E27FC236}">
                <a16:creationId xmlns:a16="http://schemas.microsoft.com/office/drawing/2014/main" id="{F745C7BB-3EB3-4BA3-8552-1F5526C9B87D}"/>
              </a:ext>
            </a:extLst>
          </p:cNvPr>
          <p:cNvGraphicFramePr>
            <a:graphicFrameLocks noGrp="1"/>
          </p:cNvGraphicFramePr>
          <p:nvPr>
            <p:extLst>
              <p:ext uri="{D42A27DB-BD31-4B8C-83A1-F6EECF244321}">
                <p14:modId xmlns:p14="http://schemas.microsoft.com/office/powerpoint/2010/main" val="1858693645"/>
              </p:ext>
            </p:extLst>
          </p:nvPr>
        </p:nvGraphicFramePr>
        <p:xfrm>
          <a:off x="24239" y="1502189"/>
          <a:ext cx="9095521" cy="3312000"/>
        </p:xfrm>
        <a:graphic>
          <a:graphicData uri="http://schemas.openxmlformats.org/drawingml/2006/table">
            <a:tbl>
              <a:tblPr/>
              <a:tblGrid>
                <a:gridCol w="576000">
                  <a:extLst>
                    <a:ext uri="{9D8B030D-6E8A-4147-A177-3AD203B41FA5}">
                      <a16:colId xmlns:a16="http://schemas.microsoft.com/office/drawing/2014/main" val="3137468292"/>
                    </a:ext>
                  </a:extLst>
                </a:gridCol>
                <a:gridCol w="57317">
                  <a:extLst>
                    <a:ext uri="{9D8B030D-6E8A-4147-A177-3AD203B41FA5}">
                      <a16:colId xmlns:a16="http://schemas.microsoft.com/office/drawing/2014/main" val="3579949995"/>
                    </a:ext>
                  </a:extLst>
                </a:gridCol>
                <a:gridCol w="576000">
                  <a:extLst>
                    <a:ext uri="{9D8B030D-6E8A-4147-A177-3AD203B41FA5}">
                      <a16:colId xmlns:a16="http://schemas.microsoft.com/office/drawing/2014/main" val="1531258314"/>
                    </a:ext>
                  </a:extLst>
                </a:gridCol>
                <a:gridCol w="57317">
                  <a:extLst>
                    <a:ext uri="{9D8B030D-6E8A-4147-A177-3AD203B41FA5}">
                      <a16:colId xmlns:a16="http://schemas.microsoft.com/office/drawing/2014/main" val="2186828584"/>
                    </a:ext>
                  </a:extLst>
                </a:gridCol>
                <a:gridCol w="576000">
                  <a:extLst>
                    <a:ext uri="{9D8B030D-6E8A-4147-A177-3AD203B41FA5}">
                      <a16:colId xmlns:a16="http://schemas.microsoft.com/office/drawing/2014/main" val="717916097"/>
                    </a:ext>
                  </a:extLst>
                </a:gridCol>
                <a:gridCol w="576000">
                  <a:extLst>
                    <a:ext uri="{9D8B030D-6E8A-4147-A177-3AD203B41FA5}">
                      <a16:colId xmlns:a16="http://schemas.microsoft.com/office/drawing/2014/main" val="3119830651"/>
                    </a:ext>
                  </a:extLst>
                </a:gridCol>
                <a:gridCol w="57317">
                  <a:extLst>
                    <a:ext uri="{9D8B030D-6E8A-4147-A177-3AD203B41FA5}">
                      <a16:colId xmlns:a16="http://schemas.microsoft.com/office/drawing/2014/main" val="2851475310"/>
                    </a:ext>
                  </a:extLst>
                </a:gridCol>
                <a:gridCol w="576000">
                  <a:extLst>
                    <a:ext uri="{9D8B030D-6E8A-4147-A177-3AD203B41FA5}">
                      <a16:colId xmlns:a16="http://schemas.microsoft.com/office/drawing/2014/main" val="931719863"/>
                    </a:ext>
                  </a:extLst>
                </a:gridCol>
                <a:gridCol w="57317">
                  <a:extLst>
                    <a:ext uri="{9D8B030D-6E8A-4147-A177-3AD203B41FA5}">
                      <a16:colId xmlns:a16="http://schemas.microsoft.com/office/drawing/2014/main" val="1208315455"/>
                    </a:ext>
                  </a:extLst>
                </a:gridCol>
                <a:gridCol w="576000">
                  <a:extLst>
                    <a:ext uri="{9D8B030D-6E8A-4147-A177-3AD203B41FA5}">
                      <a16:colId xmlns:a16="http://schemas.microsoft.com/office/drawing/2014/main" val="776067439"/>
                    </a:ext>
                  </a:extLst>
                </a:gridCol>
                <a:gridCol w="57317">
                  <a:extLst>
                    <a:ext uri="{9D8B030D-6E8A-4147-A177-3AD203B41FA5}">
                      <a16:colId xmlns:a16="http://schemas.microsoft.com/office/drawing/2014/main" val="1742192359"/>
                    </a:ext>
                  </a:extLst>
                </a:gridCol>
                <a:gridCol w="602351">
                  <a:extLst>
                    <a:ext uri="{9D8B030D-6E8A-4147-A177-3AD203B41FA5}">
                      <a16:colId xmlns:a16="http://schemas.microsoft.com/office/drawing/2014/main" val="1623586008"/>
                    </a:ext>
                  </a:extLst>
                </a:gridCol>
                <a:gridCol w="57317">
                  <a:extLst>
                    <a:ext uri="{9D8B030D-6E8A-4147-A177-3AD203B41FA5}">
                      <a16:colId xmlns:a16="http://schemas.microsoft.com/office/drawing/2014/main" val="2313194060"/>
                    </a:ext>
                  </a:extLst>
                </a:gridCol>
                <a:gridCol w="720000">
                  <a:extLst>
                    <a:ext uri="{9D8B030D-6E8A-4147-A177-3AD203B41FA5}">
                      <a16:colId xmlns:a16="http://schemas.microsoft.com/office/drawing/2014/main" val="1296531520"/>
                    </a:ext>
                  </a:extLst>
                </a:gridCol>
                <a:gridCol w="57317">
                  <a:extLst>
                    <a:ext uri="{9D8B030D-6E8A-4147-A177-3AD203B41FA5}">
                      <a16:colId xmlns:a16="http://schemas.microsoft.com/office/drawing/2014/main" val="2224779472"/>
                    </a:ext>
                  </a:extLst>
                </a:gridCol>
                <a:gridCol w="720000">
                  <a:extLst>
                    <a:ext uri="{9D8B030D-6E8A-4147-A177-3AD203B41FA5}">
                      <a16:colId xmlns:a16="http://schemas.microsoft.com/office/drawing/2014/main" val="1229467536"/>
                    </a:ext>
                  </a:extLst>
                </a:gridCol>
                <a:gridCol w="57317">
                  <a:extLst>
                    <a:ext uri="{9D8B030D-6E8A-4147-A177-3AD203B41FA5}">
                      <a16:colId xmlns:a16="http://schemas.microsoft.com/office/drawing/2014/main" val="1495975315"/>
                    </a:ext>
                  </a:extLst>
                </a:gridCol>
                <a:gridCol w="1008000">
                  <a:extLst>
                    <a:ext uri="{9D8B030D-6E8A-4147-A177-3AD203B41FA5}">
                      <a16:colId xmlns:a16="http://schemas.microsoft.com/office/drawing/2014/main" val="546896612"/>
                    </a:ext>
                  </a:extLst>
                </a:gridCol>
                <a:gridCol w="57317">
                  <a:extLst>
                    <a:ext uri="{9D8B030D-6E8A-4147-A177-3AD203B41FA5}">
                      <a16:colId xmlns:a16="http://schemas.microsoft.com/office/drawing/2014/main" val="1213721620"/>
                    </a:ext>
                  </a:extLst>
                </a:gridCol>
                <a:gridCol w="1008000">
                  <a:extLst>
                    <a:ext uri="{9D8B030D-6E8A-4147-A177-3AD203B41FA5}">
                      <a16:colId xmlns:a16="http://schemas.microsoft.com/office/drawing/2014/main" val="3952624220"/>
                    </a:ext>
                  </a:extLst>
                </a:gridCol>
                <a:gridCol w="57317">
                  <a:extLst>
                    <a:ext uri="{9D8B030D-6E8A-4147-A177-3AD203B41FA5}">
                      <a16:colId xmlns:a16="http://schemas.microsoft.com/office/drawing/2014/main" val="2887560265"/>
                    </a:ext>
                  </a:extLst>
                </a:gridCol>
                <a:gridCol w="1008000">
                  <a:extLst>
                    <a:ext uri="{9D8B030D-6E8A-4147-A177-3AD203B41FA5}">
                      <a16:colId xmlns:a16="http://schemas.microsoft.com/office/drawing/2014/main" val="2692368945"/>
                    </a:ext>
                  </a:extLst>
                </a:gridCol>
              </a:tblGrid>
              <a:tr h="720000">
                <a:tc>
                  <a:txBody>
                    <a:bodyPr/>
                    <a:lstStyle/>
                    <a:p>
                      <a:pPr algn="ctr" fontAlgn="ctr"/>
                      <a:r>
                        <a:rPr lang="fr-FR" sz="1000" b="1" i="0" u="none" strike="noStrike">
                          <a:solidFill>
                            <a:srgbClr val="000000"/>
                          </a:solidFill>
                          <a:effectLst/>
                          <a:latin typeface="Calibri" panose="020F0502020204030204" pitchFamily="34" charset="0"/>
                        </a:rPr>
                        <a:t>BITUMEN</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1"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Hedge Reference</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Hedged (MT)</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Exposure (MT)</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Hedge Rate</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Budget  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dirty="0">
                          <a:solidFill>
                            <a:srgbClr val="000000"/>
                          </a:solidFill>
                          <a:effectLst/>
                          <a:latin typeface="Calibri" panose="020F0502020204030204" pitchFamily="34" charset="0"/>
                        </a:rPr>
                        <a:t>Purchase price as of June 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dirty="0">
                          <a:solidFill>
                            <a:srgbClr val="000000"/>
                          </a:solidFill>
                          <a:effectLst/>
                          <a:latin typeface="Calibri" panose="020F0502020204030204" pitchFamily="34" charset="0"/>
                        </a:rPr>
                        <a:t>Average </a:t>
                      </a:r>
                      <a:r>
                        <a:rPr lang="en-US" sz="1000" b="0" i="0" u="none" strike="noStrike" dirty="0" err="1">
                          <a:solidFill>
                            <a:srgbClr val="000000"/>
                          </a:solidFill>
                          <a:effectLst/>
                          <a:latin typeface="Calibri" panose="020F0502020204030204" pitchFamily="34" charset="0"/>
                        </a:rPr>
                        <a:t>pruchase</a:t>
                      </a:r>
                      <a:r>
                        <a:rPr lang="en-US" sz="1000" b="0" i="0" u="none" strike="noStrike" dirty="0">
                          <a:solidFill>
                            <a:srgbClr val="000000"/>
                          </a:solidFill>
                          <a:effectLst/>
                          <a:latin typeface="Calibri" panose="020F0502020204030204" pitchFamily="34" charset="0"/>
                        </a:rPr>
                        <a:t> price of 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dirty="0">
                          <a:solidFill>
                            <a:srgbClr val="000000"/>
                          </a:solidFill>
                          <a:effectLst/>
                          <a:latin typeface="Calibri" panose="020F0502020204030204" pitchFamily="34" charset="0"/>
                        </a:rPr>
                        <a:t>Last year purchase price (June 2020)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Performance compared to Budget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fr-FR" sz="1000" b="0" i="0" u="none" strike="noStrike">
                          <a:solidFill>
                            <a:srgbClr val="595959"/>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Performance compared to Average of 2021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fr-FR" sz="1000" b="0" i="0" u="none" strike="noStrike">
                          <a:solidFill>
                            <a:srgbClr val="595959"/>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dirty="0">
                          <a:solidFill>
                            <a:srgbClr val="000000"/>
                          </a:solidFill>
                          <a:effectLst/>
                          <a:latin typeface="Calibri" panose="020F0502020204030204" pitchFamily="34" charset="0"/>
                        </a:rPr>
                        <a:t>Performance compared to Last year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104607637"/>
                  </a:ext>
                </a:extLst>
              </a:tr>
              <a:tr h="72000">
                <a:tc>
                  <a:txBody>
                    <a:bodyPr/>
                    <a:lstStyle/>
                    <a:p>
                      <a:pPr algn="l" fontAlgn="b"/>
                      <a:r>
                        <a:rPr lang="fr-FR" sz="100" b="1" i="0" u="none" strike="noStrike" dirty="0">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1"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4417647"/>
                  </a:ext>
                </a:extLst>
              </a:tr>
              <a:tr h="360000">
                <a:tc>
                  <a:txBody>
                    <a:bodyPr/>
                    <a:lstStyle/>
                    <a:p>
                      <a:pPr algn="ctr" fontAlgn="ctr"/>
                      <a:r>
                        <a:rPr lang="fr-FR" sz="1000" b="0" i="0" u="none" strike="noStrike" dirty="0" err="1">
                          <a:solidFill>
                            <a:srgbClr val="000000"/>
                          </a:solidFill>
                          <a:effectLst/>
                          <a:latin typeface="Calibri" panose="020F0502020204030204" pitchFamily="34" charset="0"/>
                        </a:rPr>
                        <a:t>Russia</a:t>
                      </a:r>
                      <a:endParaRPr lang="fr-FR" sz="1000" b="0" i="0" u="none" strike="noStrike" dirty="0">
                        <a:solidFill>
                          <a:srgbClr val="000000"/>
                        </a:solidFill>
                        <a:effectLst/>
                        <a:latin typeface="Calibri" panose="020F0502020204030204" pitchFamily="34" charset="0"/>
                      </a:endParaRP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5 468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24 076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000" b="0" i="0" u="none" strike="noStrike">
                          <a:solidFill>
                            <a:srgbClr val="000000"/>
                          </a:solidFill>
                          <a:effectLst/>
                          <a:latin typeface="Calibri" panose="020F0502020204030204" pitchFamily="34" charset="0"/>
                        </a:rPr>
                        <a:t>23%</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15 576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23 241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18 635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12 135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FF0000"/>
                          </a:solidFill>
                          <a:effectLst/>
                          <a:latin typeface="Calibri" panose="020F0502020204030204" pitchFamily="34" charset="0"/>
                        </a:rPr>
                        <a:t>-49,2%</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FF0000"/>
                          </a:solidFill>
                          <a:effectLst/>
                          <a:latin typeface="Calibri" panose="020F0502020204030204" pitchFamily="34" charset="0"/>
                        </a:rPr>
                        <a:t>-24,7%</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FF0000"/>
                          </a:solidFill>
                          <a:effectLst/>
                          <a:latin typeface="Calibri" panose="020F0502020204030204" pitchFamily="34" charset="0"/>
                        </a:rPr>
                        <a:t>-91,5%</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0317064"/>
                  </a:ext>
                </a:extLst>
              </a:tr>
              <a:tr h="72000">
                <a:tc>
                  <a:txBody>
                    <a:bodyPr/>
                    <a:lstStyle/>
                    <a:p>
                      <a:pPr algn="ctr" fontAlgn="ctr"/>
                      <a:r>
                        <a:rPr lang="fr-FR"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endParaRPr lang="fr-FR" sz="100" b="0" i="0" u="none" strike="noStrike">
                        <a:solidFill>
                          <a:srgbClr val="FF0000"/>
                        </a:solidFill>
                        <a:effectLst/>
                        <a:latin typeface="Calibri" panose="020F0502020204030204" pitchFamily="34" charset="0"/>
                      </a:endParaRP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endParaRPr lang="fr-FR" sz="100" b="0" i="0" u="none" strike="noStrike">
                        <a:solidFill>
                          <a:srgbClr val="FF0000"/>
                        </a:solidFill>
                        <a:effectLst/>
                        <a:latin typeface="Calibri" panose="020F0502020204030204" pitchFamily="34" charset="0"/>
                      </a:endParaRP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endParaRPr lang="fr-FR" sz="100" b="0" i="0" u="none" strike="noStrike">
                        <a:solidFill>
                          <a:srgbClr val="FF0000"/>
                        </a:solidFill>
                        <a:effectLst/>
                        <a:latin typeface="Calibri" panose="020F0502020204030204" pitchFamily="34" charset="0"/>
                      </a:endParaRP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endParaRPr lang="fr-FR" sz="100" b="0" i="0" u="none" strike="noStrike">
                        <a:solidFill>
                          <a:srgbClr val="FF0000"/>
                        </a:solidFill>
                        <a:effectLst/>
                        <a:latin typeface="Calibri" panose="020F0502020204030204" pitchFamily="34" charset="0"/>
                      </a:endParaRP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endParaRPr lang="fr-FR" sz="100" b="0" i="0" u="none" strike="noStrike">
                        <a:solidFill>
                          <a:srgbClr val="00B05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endParaRPr lang="fr-FR" sz="100" b="0" i="0" u="none" strike="noStrike">
                        <a:solidFill>
                          <a:srgbClr val="00B05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endParaRPr lang="fr-FR" sz="100" b="0" i="0" u="none" strike="noStrike" dirty="0">
                        <a:solidFill>
                          <a:srgbClr val="00B05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5202803"/>
                  </a:ext>
                </a:extLst>
              </a:tr>
              <a:tr h="360000">
                <a:tc>
                  <a:txBody>
                    <a:bodyPr/>
                    <a:lstStyle/>
                    <a:p>
                      <a:pPr algn="ctr" fontAlgn="ctr"/>
                      <a:r>
                        <a:rPr lang="fr-FR" sz="1000" b="0" i="0" u="none" strike="noStrike">
                          <a:solidFill>
                            <a:srgbClr val="000000"/>
                          </a:solidFill>
                          <a:effectLst/>
                          <a:latin typeface="Calibri" panose="020F0502020204030204" pitchFamily="34" charset="0"/>
                        </a:rPr>
                        <a:t>Turkey</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6 578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31 474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000" b="0" i="0" u="none" strike="noStrike" dirty="0">
                          <a:solidFill>
                            <a:srgbClr val="000000"/>
                          </a:solidFill>
                          <a:effectLst/>
                          <a:latin typeface="Calibri" panose="020F0502020204030204" pitchFamily="34" charset="0"/>
                        </a:rPr>
                        <a:t>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2 850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3 929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3 454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1 965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FF0000"/>
                          </a:solidFill>
                          <a:effectLst/>
                          <a:latin typeface="Calibri" panose="020F0502020204030204" pitchFamily="34" charset="0"/>
                        </a:rPr>
                        <a:t>-37,9%</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FF0000"/>
                          </a:solidFill>
                          <a:effectLst/>
                          <a:latin typeface="Calibri" panose="020F0502020204030204" pitchFamily="34" charset="0"/>
                        </a:rPr>
                        <a:t>-13,8%</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FF0000"/>
                          </a:solidFill>
                          <a:effectLst/>
                          <a:latin typeface="Calibri" panose="020F0502020204030204" pitchFamily="34" charset="0"/>
                        </a:rPr>
                        <a:t>-100,0%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2612559"/>
                  </a:ext>
                </a:extLst>
              </a:tr>
              <a:tr h="72000">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7634837"/>
                  </a:ext>
                </a:extLst>
              </a:tr>
              <a:tr h="360000">
                <a:tc>
                  <a:txBody>
                    <a:bodyPr/>
                    <a:lstStyle/>
                    <a:p>
                      <a:pPr algn="ctr" fontAlgn="ctr"/>
                      <a:r>
                        <a:rPr lang="fr-FR" sz="1000" b="0" i="0" u="none" strike="noStrike">
                          <a:solidFill>
                            <a:srgbClr val="000000"/>
                          </a:solidFill>
                          <a:effectLst/>
                          <a:latin typeface="Calibri" panose="020F0502020204030204" pitchFamily="34" charset="0"/>
                        </a:rPr>
                        <a:t>Poland</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3 319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13 284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000" b="0" i="0" u="none" strike="noStrike" dirty="0">
                          <a:solidFill>
                            <a:srgbClr val="000000"/>
                          </a:solidFill>
                          <a:effectLst/>
                          <a:latin typeface="Calibri" panose="020F0502020204030204" pitchFamily="34" charset="0"/>
                        </a:rPr>
                        <a:t>25%</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1 400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1 679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1 544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1 202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FF0000"/>
                          </a:solidFill>
                          <a:effectLst/>
                          <a:latin typeface="Calibri" panose="020F0502020204030204" pitchFamily="34" charset="0"/>
                        </a:rPr>
                        <a:t>-19,9%</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FF0000"/>
                          </a:solidFill>
                          <a:effectLst/>
                          <a:latin typeface="Calibri" panose="020F0502020204030204" pitchFamily="34" charset="0"/>
                        </a:rPr>
                        <a:t>-8,7%</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FF0000"/>
                          </a:solidFill>
                          <a:effectLst/>
                          <a:latin typeface="Calibri" panose="020F0502020204030204" pitchFamily="34" charset="0"/>
                        </a:rPr>
                        <a:t>-39,7%</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4175594"/>
                  </a:ext>
                </a:extLst>
              </a:tr>
              <a:tr h="72000">
                <a:tc>
                  <a:txBody>
                    <a:bodyPr/>
                    <a:lstStyle/>
                    <a:p>
                      <a:pPr algn="ctr" fontAlgn="ctr"/>
                      <a:r>
                        <a:rPr lang="fr-FR" sz="100" b="1"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1"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6752260"/>
                  </a:ext>
                </a:extLst>
              </a:tr>
              <a:tr h="360000">
                <a:tc>
                  <a:txBody>
                    <a:bodyPr/>
                    <a:lstStyle/>
                    <a:p>
                      <a:pPr algn="ctr" fontAlgn="ctr"/>
                      <a:r>
                        <a:rPr lang="fr-FR" sz="1000" b="0" i="0" u="none" strike="noStrike">
                          <a:solidFill>
                            <a:srgbClr val="000000"/>
                          </a:solidFill>
                          <a:effectLst/>
                          <a:latin typeface="Calibri" panose="020F0502020204030204" pitchFamily="34" charset="0"/>
                        </a:rPr>
                        <a:t>Spain</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1 570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5 901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000" b="0" i="0" u="none" strike="noStrike" dirty="0">
                          <a:solidFill>
                            <a:srgbClr val="000000"/>
                          </a:solidFill>
                          <a:effectLst/>
                          <a:latin typeface="Calibri" panose="020F0502020204030204" pitchFamily="34" charset="0"/>
                        </a:rPr>
                        <a:t>27%</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413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435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410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314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FF0000"/>
                          </a:solidFill>
                          <a:effectLst/>
                          <a:latin typeface="Calibri" panose="020F0502020204030204" pitchFamily="34" charset="0"/>
                        </a:rPr>
                        <a:t>-5,4%</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FF0000"/>
                          </a:solidFill>
                          <a:effectLst/>
                          <a:latin typeface="Calibri" panose="020F0502020204030204" pitchFamily="34" charset="0"/>
                        </a:rPr>
                        <a:t>-6,2%</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FF0000"/>
                          </a:solidFill>
                          <a:effectLst/>
                          <a:latin typeface="Calibri" panose="020F0502020204030204" pitchFamily="34" charset="0"/>
                        </a:rPr>
                        <a:t>-38,6%</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9235479"/>
                  </a:ext>
                </a:extLst>
              </a:tr>
              <a:tr h="72000">
                <a:tc>
                  <a:txBody>
                    <a:bodyPr/>
                    <a:lstStyle/>
                    <a:p>
                      <a:pPr algn="ctr" fontAlgn="ctr"/>
                      <a:r>
                        <a:rPr lang="fr-FR" sz="100" b="1"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1"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1050804"/>
                  </a:ext>
                </a:extLst>
              </a:tr>
              <a:tr h="360000">
                <a:tc>
                  <a:txBody>
                    <a:bodyPr/>
                    <a:lstStyle/>
                    <a:p>
                      <a:pPr algn="ctr" fontAlgn="ctr"/>
                      <a:r>
                        <a:rPr lang="fr-FR" sz="1000" b="0" i="0" u="none" strike="noStrike">
                          <a:solidFill>
                            <a:srgbClr val="000000"/>
                          </a:solidFill>
                          <a:effectLst/>
                          <a:latin typeface="Calibri" panose="020F0502020204030204" pitchFamily="34" charset="0"/>
                        </a:rPr>
                        <a:t>Malaysia</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1 265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5 246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000" b="0" i="0" u="none" strike="noStrike" dirty="0">
                          <a:solidFill>
                            <a:srgbClr val="000000"/>
                          </a:solidFill>
                          <a:effectLst/>
                          <a:latin typeface="Calibri" panose="020F0502020204030204" pitchFamily="34" charset="0"/>
                        </a:rPr>
                        <a:t>24%</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1 970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1 767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1 814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1 758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00B050"/>
                          </a:solidFill>
                          <a:effectLst/>
                          <a:latin typeface="Calibri" panose="020F0502020204030204" pitchFamily="34" charset="0"/>
                        </a:rPr>
                        <a:t>10,3%</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00B050"/>
                          </a:solidFill>
                          <a:effectLst/>
                          <a:latin typeface="Calibri" panose="020F0502020204030204" pitchFamily="34" charset="0"/>
                        </a:rPr>
                        <a:t>2,6%</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FF0000"/>
                          </a:solidFill>
                          <a:effectLst/>
                          <a:latin typeface="Calibri" panose="020F0502020204030204" pitchFamily="34" charset="0"/>
                        </a:rPr>
                        <a:t>-0,5%</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6783114"/>
                  </a:ext>
                </a:extLst>
              </a:tr>
              <a:tr h="72000">
                <a:tc>
                  <a:txBody>
                    <a:bodyPr/>
                    <a:lstStyle/>
                    <a:p>
                      <a:pPr algn="ctr" fontAlgn="ctr"/>
                      <a:r>
                        <a:rPr lang="fr-FR" sz="100" b="1"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1"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3427198"/>
                  </a:ext>
                </a:extLst>
              </a:tr>
              <a:tr h="360000">
                <a:tc>
                  <a:txBody>
                    <a:bodyPr/>
                    <a:lstStyle/>
                    <a:p>
                      <a:pPr algn="ctr" fontAlgn="ctr"/>
                      <a:r>
                        <a:rPr lang="fr-FR" sz="1000" b="0" i="0" u="none" strike="noStrike" dirty="0">
                          <a:solidFill>
                            <a:srgbClr val="000000"/>
                          </a:solidFill>
                          <a:effectLst/>
                          <a:latin typeface="Calibri" panose="020F0502020204030204" pitchFamily="34" charset="0"/>
                        </a:rPr>
                        <a:t>Brazil</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3 203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000" b="0" i="0" u="none" strike="noStrike" dirty="0">
                          <a:solidFill>
                            <a:srgbClr val="000000"/>
                          </a:solidFill>
                          <a:effectLst/>
                          <a:latin typeface="Calibri" panose="020F0502020204030204" pitchFamily="34" charset="0"/>
                        </a:rPr>
                        <a:t>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2 740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3 170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2 955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000000"/>
                          </a:solidFill>
                          <a:effectLst/>
                          <a:latin typeface="Calibri" panose="020F0502020204030204" pitchFamily="34" charset="0"/>
                        </a:rPr>
                        <a:t>2 571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FF0000"/>
                          </a:solidFill>
                          <a:effectLst/>
                          <a:latin typeface="Calibri" panose="020F0502020204030204" pitchFamily="34" charset="0"/>
                        </a:rPr>
                        <a:t>-15,7%</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FF0000"/>
                          </a:solidFill>
                          <a:effectLst/>
                          <a:latin typeface="Calibri" panose="020F0502020204030204" pitchFamily="34" charset="0"/>
                        </a:rPr>
                        <a:t>-7,3%</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FF0000"/>
                          </a:solidFill>
                          <a:effectLst/>
                          <a:latin typeface="Calibri" panose="020F0502020204030204" pitchFamily="34" charset="0"/>
                        </a:rPr>
                        <a:t>-23,3%</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3750991"/>
                  </a:ext>
                </a:extLst>
              </a:tr>
            </a:tbl>
          </a:graphicData>
        </a:graphic>
      </p:graphicFrame>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Brent – BNP </a:t>
            </a:r>
            <a:endParaRPr lang="en-US" dirty="0"/>
          </a:p>
        </p:txBody>
      </p:sp>
      <p:graphicFrame>
        <p:nvGraphicFramePr>
          <p:cNvPr id="2" name="Tableau 1">
            <a:extLst>
              <a:ext uri="{FF2B5EF4-FFF2-40B4-BE49-F238E27FC236}">
                <a16:creationId xmlns:a16="http://schemas.microsoft.com/office/drawing/2014/main" id="{CB0505BF-96AF-4E97-8707-95DBBFCB5014}"/>
              </a:ext>
            </a:extLst>
          </p:cNvPr>
          <p:cNvGraphicFramePr>
            <a:graphicFrameLocks noGrp="1"/>
          </p:cNvGraphicFramePr>
          <p:nvPr>
            <p:extLst>
              <p:ext uri="{D42A27DB-BD31-4B8C-83A1-F6EECF244321}">
                <p14:modId xmlns:p14="http://schemas.microsoft.com/office/powerpoint/2010/main" val="878890253"/>
              </p:ext>
            </p:extLst>
          </p:nvPr>
        </p:nvGraphicFramePr>
        <p:xfrm>
          <a:off x="80105" y="1087726"/>
          <a:ext cx="8983790" cy="2880000"/>
        </p:xfrm>
        <a:graphic>
          <a:graphicData uri="http://schemas.openxmlformats.org/drawingml/2006/table">
            <a:tbl>
              <a:tblPr/>
              <a:tblGrid>
                <a:gridCol w="684000">
                  <a:extLst>
                    <a:ext uri="{9D8B030D-6E8A-4147-A177-3AD203B41FA5}">
                      <a16:colId xmlns:a16="http://schemas.microsoft.com/office/drawing/2014/main" val="3075250960"/>
                    </a:ext>
                  </a:extLst>
                </a:gridCol>
                <a:gridCol w="792000">
                  <a:extLst>
                    <a:ext uri="{9D8B030D-6E8A-4147-A177-3AD203B41FA5}">
                      <a16:colId xmlns:a16="http://schemas.microsoft.com/office/drawing/2014/main" val="4140836423"/>
                    </a:ext>
                  </a:extLst>
                </a:gridCol>
                <a:gridCol w="639895">
                  <a:extLst>
                    <a:ext uri="{9D8B030D-6E8A-4147-A177-3AD203B41FA5}">
                      <a16:colId xmlns:a16="http://schemas.microsoft.com/office/drawing/2014/main" val="3120643004"/>
                    </a:ext>
                  </a:extLst>
                </a:gridCol>
                <a:gridCol w="540000">
                  <a:extLst>
                    <a:ext uri="{9D8B030D-6E8A-4147-A177-3AD203B41FA5}">
                      <a16:colId xmlns:a16="http://schemas.microsoft.com/office/drawing/2014/main" val="2117398536"/>
                    </a:ext>
                  </a:extLst>
                </a:gridCol>
                <a:gridCol w="540000">
                  <a:extLst>
                    <a:ext uri="{9D8B030D-6E8A-4147-A177-3AD203B41FA5}">
                      <a16:colId xmlns:a16="http://schemas.microsoft.com/office/drawing/2014/main" val="2756449531"/>
                    </a:ext>
                  </a:extLst>
                </a:gridCol>
                <a:gridCol w="540000">
                  <a:extLst>
                    <a:ext uri="{9D8B030D-6E8A-4147-A177-3AD203B41FA5}">
                      <a16:colId xmlns:a16="http://schemas.microsoft.com/office/drawing/2014/main" val="3157030906"/>
                    </a:ext>
                  </a:extLst>
                </a:gridCol>
                <a:gridCol w="639895">
                  <a:extLst>
                    <a:ext uri="{9D8B030D-6E8A-4147-A177-3AD203B41FA5}">
                      <a16:colId xmlns:a16="http://schemas.microsoft.com/office/drawing/2014/main" val="2741551338"/>
                    </a:ext>
                  </a:extLst>
                </a:gridCol>
                <a:gridCol w="540000">
                  <a:extLst>
                    <a:ext uri="{9D8B030D-6E8A-4147-A177-3AD203B41FA5}">
                      <a16:colId xmlns:a16="http://schemas.microsoft.com/office/drawing/2014/main" val="709128333"/>
                    </a:ext>
                  </a:extLst>
                </a:gridCol>
                <a:gridCol w="576000">
                  <a:extLst>
                    <a:ext uri="{9D8B030D-6E8A-4147-A177-3AD203B41FA5}">
                      <a16:colId xmlns:a16="http://schemas.microsoft.com/office/drawing/2014/main" val="1849160085"/>
                    </a:ext>
                  </a:extLst>
                </a:gridCol>
                <a:gridCol w="792000">
                  <a:extLst>
                    <a:ext uri="{9D8B030D-6E8A-4147-A177-3AD203B41FA5}">
                      <a16:colId xmlns:a16="http://schemas.microsoft.com/office/drawing/2014/main" val="3640362570"/>
                    </a:ext>
                  </a:extLst>
                </a:gridCol>
                <a:gridCol w="792000">
                  <a:extLst>
                    <a:ext uri="{9D8B030D-6E8A-4147-A177-3AD203B41FA5}">
                      <a16:colId xmlns:a16="http://schemas.microsoft.com/office/drawing/2014/main" val="3858756536"/>
                    </a:ext>
                  </a:extLst>
                </a:gridCol>
                <a:gridCol w="684000">
                  <a:extLst>
                    <a:ext uri="{9D8B030D-6E8A-4147-A177-3AD203B41FA5}">
                      <a16:colId xmlns:a16="http://schemas.microsoft.com/office/drawing/2014/main" val="3392725300"/>
                    </a:ext>
                  </a:extLst>
                </a:gridCol>
                <a:gridCol w="540000">
                  <a:extLst>
                    <a:ext uri="{9D8B030D-6E8A-4147-A177-3AD203B41FA5}">
                      <a16:colId xmlns:a16="http://schemas.microsoft.com/office/drawing/2014/main" val="4246572159"/>
                    </a:ext>
                  </a:extLst>
                </a:gridCol>
                <a:gridCol w="684000">
                  <a:extLst>
                    <a:ext uri="{9D8B030D-6E8A-4147-A177-3AD203B41FA5}">
                      <a16:colId xmlns:a16="http://schemas.microsoft.com/office/drawing/2014/main" val="2649417554"/>
                    </a:ext>
                  </a:extLst>
                </a:gridCol>
              </a:tblGrid>
              <a:tr h="252000">
                <a:tc rowSpan="2">
                  <a:txBody>
                    <a:bodyPr/>
                    <a:lstStyle/>
                    <a:p>
                      <a:pPr algn="ctr" fontAlgn="ctr"/>
                      <a:r>
                        <a:rPr lang="fr-FR" sz="900" b="1" i="0" u="none" strike="noStrike" dirty="0">
                          <a:solidFill>
                            <a:srgbClr val="000000"/>
                          </a:solidFill>
                          <a:effectLst/>
                          <a:latin typeface="Arial" panose="020B0604020202020204" pitchFamily="34" charset="0"/>
                        </a:rPr>
                        <a:t>Trade Date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err="1">
                          <a:solidFill>
                            <a:srgbClr val="000000"/>
                          </a:solidFill>
                          <a:effectLst/>
                          <a:latin typeface="Arial" panose="020B0604020202020204" pitchFamily="34" charset="0"/>
                        </a:rPr>
                        <a:t>Counterparty</a:t>
                      </a:r>
                      <a:endParaRPr lang="fr-FR" sz="900" b="1" i="0" u="none" strike="noStrike" dirty="0">
                        <a:solidFill>
                          <a:srgbClr val="000000"/>
                        </a:solidFill>
                        <a:effectLst/>
                        <a:latin typeface="Arial" panose="020B0604020202020204" pitchFamily="34" charset="0"/>
                      </a:endParaRP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err="1">
                          <a:solidFill>
                            <a:srgbClr val="000000"/>
                          </a:solidFill>
                          <a:effectLst/>
                          <a:latin typeface="Arial" panose="020B0604020202020204" pitchFamily="34" charset="0"/>
                        </a:rPr>
                        <a:t>Underlying</a:t>
                      </a:r>
                      <a:endParaRPr lang="fr-FR" sz="900" b="1" i="0" u="none" strike="noStrike" dirty="0">
                        <a:solidFill>
                          <a:srgbClr val="000000"/>
                        </a:solidFill>
                        <a:effectLst/>
                        <a:latin typeface="Arial" panose="020B0604020202020204" pitchFamily="34" charset="0"/>
                      </a:endParaRP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err="1">
                          <a:solidFill>
                            <a:srgbClr val="000000"/>
                          </a:solidFill>
                          <a:effectLst/>
                          <a:latin typeface="Arial" panose="020B0604020202020204" pitchFamily="34" charset="0"/>
                        </a:rPr>
                        <a:t>Period</a:t>
                      </a:r>
                      <a:endParaRPr lang="fr-FR" sz="900" b="1" i="0" u="none" strike="noStrike" dirty="0">
                        <a:solidFill>
                          <a:srgbClr val="000000"/>
                        </a:solidFill>
                        <a:effectLst/>
                        <a:latin typeface="Arial" panose="020B0604020202020204" pitchFamily="34" charset="0"/>
                      </a:endParaRP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a:solidFill>
                            <a:srgbClr val="000000"/>
                          </a:solidFill>
                          <a:effectLst/>
                          <a:latin typeface="Arial" panose="020B0604020202020204" pitchFamily="34" charset="0"/>
                        </a:rPr>
                        <a:t>Strike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a:solidFill>
                            <a:srgbClr val="000000"/>
                          </a:solidFill>
                          <a:effectLst/>
                          <a:latin typeface="Arial" panose="020B0604020202020204" pitchFamily="34" charset="0"/>
                        </a:rPr>
                        <a:t>Type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err="1">
                          <a:solidFill>
                            <a:srgbClr val="000000"/>
                          </a:solidFill>
                          <a:effectLst/>
                          <a:latin typeface="Arial" panose="020B0604020202020204" pitchFamily="34" charset="0"/>
                        </a:rPr>
                        <a:t>Quantity</a:t>
                      </a:r>
                      <a:r>
                        <a:rPr lang="fr-FR" sz="900" b="1" i="0" u="none" strike="noStrike" dirty="0">
                          <a:solidFill>
                            <a:srgbClr val="000000"/>
                          </a:solidFill>
                          <a:effectLst/>
                          <a:latin typeface="Arial" panose="020B0604020202020204" pitchFamily="34" charset="0"/>
                        </a:rPr>
                        <a:t> YTD in 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a:solidFill>
                            <a:srgbClr val="000000"/>
                          </a:solidFill>
                          <a:effectLst/>
                          <a:latin typeface="Arial" panose="020B0604020202020204" pitchFamily="34" charset="0"/>
                        </a:rPr>
                        <a:t>Unit trading</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a:solidFill>
                            <a:srgbClr val="000000"/>
                          </a:solidFill>
                          <a:effectLst/>
                          <a:latin typeface="Arial" panose="020B0604020202020204" pitchFamily="34" charset="0"/>
                        </a:rPr>
                        <a:t>Exchange rate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err="1">
                          <a:solidFill>
                            <a:srgbClr val="000000"/>
                          </a:solidFill>
                          <a:effectLst/>
                          <a:latin typeface="Arial" panose="020B0604020202020204" pitchFamily="34" charset="0"/>
                        </a:rPr>
                        <a:t>Traded</a:t>
                      </a:r>
                      <a:r>
                        <a:rPr lang="fr-FR" sz="900" b="1" i="0" u="none" strike="noStrike" dirty="0">
                          <a:solidFill>
                            <a:srgbClr val="000000"/>
                          </a:solidFill>
                          <a:effectLst/>
                          <a:latin typeface="Arial" panose="020B0604020202020204" pitchFamily="34" charset="0"/>
                        </a:rPr>
                        <a:t> Swap </a:t>
                      </a:r>
                      <a:r>
                        <a:rPr lang="fr-FR" sz="900" b="1" i="0" u="none" strike="noStrike" dirty="0" err="1">
                          <a:solidFill>
                            <a:srgbClr val="000000"/>
                          </a:solidFill>
                          <a:effectLst/>
                          <a:latin typeface="Arial" panose="020B0604020202020204" pitchFamily="34" charset="0"/>
                        </a:rPr>
                        <a:t>price</a:t>
                      </a:r>
                      <a:r>
                        <a:rPr lang="fr-FR" sz="900" b="1" i="0" u="none" strike="noStrike" dirty="0">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900" b="1" i="0" u="none" strike="noStrike" dirty="0" err="1">
                          <a:solidFill>
                            <a:srgbClr val="000000"/>
                          </a:solidFill>
                          <a:effectLst/>
                          <a:latin typeface="Arial" panose="020B0604020202020204" pitchFamily="34" charset="0"/>
                        </a:rPr>
                        <a:t>Actual</a:t>
                      </a:r>
                      <a:r>
                        <a:rPr lang="fr-FR" sz="900" b="1" i="0" u="none" strike="noStrike" dirty="0">
                          <a:solidFill>
                            <a:srgbClr val="000000"/>
                          </a:solidFill>
                          <a:effectLst/>
                          <a:latin typeface="Arial" panose="020B0604020202020204" pitchFamily="34" charset="0"/>
                        </a:rPr>
                        <a:t> 2021 €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rowSpan="2">
                  <a:txBody>
                    <a:bodyPr/>
                    <a:lstStyle/>
                    <a:p>
                      <a:pPr algn="ctr" fontAlgn="ctr"/>
                      <a:r>
                        <a:rPr lang="fr-FR" sz="900" b="1" i="0" u="none" strike="noStrike" dirty="0">
                          <a:solidFill>
                            <a:srgbClr val="000000"/>
                          </a:solidFill>
                          <a:effectLst/>
                          <a:latin typeface="Arial" panose="020B0604020202020204" pitchFamily="34" charset="0"/>
                        </a:rPr>
                        <a:t>MTM Index € 30/06/2021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a:solidFill>
                            <a:srgbClr val="000000"/>
                          </a:solidFill>
                          <a:effectLst/>
                          <a:latin typeface="Arial" panose="020B0604020202020204" pitchFamily="34" charset="0"/>
                        </a:rPr>
                        <a:t>Premium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n-US" sz="900" b="1" i="0" u="none" strike="noStrike" dirty="0">
                          <a:solidFill>
                            <a:srgbClr val="000000"/>
                          </a:solidFill>
                          <a:effectLst/>
                          <a:latin typeface="Arial" panose="020B0604020202020204" pitchFamily="34" charset="0"/>
                        </a:rPr>
                        <a:t>Result in K€ (Less Premium)</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958176469"/>
                  </a:ext>
                </a:extLst>
              </a:tr>
              <a:tr h="25200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900" b="1" i="0" u="none" strike="noStrike" dirty="0">
                          <a:solidFill>
                            <a:srgbClr val="000000"/>
                          </a:solidFill>
                          <a:effectLst/>
                          <a:latin typeface="Arial" panose="020B0604020202020204" pitchFamily="34" charset="0"/>
                        </a:rPr>
                        <a:t>YTD June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910624918"/>
                  </a:ext>
                </a:extLst>
              </a:tr>
              <a:tr h="216000">
                <a:tc>
                  <a:txBody>
                    <a:bodyPr/>
                    <a:lstStyle/>
                    <a:p>
                      <a:pPr algn="ctr" fontAlgn="b"/>
                      <a:r>
                        <a:rPr lang="fr-FR" sz="900" b="0" i="0" u="none" strike="noStrike" dirty="0">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juin-21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a:solidFill>
                            <a:srgbClr val="000000"/>
                          </a:solidFill>
                          <a:effectLst/>
                          <a:latin typeface="Arial" panose="020B0604020202020204" pitchFamily="34" charset="0"/>
                        </a:rPr>
                        <a:t>2 900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60,94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a:solidFill>
                            <a:srgbClr val="000000"/>
                          </a:solidFill>
                          <a:effectLst/>
                          <a:latin typeface="Arial" panose="020B0604020202020204" pitchFamily="34" charset="0"/>
                        </a:rPr>
                        <a:t>60,94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dirty="0">
                          <a:solidFill>
                            <a:srgbClr val="000000"/>
                          </a:solidFill>
                          <a:effectLst/>
                          <a:latin typeface="Arial" panose="020B0604020202020204" pitchFamily="34" charset="0"/>
                        </a:rPr>
                        <a:t>70,02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24229711"/>
                  </a:ext>
                </a:extLst>
              </a:tr>
              <a:tr h="216000">
                <a:tc>
                  <a:txBody>
                    <a:bodyPr/>
                    <a:lstStyle/>
                    <a:p>
                      <a:pPr algn="ctr" fontAlgn="b"/>
                      <a:r>
                        <a:rPr lang="fr-FR" sz="9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juil.-21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3 600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60,94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62,93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94,07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80224312"/>
                  </a:ext>
                </a:extLst>
              </a:tr>
              <a:tr h="216000">
                <a:tc>
                  <a:txBody>
                    <a:bodyPr/>
                    <a:lstStyle/>
                    <a:p>
                      <a:pPr algn="ctr" fontAlgn="b"/>
                      <a:r>
                        <a:rPr lang="fr-FR" sz="9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août-21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3 000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60,94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62,20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76,21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28034996"/>
                  </a:ext>
                </a:extLst>
              </a:tr>
              <a:tr h="216000">
                <a:tc>
                  <a:txBody>
                    <a:bodyPr/>
                    <a:lstStyle/>
                    <a:p>
                      <a:pPr algn="ctr" fontAlgn="b"/>
                      <a:r>
                        <a:rPr lang="fr-FR" sz="9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sept.-21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2 900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60,94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61,55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71,78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87425798"/>
                  </a:ext>
                </a:extLst>
              </a:tr>
              <a:tr h="216000">
                <a:tc>
                  <a:txBody>
                    <a:bodyPr/>
                    <a:lstStyle/>
                    <a:p>
                      <a:pPr algn="ctr" fontAlgn="b"/>
                      <a:r>
                        <a:rPr lang="fr-FR" sz="9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juin-21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34,60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73,39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61,70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56,92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76817168"/>
                  </a:ext>
                </a:extLst>
              </a:tr>
              <a:tr h="216000">
                <a:tc>
                  <a:txBody>
                    <a:bodyPr/>
                    <a:lstStyle/>
                    <a:p>
                      <a:pPr algn="ctr" fontAlgn="b"/>
                      <a:r>
                        <a:rPr lang="fr-FR" sz="9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juil.-21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2 650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34,60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73,39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62,70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74,47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25113755"/>
                  </a:ext>
                </a:extLst>
              </a:tr>
              <a:tr h="216000">
                <a:tc>
                  <a:txBody>
                    <a:bodyPr/>
                    <a:lstStyle/>
                    <a:p>
                      <a:pPr algn="ctr" fontAlgn="b"/>
                      <a:r>
                        <a:rPr lang="fr-FR" sz="9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août-21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2 200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34,60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73,39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62,01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60,31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11116557"/>
                  </a:ext>
                </a:extLst>
              </a:tr>
              <a:tr h="216000">
                <a:tc>
                  <a:txBody>
                    <a:bodyPr/>
                    <a:lstStyle/>
                    <a:p>
                      <a:pPr algn="ctr" fontAlgn="b"/>
                      <a:r>
                        <a:rPr lang="fr-FR" sz="9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sept.-21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2 150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34,60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73,39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61,40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57,63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93599829"/>
                  </a:ext>
                </a:extLst>
              </a:tr>
              <a:tr h="216000">
                <a:tc>
                  <a:txBody>
                    <a:bodyPr/>
                    <a:lstStyle/>
                    <a:p>
                      <a:pPr algn="ctr" fontAlgn="b"/>
                      <a:r>
                        <a:rPr lang="fr-FR" sz="9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oct.-21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1 800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34,60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73,39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60,82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47,21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06185233"/>
                  </a:ext>
                </a:extLst>
              </a:tr>
              <a:tr h="216000">
                <a:tc>
                  <a:txBody>
                    <a:bodyPr/>
                    <a:lstStyle/>
                    <a:p>
                      <a:pPr algn="ctr" fontAlgn="b"/>
                      <a:r>
                        <a:rPr lang="fr-FR" sz="9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86" marR="4086" marT="408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FF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1986309"/>
                  </a:ext>
                </a:extLst>
              </a:tr>
              <a:tr h="216000">
                <a:tc>
                  <a:txBody>
                    <a:bodyPr/>
                    <a:lstStyle/>
                    <a:p>
                      <a:pPr algn="ctr" fontAlgn="b"/>
                      <a:r>
                        <a:rPr lang="fr-FR" sz="900" b="1" i="0" u="none" strike="noStrike" dirty="0">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dirty="0">
                          <a:solidFill>
                            <a:srgbClr val="000000"/>
                          </a:solidFill>
                          <a:effectLst/>
                          <a:latin typeface="Arial" panose="020B0604020202020204" pitchFamily="34" charset="0"/>
                        </a:rPr>
                        <a:t>BNP</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23 300</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barils</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Arial" panose="020B0604020202020204" pitchFamily="34" charset="0"/>
                        </a:rPr>
                        <a:t>35,58</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FF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Arial" panose="020B0604020202020204" pitchFamily="34" charset="0"/>
                        </a:rPr>
                        <a:t>609</a:t>
                      </a:r>
                    </a:p>
                  </a:txBody>
                  <a:tcPr marL="4086" marR="4086" marT="408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408220473"/>
                  </a:ext>
                </a:extLst>
              </a:tr>
            </a:tbl>
          </a:graphicData>
        </a:graphic>
      </p:graphicFrame>
    </p:spTree>
    <p:extLst>
      <p:ext uri="{BB962C8B-B14F-4D97-AF65-F5344CB8AC3E}">
        <p14:creationId xmlns:p14="http://schemas.microsoft.com/office/powerpoint/2010/main" val="187073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Brent – Natixis </a:t>
            </a:r>
            <a:endParaRPr lang="en-US" dirty="0"/>
          </a:p>
        </p:txBody>
      </p:sp>
      <p:graphicFrame>
        <p:nvGraphicFramePr>
          <p:cNvPr id="7" name="Tableau 6">
            <a:extLst>
              <a:ext uri="{FF2B5EF4-FFF2-40B4-BE49-F238E27FC236}">
                <a16:creationId xmlns:a16="http://schemas.microsoft.com/office/drawing/2014/main" id="{334A79FD-FA4B-4ABC-91BC-D4B9BB486139}"/>
              </a:ext>
            </a:extLst>
          </p:cNvPr>
          <p:cNvGraphicFramePr>
            <a:graphicFrameLocks noGrp="1"/>
          </p:cNvGraphicFramePr>
          <p:nvPr>
            <p:extLst>
              <p:ext uri="{D42A27DB-BD31-4B8C-83A1-F6EECF244321}">
                <p14:modId xmlns:p14="http://schemas.microsoft.com/office/powerpoint/2010/main" val="1432385322"/>
              </p:ext>
            </p:extLst>
          </p:nvPr>
        </p:nvGraphicFramePr>
        <p:xfrm>
          <a:off x="80105" y="1087726"/>
          <a:ext cx="8985600" cy="4392000"/>
        </p:xfrm>
        <a:graphic>
          <a:graphicData uri="http://schemas.openxmlformats.org/drawingml/2006/table">
            <a:tbl>
              <a:tblPr/>
              <a:tblGrid>
                <a:gridCol w="684000">
                  <a:extLst>
                    <a:ext uri="{9D8B030D-6E8A-4147-A177-3AD203B41FA5}">
                      <a16:colId xmlns:a16="http://schemas.microsoft.com/office/drawing/2014/main" val="1573400819"/>
                    </a:ext>
                  </a:extLst>
                </a:gridCol>
                <a:gridCol w="792000">
                  <a:extLst>
                    <a:ext uri="{9D8B030D-6E8A-4147-A177-3AD203B41FA5}">
                      <a16:colId xmlns:a16="http://schemas.microsoft.com/office/drawing/2014/main" val="1228106933"/>
                    </a:ext>
                  </a:extLst>
                </a:gridCol>
                <a:gridCol w="640800">
                  <a:extLst>
                    <a:ext uri="{9D8B030D-6E8A-4147-A177-3AD203B41FA5}">
                      <a16:colId xmlns:a16="http://schemas.microsoft.com/office/drawing/2014/main" val="3785386703"/>
                    </a:ext>
                  </a:extLst>
                </a:gridCol>
                <a:gridCol w="540000">
                  <a:extLst>
                    <a:ext uri="{9D8B030D-6E8A-4147-A177-3AD203B41FA5}">
                      <a16:colId xmlns:a16="http://schemas.microsoft.com/office/drawing/2014/main" val="2366454515"/>
                    </a:ext>
                  </a:extLst>
                </a:gridCol>
                <a:gridCol w="540000">
                  <a:extLst>
                    <a:ext uri="{9D8B030D-6E8A-4147-A177-3AD203B41FA5}">
                      <a16:colId xmlns:a16="http://schemas.microsoft.com/office/drawing/2014/main" val="3232727063"/>
                    </a:ext>
                  </a:extLst>
                </a:gridCol>
                <a:gridCol w="540000">
                  <a:extLst>
                    <a:ext uri="{9D8B030D-6E8A-4147-A177-3AD203B41FA5}">
                      <a16:colId xmlns:a16="http://schemas.microsoft.com/office/drawing/2014/main" val="1118889230"/>
                    </a:ext>
                  </a:extLst>
                </a:gridCol>
                <a:gridCol w="640800">
                  <a:extLst>
                    <a:ext uri="{9D8B030D-6E8A-4147-A177-3AD203B41FA5}">
                      <a16:colId xmlns:a16="http://schemas.microsoft.com/office/drawing/2014/main" val="4123548656"/>
                    </a:ext>
                  </a:extLst>
                </a:gridCol>
                <a:gridCol w="540000">
                  <a:extLst>
                    <a:ext uri="{9D8B030D-6E8A-4147-A177-3AD203B41FA5}">
                      <a16:colId xmlns:a16="http://schemas.microsoft.com/office/drawing/2014/main" val="807141060"/>
                    </a:ext>
                  </a:extLst>
                </a:gridCol>
                <a:gridCol w="576000">
                  <a:extLst>
                    <a:ext uri="{9D8B030D-6E8A-4147-A177-3AD203B41FA5}">
                      <a16:colId xmlns:a16="http://schemas.microsoft.com/office/drawing/2014/main" val="3695950545"/>
                    </a:ext>
                  </a:extLst>
                </a:gridCol>
                <a:gridCol w="792000">
                  <a:extLst>
                    <a:ext uri="{9D8B030D-6E8A-4147-A177-3AD203B41FA5}">
                      <a16:colId xmlns:a16="http://schemas.microsoft.com/office/drawing/2014/main" val="2195057176"/>
                    </a:ext>
                  </a:extLst>
                </a:gridCol>
                <a:gridCol w="792000">
                  <a:extLst>
                    <a:ext uri="{9D8B030D-6E8A-4147-A177-3AD203B41FA5}">
                      <a16:colId xmlns:a16="http://schemas.microsoft.com/office/drawing/2014/main" val="3607570114"/>
                    </a:ext>
                  </a:extLst>
                </a:gridCol>
                <a:gridCol w="684000">
                  <a:extLst>
                    <a:ext uri="{9D8B030D-6E8A-4147-A177-3AD203B41FA5}">
                      <a16:colId xmlns:a16="http://schemas.microsoft.com/office/drawing/2014/main" val="2082509642"/>
                    </a:ext>
                  </a:extLst>
                </a:gridCol>
                <a:gridCol w="540000">
                  <a:extLst>
                    <a:ext uri="{9D8B030D-6E8A-4147-A177-3AD203B41FA5}">
                      <a16:colId xmlns:a16="http://schemas.microsoft.com/office/drawing/2014/main" val="4115577710"/>
                    </a:ext>
                  </a:extLst>
                </a:gridCol>
                <a:gridCol w="684000">
                  <a:extLst>
                    <a:ext uri="{9D8B030D-6E8A-4147-A177-3AD203B41FA5}">
                      <a16:colId xmlns:a16="http://schemas.microsoft.com/office/drawing/2014/main" val="115002132"/>
                    </a:ext>
                  </a:extLst>
                </a:gridCol>
              </a:tblGrid>
              <a:tr h="252000">
                <a:tc rowSpan="2">
                  <a:txBody>
                    <a:bodyPr/>
                    <a:lstStyle/>
                    <a:p>
                      <a:pPr algn="ctr" fontAlgn="ctr"/>
                      <a:r>
                        <a:rPr lang="fr-FR" sz="900" b="1" i="0" u="none" strike="noStrike" dirty="0">
                          <a:solidFill>
                            <a:srgbClr val="000000"/>
                          </a:solidFill>
                          <a:effectLst/>
                          <a:latin typeface="Arial" panose="020B0604020202020204" pitchFamily="34" charset="0"/>
                        </a:rPr>
                        <a:t>Trade Date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err="1">
                          <a:solidFill>
                            <a:srgbClr val="000000"/>
                          </a:solidFill>
                          <a:effectLst/>
                          <a:latin typeface="Arial" panose="020B0604020202020204" pitchFamily="34" charset="0"/>
                        </a:rPr>
                        <a:t>Counterparty</a:t>
                      </a:r>
                      <a:endParaRPr lang="fr-FR" sz="900" b="1" i="0" u="none" strike="noStrike" dirty="0">
                        <a:solidFill>
                          <a:srgbClr val="000000"/>
                        </a:solidFill>
                        <a:effectLst/>
                        <a:latin typeface="Arial" panose="020B0604020202020204" pitchFamily="34" charset="0"/>
                      </a:endParaRP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err="1">
                          <a:solidFill>
                            <a:srgbClr val="000000"/>
                          </a:solidFill>
                          <a:effectLst/>
                          <a:latin typeface="Arial" panose="020B0604020202020204" pitchFamily="34" charset="0"/>
                        </a:rPr>
                        <a:t>Underlying</a:t>
                      </a:r>
                      <a:endParaRPr lang="fr-FR" sz="900" b="1" i="0" u="none" strike="noStrike" dirty="0">
                        <a:solidFill>
                          <a:srgbClr val="000000"/>
                        </a:solidFill>
                        <a:effectLst/>
                        <a:latin typeface="Arial" panose="020B0604020202020204" pitchFamily="34" charset="0"/>
                      </a:endParaRP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a:solidFill>
                            <a:srgbClr val="000000"/>
                          </a:solidFill>
                          <a:effectLst/>
                          <a:latin typeface="Arial" panose="020B0604020202020204" pitchFamily="34" charset="0"/>
                        </a:rPr>
                        <a:t>Period</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a:solidFill>
                            <a:srgbClr val="000000"/>
                          </a:solidFill>
                          <a:effectLst/>
                          <a:latin typeface="Arial" panose="020B0604020202020204" pitchFamily="34" charset="0"/>
                        </a:rPr>
                        <a:t>Strike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a:solidFill>
                            <a:srgbClr val="000000"/>
                          </a:solidFill>
                          <a:effectLst/>
                          <a:latin typeface="Arial" panose="020B0604020202020204" pitchFamily="34" charset="0"/>
                        </a:rPr>
                        <a:t>Type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err="1">
                          <a:solidFill>
                            <a:srgbClr val="000000"/>
                          </a:solidFill>
                          <a:effectLst/>
                          <a:latin typeface="Arial" panose="020B0604020202020204" pitchFamily="34" charset="0"/>
                        </a:rPr>
                        <a:t>Quantity</a:t>
                      </a:r>
                      <a:r>
                        <a:rPr lang="fr-FR" sz="900" b="1" i="0" u="none" strike="noStrike" dirty="0">
                          <a:solidFill>
                            <a:srgbClr val="000000"/>
                          </a:solidFill>
                          <a:effectLst/>
                          <a:latin typeface="Arial" panose="020B0604020202020204" pitchFamily="34" charset="0"/>
                        </a:rPr>
                        <a:t> YTD in 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a:solidFill>
                            <a:srgbClr val="000000"/>
                          </a:solidFill>
                          <a:effectLst/>
                          <a:latin typeface="Arial" panose="020B0604020202020204" pitchFamily="34" charset="0"/>
                        </a:rPr>
                        <a:t>Unit trading</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a:solidFill>
                            <a:srgbClr val="000000"/>
                          </a:solidFill>
                          <a:effectLst/>
                          <a:latin typeface="Arial" panose="020B0604020202020204" pitchFamily="34" charset="0"/>
                        </a:rPr>
                        <a:t>Exchange rate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err="1">
                          <a:solidFill>
                            <a:srgbClr val="000000"/>
                          </a:solidFill>
                          <a:effectLst/>
                          <a:latin typeface="Arial" panose="020B0604020202020204" pitchFamily="34" charset="0"/>
                        </a:rPr>
                        <a:t>Traded</a:t>
                      </a:r>
                      <a:r>
                        <a:rPr lang="fr-FR" sz="900" b="1" i="0" u="none" strike="noStrike" dirty="0">
                          <a:solidFill>
                            <a:srgbClr val="000000"/>
                          </a:solidFill>
                          <a:effectLst/>
                          <a:latin typeface="Arial" panose="020B0604020202020204" pitchFamily="34" charset="0"/>
                        </a:rPr>
                        <a:t> Swap </a:t>
                      </a:r>
                      <a:r>
                        <a:rPr lang="fr-FR" sz="900" b="1" i="0" u="none" strike="noStrike" dirty="0" err="1">
                          <a:solidFill>
                            <a:srgbClr val="000000"/>
                          </a:solidFill>
                          <a:effectLst/>
                          <a:latin typeface="Arial" panose="020B0604020202020204" pitchFamily="34" charset="0"/>
                        </a:rPr>
                        <a:t>price</a:t>
                      </a:r>
                      <a:r>
                        <a:rPr lang="fr-FR" sz="900" b="1" i="0" u="none" strike="noStrike" dirty="0">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900" b="1" i="0" u="none" strike="noStrike">
                          <a:solidFill>
                            <a:srgbClr val="000000"/>
                          </a:solidFill>
                          <a:effectLst/>
                          <a:latin typeface="Arial" panose="020B0604020202020204" pitchFamily="34" charset="0"/>
                        </a:rPr>
                        <a:t>Actual 2021 €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rowSpan="2">
                  <a:txBody>
                    <a:bodyPr/>
                    <a:lstStyle/>
                    <a:p>
                      <a:pPr algn="ctr" fontAlgn="ctr"/>
                      <a:r>
                        <a:rPr lang="fr-FR" sz="900" b="1" i="0" u="none" strike="noStrike" dirty="0">
                          <a:solidFill>
                            <a:srgbClr val="000000"/>
                          </a:solidFill>
                          <a:effectLst/>
                          <a:latin typeface="Arial" panose="020B0604020202020204" pitchFamily="34" charset="0"/>
                        </a:rPr>
                        <a:t>MTM Index € 30/06/2021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a:solidFill>
                            <a:srgbClr val="000000"/>
                          </a:solidFill>
                          <a:effectLst/>
                          <a:latin typeface="Arial" panose="020B0604020202020204" pitchFamily="34" charset="0"/>
                        </a:rPr>
                        <a:t>Premium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n-US" sz="900" b="1" i="0" u="none" strike="noStrike" dirty="0">
                          <a:solidFill>
                            <a:srgbClr val="000000"/>
                          </a:solidFill>
                          <a:effectLst/>
                          <a:latin typeface="Arial" panose="020B0604020202020204" pitchFamily="34" charset="0"/>
                        </a:rPr>
                        <a:t>Result in K€ (Less Premium)</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336929814"/>
                  </a:ext>
                </a:extLst>
              </a:tr>
              <a:tr h="25200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900" b="1" i="0" u="none" strike="noStrike" dirty="0">
                          <a:solidFill>
                            <a:srgbClr val="000000"/>
                          </a:solidFill>
                          <a:effectLst/>
                          <a:latin typeface="Arial" panose="020B0604020202020204" pitchFamily="34" charset="0"/>
                        </a:rPr>
                        <a:t>YTD June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856240099"/>
                  </a:ext>
                </a:extLst>
              </a:tr>
              <a:tr h="216000">
                <a:tc>
                  <a:txBody>
                    <a:bodyPr/>
                    <a:lstStyle/>
                    <a:p>
                      <a:pPr algn="ctr" fontAlgn="b"/>
                      <a:r>
                        <a:rPr lang="fr-FR" sz="9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juin-21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dirty="0">
                          <a:solidFill>
                            <a:srgbClr val="000000"/>
                          </a:solidFill>
                          <a:effectLst/>
                          <a:latin typeface="Arial" panose="020B0604020202020204" pitchFamily="34" charset="0"/>
                        </a:rPr>
                        <a:t>2 900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60,93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a:solidFill>
                            <a:srgbClr val="000000"/>
                          </a:solidFill>
                          <a:effectLst/>
                          <a:latin typeface="Arial" panose="020B0604020202020204" pitchFamily="34" charset="0"/>
                        </a:rPr>
                        <a:t>60,93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dirty="0">
                          <a:solidFill>
                            <a:srgbClr val="000000"/>
                          </a:solidFill>
                          <a:effectLst/>
                          <a:latin typeface="Arial" panose="020B0604020202020204" pitchFamily="34" charset="0"/>
                        </a:rPr>
                        <a:t>70,13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04185906"/>
                  </a:ext>
                </a:extLst>
              </a:tr>
              <a:tr h="216000">
                <a:tc>
                  <a:txBody>
                    <a:bodyPr/>
                    <a:lstStyle/>
                    <a:p>
                      <a:pPr algn="ctr" fontAlgn="b"/>
                      <a:r>
                        <a:rPr lang="fr-FR" sz="9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juil.-21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3 600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60,93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62,87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94,02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24704354"/>
                  </a:ext>
                </a:extLst>
              </a:tr>
              <a:tr h="216000">
                <a:tc>
                  <a:txBody>
                    <a:bodyPr/>
                    <a:lstStyle/>
                    <a:p>
                      <a:pPr algn="ctr" fontAlgn="b"/>
                      <a:r>
                        <a:rPr lang="fr-FR" sz="9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août-21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3 000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60,93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62,13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76,14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80760494"/>
                  </a:ext>
                </a:extLst>
              </a:tr>
              <a:tr h="216000">
                <a:tc>
                  <a:txBody>
                    <a:bodyPr/>
                    <a:lstStyle/>
                    <a:p>
                      <a:pPr algn="ctr" fontAlgn="b"/>
                      <a:r>
                        <a:rPr lang="fr-FR" sz="9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sept.-21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2 900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60,93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61,47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71,69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53539737"/>
                  </a:ext>
                </a:extLst>
              </a:tr>
              <a:tr h="216000">
                <a:tc>
                  <a:txBody>
                    <a:bodyPr/>
                    <a:lstStyle/>
                    <a:p>
                      <a:pPr algn="ctr" fontAlgn="b"/>
                      <a:r>
                        <a:rPr lang="fr-FR" sz="9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juin-21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34,57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73,39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61,70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56,97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82810586"/>
                  </a:ext>
                </a:extLst>
              </a:tr>
              <a:tr h="216000">
                <a:tc>
                  <a:txBody>
                    <a:bodyPr/>
                    <a:lstStyle/>
                    <a:p>
                      <a:pPr algn="ctr" fontAlgn="b"/>
                      <a:r>
                        <a:rPr lang="fr-FR" sz="9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juil.-21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2 650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34,57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73,39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62,71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74,57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87281342"/>
                  </a:ext>
                </a:extLst>
              </a:tr>
              <a:tr h="216000">
                <a:tc>
                  <a:txBody>
                    <a:bodyPr/>
                    <a:lstStyle/>
                    <a:p>
                      <a:pPr algn="ctr" fontAlgn="b"/>
                      <a:r>
                        <a:rPr lang="fr-FR" sz="9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août-21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2 200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34,57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73,39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62,01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60,37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03474890"/>
                  </a:ext>
                </a:extLst>
              </a:tr>
              <a:tr h="216000">
                <a:tc>
                  <a:txBody>
                    <a:bodyPr/>
                    <a:lstStyle/>
                    <a:p>
                      <a:pPr algn="ctr" fontAlgn="b"/>
                      <a:r>
                        <a:rPr lang="fr-FR" sz="9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sept.-21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2 150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34,57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73,39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61,39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57,66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39841709"/>
                  </a:ext>
                </a:extLst>
              </a:tr>
              <a:tr h="216000">
                <a:tc>
                  <a:txBody>
                    <a:bodyPr/>
                    <a:lstStyle/>
                    <a:p>
                      <a:pPr algn="ctr" fontAlgn="b"/>
                      <a:r>
                        <a:rPr lang="fr-FR" sz="9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oct.-21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1 800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34,57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73,39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60,82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47,24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46827594"/>
                  </a:ext>
                </a:extLst>
              </a:tr>
              <a:tr h="216000">
                <a:tc>
                  <a:txBody>
                    <a:bodyPr/>
                    <a:lstStyle/>
                    <a:p>
                      <a:pPr algn="ctr" fontAlgn="b"/>
                      <a:r>
                        <a:rPr lang="fr-FR" sz="9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juin-21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4 200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42,04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73,38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61,70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8 475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74,09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48178944"/>
                  </a:ext>
                </a:extLst>
              </a:tr>
              <a:tr h="216000">
                <a:tc>
                  <a:txBody>
                    <a:bodyPr/>
                    <a:lstStyle/>
                    <a:p>
                      <a:pPr algn="ctr" fontAlgn="b"/>
                      <a:r>
                        <a:rPr lang="fr-FR" sz="9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juil.-21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5 300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42,04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73,38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62,71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10 695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98,84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0875824"/>
                  </a:ext>
                </a:extLst>
              </a:tr>
              <a:tr h="216000">
                <a:tc>
                  <a:txBody>
                    <a:bodyPr/>
                    <a:lstStyle/>
                    <a:p>
                      <a:pPr algn="ctr" fontAlgn="b"/>
                      <a:r>
                        <a:rPr lang="fr-FR" sz="9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août-21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4 400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42,04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73,38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62,02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8 879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79,02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11367239"/>
                  </a:ext>
                </a:extLst>
              </a:tr>
              <a:tr h="216000">
                <a:tc>
                  <a:txBody>
                    <a:bodyPr/>
                    <a:lstStyle/>
                    <a:p>
                      <a:pPr algn="ctr" fontAlgn="b"/>
                      <a:r>
                        <a:rPr lang="fr-FR" sz="9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sept.-21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4 300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42,04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73,38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61,45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8 677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74,77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44762776"/>
                  </a:ext>
                </a:extLst>
              </a:tr>
              <a:tr h="216000">
                <a:tc>
                  <a:txBody>
                    <a:bodyPr/>
                    <a:lstStyle/>
                    <a:p>
                      <a:pPr algn="ctr" fontAlgn="b"/>
                      <a:r>
                        <a:rPr lang="fr-FR" sz="9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oct.-21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3 600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42,04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73,38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60,98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7 264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60,93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23955343"/>
                  </a:ext>
                </a:extLst>
              </a:tr>
              <a:tr h="216000">
                <a:tc>
                  <a:txBody>
                    <a:bodyPr/>
                    <a:lstStyle/>
                    <a:p>
                      <a:pPr algn="ctr" fontAlgn="b"/>
                      <a:r>
                        <a:rPr lang="fr-FR" sz="9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86" marR="4086" marT="408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364334"/>
                  </a:ext>
                </a:extLst>
              </a:tr>
              <a:tr h="216000">
                <a:tc>
                  <a:txBody>
                    <a:bodyPr/>
                    <a:lstStyle/>
                    <a:p>
                      <a:pPr algn="ctr" fontAlgn="b"/>
                      <a:r>
                        <a:rPr lang="fr-FR" sz="900" b="1"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NATIXIS</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45 100</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barils</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37,86</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43 990</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Arial" panose="020B0604020202020204" pitchFamily="34" charset="0"/>
                        </a:rPr>
                        <a:t>996</a:t>
                      </a:r>
                    </a:p>
                  </a:txBody>
                  <a:tcPr marL="4086" marR="4086" marT="408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624702733"/>
                  </a:ext>
                </a:extLst>
              </a:tr>
              <a:tr h="216000">
                <a:tc>
                  <a:txBody>
                    <a:bodyPr/>
                    <a:lstStyle/>
                    <a:p>
                      <a:pPr algn="l" fontAlgn="b"/>
                      <a:r>
                        <a:rPr lang="fr-FR" sz="9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Arial" panose="020B0604020202020204" pitchFamily="34" charset="0"/>
                        </a:rPr>
                        <a:t> </a:t>
                      </a:r>
                    </a:p>
                  </a:txBody>
                  <a:tcPr marL="4086" marR="4086" marT="408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7426934"/>
                  </a:ext>
                </a:extLst>
              </a:tr>
              <a:tr h="216000">
                <a:tc>
                  <a:txBody>
                    <a:bodyPr/>
                    <a:lstStyle/>
                    <a:p>
                      <a:pPr algn="l" fontAlgn="b"/>
                      <a:r>
                        <a:rPr lang="fr-FR" sz="9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dirty="0">
                          <a:solidFill>
                            <a:srgbClr val="000000"/>
                          </a:solidFill>
                          <a:effectLst/>
                          <a:latin typeface="Arial" panose="020B0604020202020204" pitchFamily="34" charset="0"/>
                        </a:rPr>
                        <a:t>TOTAL</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dirty="0">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68 400</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barils</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36,97</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43 990</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Arial" panose="020B0604020202020204" pitchFamily="34" charset="0"/>
                        </a:rPr>
                        <a:t>1 605</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781127299"/>
                  </a:ext>
                </a:extLst>
              </a:tr>
            </a:tbl>
          </a:graphicData>
        </a:graphic>
      </p:graphicFrame>
    </p:spTree>
    <p:extLst>
      <p:ext uri="{BB962C8B-B14F-4D97-AF65-F5344CB8AC3E}">
        <p14:creationId xmlns:p14="http://schemas.microsoft.com/office/powerpoint/2010/main" val="908109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- 2021</a:t>
            </a:r>
            <a:endParaRPr lang="en-US" dirty="0"/>
          </a:p>
        </p:txBody>
      </p:sp>
      <p:sp>
        <p:nvSpPr>
          <p:cNvPr id="8" name="ZoneTexte 7">
            <a:extLst>
              <a:ext uri="{FF2B5EF4-FFF2-40B4-BE49-F238E27FC236}">
                <a16:creationId xmlns:a16="http://schemas.microsoft.com/office/drawing/2014/main" id="{0273BECC-7BAF-446A-ACD1-AC82B7FA98DC}"/>
              </a:ext>
            </a:extLst>
          </p:cNvPr>
          <p:cNvSpPr txBox="1"/>
          <p:nvPr/>
        </p:nvSpPr>
        <p:spPr>
          <a:xfrm>
            <a:off x="1853620" y="6113236"/>
            <a:ext cx="4692375" cy="276999"/>
          </a:xfrm>
          <a:prstGeom prst="rect">
            <a:avLst/>
          </a:prstGeom>
          <a:solidFill>
            <a:schemeClr val="bg1">
              <a:lumMod val="75000"/>
            </a:schemeClr>
          </a:solidFill>
          <a:ln>
            <a:solidFill>
              <a:schemeClr val="tx1"/>
            </a:solidFill>
          </a:ln>
        </p:spPr>
        <p:txBody>
          <a:bodyPr wrap="none" rtlCol="0">
            <a:spAutoFit/>
          </a:bodyPr>
          <a:lstStyle/>
          <a:p>
            <a:r>
              <a:rPr lang="fr-FR" sz="1200" dirty="0">
                <a:latin typeface="Calibri" panose="020F0502020204030204" pitchFamily="34" charset="0"/>
                <a:cs typeface="Calibri" panose="020F0502020204030204" pitchFamily="34" charset="0"/>
              </a:rPr>
              <a:t>Les quantités de bitume consommées sont estimées de mai à décembre.</a:t>
            </a:r>
          </a:p>
        </p:txBody>
      </p:sp>
      <p:sp>
        <p:nvSpPr>
          <p:cNvPr id="10" name="ZoneTexte 9">
            <a:extLst>
              <a:ext uri="{FF2B5EF4-FFF2-40B4-BE49-F238E27FC236}">
                <a16:creationId xmlns:a16="http://schemas.microsoft.com/office/drawing/2014/main" id="{0BC916EC-FA81-495D-8B0F-6298E6835692}"/>
              </a:ext>
            </a:extLst>
          </p:cNvPr>
          <p:cNvSpPr txBox="1"/>
          <p:nvPr/>
        </p:nvSpPr>
        <p:spPr>
          <a:xfrm>
            <a:off x="1186130" y="6467713"/>
            <a:ext cx="6771735" cy="276999"/>
          </a:xfrm>
          <a:prstGeom prst="rect">
            <a:avLst/>
          </a:prstGeom>
          <a:noFill/>
          <a:ln>
            <a:solidFill>
              <a:schemeClr val="tx1"/>
            </a:solidFill>
          </a:ln>
        </p:spPr>
        <p:txBody>
          <a:bodyPr wrap="square" rtlCol="0">
            <a:spAutoFit/>
          </a:bodyPr>
          <a:lstStyle/>
          <a:p>
            <a:r>
              <a:rPr lang="fr-FR" sz="1200" dirty="0">
                <a:latin typeface="Calibri" panose="020F0502020204030204" pitchFamily="34" charset="0"/>
                <a:cs typeface="Calibri" panose="020F0502020204030204" pitchFamily="34" charset="0"/>
              </a:rPr>
              <a:t>Ratio de conversion : 7.14</a:t>
            </a:r>
          </a:p>
        </p:txBody>
      </p:sp>
      <p:graphicFrame>
        <p:nvGraphicFramePr>
          <p:cNvPr id="11" name="Tableau 10">
            <a:extLst>
              <a:ext uri="{FF2B5EF4-FFF2-40B4-BE49-F238E27FC236}">
                <a16:creationId xmlns:a16="http://schemas.microsoft.com/office/drawing/2014/main" id="{2922E740-A2FF-4A21-96B0-4D38760E9C29}"/>
              </a:ext>
            </a:extLst>
          </p:cNvPr>
          <p:cNvGraphicFramePr>
            <a:graphicFrameLocks noGrp="1"/>
          </p:cNvGraphicFramePr>
          <p:nvPr>
            <p:extLst>
              <p:ext uri="{D42A27DB-BD31-4B8C-83A1-F6EECF244321}">
                <p14:modId xmlns:p14="http://schemas.microsoft.com/office/powerpoint/2010/main" val="1108250390"/>
              </p:ext>
            </p:extLst>
          </p:nvPr>
        </p:nvGraphicFramePr>
        <p:xfrm>
          <a:off x="40028" y="1080343"/>
          <a:ext cx="9063938" cy="4716000"/>
        </p:xfrm>
        <a:graphic>
          <a:graphicData uri="http://schemas.openxmlformats.org/drawingml/2006/table">
            <a:tbl>
              <a:tblPr/>
              <a:tblGrid>
                <a:gridCol w="658800">
                  <a:extLst>
                    <a:ext uri="{9D8B030D-6E8A-4147-A177-3AD203B41FA5}">
                      <a16:colId xmlns:a16="http://schemas.microsoft.com/office/drawing/2014/main" val="734069796"/>
                    </a:ext>
                  </a:extLst>
                </a:gridCol>
                <a:gridCol w="1080000">
                  <a:extLst>
                    <a:ext uri="{9D8B030D-6E8A-4147-A177-3AD203B41FA5}">
                      <a16:colId xmlns:a16="http://schemas.microsoft.com/office/drawing/2014/main" val="1087618612"/>
                    </a:ext>
                  </a:extLst>
                </a:gridCol>
                <a:gridCol w="550800">
                  <a:extLst>
                    <a:ext uri="{9D8B030D-6E8A-4147-A177-3AD203B41FA5}">
                      <a16:colId xmlns:a16="http://schemas.microsoft.com/office/drawing/2014/main" val="1114626023"/>
                    </a:ext>
                  </a:extLst>
                </a:gridCol>
                <a:gridCol w="550800">
                  <a:extLst>
                    <a:ext uri="{9D8B030D-6E8A-4147-A177-3AD203B41FA5}">
                      <a16:colId xmlns:a16="http://schemas.microsoft.com/office/drawing/2014/main" val="55985144"/>
                    </a:ext>
                  </a:extLst>
                </a:gridCol>
                <a:gridCol w="550800">
                  <a:extLst>
                    <a:ext uri="{9D8B030D-6E8A-4147-A177-3AD203B41FA5}">
                      <a16:colId xmlns:a16="http://schemas.microsoft.com/office/drawing/2014/main" val="401444695"/>
                    </a:ext>
                  </a:extLst>
                </a:gridCol>
                <a:gridCol w="550800">
                  <a:extLst>
                    <a:ext uri="{9D8B030D-6E8A-4147-A177-3AD203B41FA5}">
                      <a16:colId xmlns:a16="http://schemas.microsoft.com/office/drawing/2014/main" val="420014655"/>
                    </a:ext>
                  </a:extLst>
                </a:gridCol>
                <a:gridCol w="550800">
                  <a:extLst>
                    <a:ext uri="{9D8B030D-6E8A-4147-A177-3AD203B41FA5}">
                      <a16:colId xmlns:a16="http://schemas.microsoft.com/office/drawing/2014/main" val="718205622"/>
                    </a:ext>
                  </a:extLst>
                </a:gridCol>
                <a:gridCol w="550800">
                  <a:extLst>
                    <a:ext uri="{9D8B030D-6E8A-4147-A177-3AD203B41FA5}">
                      <a16:colId xmlns:a16="http://schemas.microsoft.com/office/drawing/2014/main" val="22062033"/>
                    </a:ext>
                  </a:extLst>
                </a:gridCol>
                <a:gridCol w="550800">
                  <a:extLst>
                    <a:ext uri="{9D8B030D-6E8A-4147-A177-3AD203B41FA5}">
                      <a16:colId xmlns:a16="http://schemas.microsoft.com/office/drawing/2014/main" val="3596008904"/>
                    </a:ext>
                  </a:extLst>
                </a:gridCol>
                <a:gridCol w="550800">
                  <a:extLst>
                    <a:ext uri="{9D8B030D-6E8A-4147-A177-3AD203B41FA5}">
                      <a16:colId xmlns:a16="http://schemas.microsoft.com/office/drawing/2014/main" val="3006740609"/>
                    </a:ext>
                  </a:extLst>
                </a:gridCol>
                <a:gridCol w="550800">
                  <a:extLst>
                    <a:ext uri="{9D8B030D-6E8A-4147-A177-3AD203B41FA5}">
                      <a16:colId xmlns:a16="http://schemas.microsoft.com/office/drawing/2014/main" val="715328501"/>
                    </a:ext>
                  </a:extLst>
                </a:gridCol>
                <a:gridCol w="550800">
                  <a:extLst>
                    <a:ext uri="{9D8B030D-6E8A-4147-A177-3AD203B41FA5}">
                      <a16:colId xmlns:a16="http://schemas.microsoft.com/office/drawing/2014/main" val="957687230"/>
                    </a:ext>
                  </a:extLst>
                </a:gridCol>
                <a:gridCol w="550800">
                  <a:extLst>
                    <a:ext uri="{9D8B030D-6E8A-4147-A177-3AD203B41FA5}">
                      <a16:colId xmlns:a16="http://schemas.microsoft.com/office/drawing/2014/main" val="3539432078"/>
                    </a:ext>
                  </a:extLst>
                </a:gridCol>
                <a:gridCol w="550800">
                  <a:extLst>
                    <a:ext uri="{9D8B030D-6E8A-4147-A177-3AD203B41FA5}">
                      <a16:colId xmlns:a16="http://schemas.microsoft.com/office/drawing/2014/main" val="3840790399"/>
                    </a:ext>
                  </a:extLst>
                </a:gridCol>
                <a:gridCol w="60338">
                  <a:extLst>
                    <a:ext uri="{9D8B030D-6E8A-4147-A177-3AD203B41FA5}">
                      <a16:colId xmlns:a16="http://schemas.microsoft.com/office/drawing/2014/main" val="653078108"/>
                    </a:ext>
                  </a:extLst>
                </a:gridCol>
                <a:gridCol w="655200">
                  <a:extLst>
                    <a:ext uri="{9D8B030D-6E8A-4147-A177-3AD203B41FA5}">
                      <a16:colId xmlns:a16="http://schemas.microsoft.com/office/drawing/2014/main" val="2865624"/>
                    </a:ext>
                  </a:extLst>
                </a:gridCol>
              </a:tblGrid>
              <a:tr h="432000">
                <a:tc>
                  <a:txBody>
                    <a:bodyPr/>
                    <a:lstStyle/>
                    <a:p>
                      <a:pPr algn="ctr" fontAlgn="ctr"/>
                      <a:r>
                        <a:rPr lang="fr-FR" sz="900" b="1" i="0" u="none" strike="noStrike" dirty="0">
                          <a:solidFill>
                            <a:srgbClr val="000000"/>
                          </a:solidFill>
                          <a:effectLst/>
                          <a:latin typeface="Calibri" panose="020F0502020204030204" pitchFamily="34" charset="0"/>
                        </a:rPr>
                        <a:t> </a:t>
                      </a:r>
                      <a:r>
                        <a:rPr lang="fr-FR" sz="900" b="1" i="0" u="none" strike="noStrike" dirty="0" err="1">
                          <a:solidFill>
                            <a:srgbClr val="000000"/>
                          </a:solidFill>
                          <a:effectLst/>
                          <a:latin typeface="Calibri" panose="020F0502020204030204" pitchFamily="34" charset="0"/>
                        </a:rPr>
                        <a:t>Subsidiaries</a:t>
                      </a:r>
                      <a:r>
                        <a:rPr lang="fr-FR" sz="900" b="1" i="0" u="none" strike="noStrike" dirty="0">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Calibri" panose="020F0502020204030204" pitchFamily="34" charset="0"/>
                        </a:rPr>
                        <a:t> </a:t>
                      </a:r>
                      <a:r>
                        <a:rPr lang="fr-FR" sz="900" b="1" i="0" u="none" strike="noStrike" dirty="0" err="1">
                          <a:solidFill>
                            <a:srgbClr val="000000"/>
                          </a:solidFill>
                          <a:effectLst/>
                          <a:latin typeface="Calibri" panose="020F0502020204030204" pitchFamily="34" charset="0"/>
                        </a:rPr>
                        <a:t>Quantity</a:t>
                      </a:r>
                      <a:r>
                        <a:rPr lang="fr-FR" sz="900" b="1" i="0" u="none" strike="noStrike" dirty="0">
                          <a:solidFill>
                            <a:srgbClr val="000000"/>
                          </a:solidFill>
                          <a:effectLst/>
                          <a:latin typeface="Calibri" panose="020F0502020204030204" pitchFamily="34" charset="0"/>
                        </a:rPr>
                        <a:t> in MT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Calibri" panose="020F0502020204030204" pitchFamily="34" charset="0"/>
                        </a:rPr>
                        <a:t> January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February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dirty="0">
                          <a:solidFill>
                            <a:srgbClr val="000000"/>
                          </a:solidFill>
                          <a:effectLst/>
                          <a:latin typeface="Calibri" panose="020F0502020204030204" pitchFamily="34" charset="0"/>
                        </a:rPr>
                        <a:t> March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April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May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June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July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August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dirty="0">
                          <a:solidFill>
                            <a:srgbClr val="000000"/>
                          </a:solidFill>
                          <a:effectLst/>
                          <a:latin typeface="Calibri" panose="020F0502020204030204" pitchFamily="34" charset="0"/>
                        </a:rPr>
                        <a:t>September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dirty="0">
                          <a:solidFill>
                            <a:srgbClr val="000000"/>
                          </a:solidFill>
                          <a:effectLst/>
                          <a:latin typeface="Calibri" panose="020F0502020204030204" pitchFamily="34" charset="0"/>
                        </a:rPr>
                        <a:t> </a:t>
                      </a:r>
                      <a:r>
                        <a:rPr lang="fr-FR" sz="900" b="1" i="0" u="none" strike="noStrike" dirty="0" err="1">
                          <a:solidFill>
                            <a:srgbClr val="000000"/>
                          </a:solidFill>
                          <a:effectLst/>
                          <a:latin typeface="Calibri" panose="020F0502020204030204" pitchFamily="34" charset="0"/>
                        </a:rPr>
                        <a:t>October</a:t>
                      </a:r>
                      <a:r>
                        <a:rPr lang="fr-FR" sz="900" b="1" i="0" u="none" strike="noStrike" dirty="0">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November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December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1" i="0" u="none" strike="noStrike" dirty="0">
                          <a:solidFill>
                            <a:srgbClr val="000000"/>
                          </a:solidFill>
                          <a:effectLst/>
                          <a:latin typeface="Calibri" panose="020F0502020204030204" pitchFamily="34" charset="0"/>
                        </a:rPr>
                        <a:t> Total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111653128"/>
                  </a:ext>
                </a:extLst>
              </a:tr>
              <a:tr h="72000">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2624747"/>
                  </a:ext>
                </a:extLst>
              </a:tr>
              <a:tr h="180000">
                <a:tc rowSpan="3">
                  <a:txBody>
                    <a:bodyPr/>
                    <a:lstStyle/>
                    <a:p>
                      <a:pPr algn="ctr" fontAlgn="ctr"/>
                      <a:r>
                        <a:rPr lang="fr-FR" sz="900" b="0" i="0" u="none" strike="noStrike">
                          <a:solidFill>
                            <a:srgbClr val="FFFFFF"/>
                          </a:solidFill>
                          <a:effectLst/>
                          <a:latin typeface="Calibri" panose="020F0502020204030204" pitchFamily="34" charset="0"/>
                        </a:rPr>
                        <a:t> RUSSIA</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1 753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2 694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3 294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2 727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3 025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3 152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1 093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1 667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2 213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1 912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546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24 076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1227633"/>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479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564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572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479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496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597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749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622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606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303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5 468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6662083"/>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27%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18%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16%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19%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68%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23%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2490476"/>
                  </a:ext>
                </a:extLst>
              </a:tr>
              <a:tr h="72000">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2901756"/>
                  </a:ext>
                </a:extLst>
              </a:tr>
              <a:tr h="180000">
                <a:tc rowSpan="3">
                  <a:txBody>
                    <a:bodyPr/>
                    <a:lstStyle/>
                    <a:p>
                      <a:pPr algn="ctr" fontAlgn="ctr"/>
                      <a:r>
                        <a:rPr lang="fr-FR" sz="900" b="0" i="0" u="none" strike="noStrike">
                          <a:solidFill>
                            <a:srgbClr val="FFFFFF"/>
                          </a:solidFill>
                          <a:effectLst/>
                          <a:latin typeface="Calibri" panose="020F0502020204030204" pitchFamily="34" charset="0"/>
                        </a:rPr>
                        <a:t> TURKEY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2 254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2 441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3 396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2 802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2 233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2 674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2 866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2 232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3 259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2 711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2 317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2 289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31 474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6722043"/>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577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678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688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577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597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719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901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749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729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364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6 578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3043111"/>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26%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31%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21%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44642780"/>
                  </a:ext>
                </a:extLst>
              </a:tr>
              <a:tr h="72000">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6563044"/>
                  </a:ext>
                </a:extLst>
              </a:tr>
              <a:tr h="180000">
                <a:tc rowSpan="3">
                  <a:txBody>
                    <a:bodyPr/>
                    <a:lstStyle/>
                    <a:p>
                      <a:pPr algn="ctr" fontAlgn="ctr"/>
                      <a:r>
                        <a:rPr lang="fr-FR" sz="900" b="0" i="0" u="none" strike="noStrike">
                          <a:solidFill>
                            <a:srgbClr val="FFFFFF"/>
                          </a:solidFill>
                          <a:effectLst/>
                          <a:latin typeface="Calibri" panose="020F0502020204030204" pitchFamily="34" charset="0"/>
                        </a:rPr>
                        <a:t>POLAND</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1 022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1 121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1 490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1 268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1 424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1 133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1 578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1 204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1 129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962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953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13 284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2337147"/>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291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342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347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291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301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363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454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378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368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184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3 319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0916120"/>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28%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31%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32%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25%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01955432"/>
                  </a:ext>
                </a:extLst>
              </a:tr>
              <a:tr h="72000">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595959"/>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ctr" fontAlgn="b"/>
                      <a:r>
                        <a:rPr lang="fr-FR" sz="100" b="1" i="1" u="none" strike="noStrike" dirty="0">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0795232"/>
                  </a:ext>
                </a:extLst>
              </a:tr>
              <a:tr h="180000">
                <a:tc rowSpan="3">
                  <a:txBody>
                    <a:bodyPr/>
                    <a:lstStyle/>
                    <a:p>
                      <a:pPr algn="ctr" fontAlgn="ctr"/>
                      <a:r>
                        <a:rPr lang="fr-FR" sz="900" b="0" i="0" u="none" strike="noStrike">
                          <a:solidFill>
                            <a:srgbClr val="FFFFFF"/>
                          </a:solidFill>
                          <a:effectLst/>
                          <a:latin typeface="Calibri" panose="020F0502020204030204" pitchFamily="34" charset="0"/>
                        </a:rPr>
                        <a:t>SPAIN</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762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691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542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844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691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546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238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756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439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389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5 901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3117562"/>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138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162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164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138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143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171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215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179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174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87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1 570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6799773"/>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17%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39%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75%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27%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1514304"/>
                  </a:ext>
                </a:extLst>
              </a:tr>
              <a:tr h="72000">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595959"/>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ctr" fontAlgn="b"/>
                      <a:r>
                        <a:rPr lang="fr-FR" sz="100" b="1" i="1" u="none" strike="noStrike" dirty="0">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7375064"/>
                  </a:ext>
                </a:extLst>
              </a:tr>
              <a:tr h="180000">
                <a:tc rowSpan="3">
                  <a:txBody>
                    <a:bodyPr/>
                    <a:lstStyle/>
                    <a:p>
                      <a:pPr algn="ctr" fontAlgn="ctr"/>
                      <a:r>
                        <a:rPr lang="fr-FR" sz="900" b="0" i="0" u="none" strike="noStrike">
                          <a:solidFill>
                            <a:srgbClr val="FFFFFF"/>
                          </a:solidFill>
                          <a:effectLst/>
                          <a:latin typeface="Calibri" panose="020F0502020204030204" pitchFamily="34" charset="0"/>
                        </a:rPr>
                        <a:t> MALAYSIA</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538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385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678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568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474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331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341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406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416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382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423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304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5 246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7540396"/>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111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130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132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111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115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138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173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144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140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70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1 265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3557043"/>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21%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34%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42%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51%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24%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2320838"/>
                  </a:ext>
                </a:extLst>
              </a:tr>
              <a:tr h="72000">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ctr" fontAlgn="b"/>
                      <a:r>
                        <a:rPr lang="fr-FR" sz="100" b="1" i="1" u="none" strike="noStrike" dirty="0">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0721912"/>
                  </a:ext>
                </a:extLst>
              </a:tr>
              <a:tr h="180000">
                <a:tc rowSpan="3">
                  <a:txBody>
                    <a:bodyPr/>
                    <a:lstStyle/>
                    <a:p>
                      <a:pPr algn="ctr" fontAlgn="ctr"/>
                      <a:r>
                        <a:rPr lang="fr-FR" sz="900" b="0" i="0" u="none" strike="noStrike">
                          <a:solidFill>
                            <a:srgbClr val="FFFFFF"/>
                          </a:solidFill>
                          <a:effectLst/>
                          <a:latin typeface="Calibri" panose="020F0502020204030204" pitchFamily="34" charset="0"/>
                        </a:rPr>
                        <a:t>BRAZIL</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388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370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472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324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382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395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259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245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126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140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102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3 203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1006883"/>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46852488"/>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99217489"/>
                  </a:ext>
                </a:extLst>
              </a:tr>
              <a:tr h="72000">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3152589"/>
                  </a:ext>
                </a:extLst>
              </a:tr>
              <a:tr h="180000">
                <a:tc rowSpan="3">
                  <a:txBody>
                    <a:bodyPr/>
                    <a:lstStyle/>
                    <a:p>
                      <a:pPr algn="ctr" fontAlgn="ctr"/>
                      <a:r>
                        <a:rPr lang="fr-FR" sz="900" b="1" i="0" u="none" strike="noStrike">
                          <a:solidFill>
                            <a:srgbClr val="FFFFFF"/>
                          </a:solidFill>
                          <a:effectLst/>
                          <a:latin typeface="Calibri" panose="020F0502020204030204" pitchFamily="34" charset="0"/>
                        </a:rPr>
                        <a:t>TOTAL GROUP</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1"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0" u="none" strike="noStrike">
                          <a:solidFill>
                            <a:srgbClr val="000000"/>
                          </a:solidFill>
                          <a:effectLst/>
                          <a:latin typeface="Calibri" panose="020F0502020204030204" pitchFamily="34" charset="0"/>
                        </a:rPr>
                        <a:t>5 955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7 774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10 021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8 231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8 382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8 376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6 683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5 992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7 899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6 546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4 730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2 595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0" u="none" strike="noStrike" dirty="0">
                          <a:solidFill>
                            <a:srgbClr val="000000"/>
                          </a:solidFill>
                          <a:effectLst/>
                          <a:latin typeface="Calibri" panose="020F0502020204030204" pitchFamily="34" charset="0"/>
                        </a:rPr>
                        <a:t>83 184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5701237"/>
                  </a:ext>
                </a:extLst>
              </a:tr>
              <a:tr h="180000">
                <a:tc vMerge="1">
                  <a:txBody>
                    <a:bodyPr/>
                    <a:lstStyle/>
                    <a:p>
                      <a:endParaRPr lang="fr-FR"/>
                    </a:p>
                  </a:txBody>
                  <a:tcPr/>
                </a:tc>
                <a:tc>
                  <a:txBody>
                    <a:bodyPr/>
                    <a:lstStyle/>
                    <a:p>
                      <a:pPr algn="l" fontAlgn="ctr"/>
                      <a:r>
                        <a:rPr lang="fr-FR" sz="900" b="1"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0" u="none" strike="noStrike">
                          <a:solidFill>
                            <a:srgbClr val="000000"/>
                          </a:solidFill>
                          <a:effectLst/>
                          <a:latin typeface="Calibri" panose="020F0502020204030204" pitchFamily="34" charset="0"/>
                        </a:rPr>
                        <a:t>1 596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1 876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1 904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1 596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1 652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1 988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2 492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2 072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2 016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1 008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0" u="none" strike="noStrike" dirty="0">
                          <a:solidFill>
                            <a:srgbClr val="000000"/>
                          </a:solidFill>
                          <a:effectLst/>
                          <a:latin typeface="Calibri" panose="020F0502020204030204" pitchFamily="34" charset="0"/>
                        </a:rPr>
                        <a:t>18 200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6191104"/>
                  </a:ext>
                </a:extLst>
              </a:tr>
              <a:tr h="180000">
                <a:tc vMerge="1">
                  <a:txBody>
                    <a:bodyPr/>
                    <a:lstStyle/>
                    <a:p>
                      <a:endParaRPr lang="fr-FR"/>
                    </a:p>
                  </a:txBody>
                  <a:tcPr/>
                </a:tc>
                <a:tc>
                  <a:txBody>
                    <a:bodyPr/>
                    <a:lstStyle/>
                    <a:p>
                      <a:pPr algn="l" fontAlgn="ctr"/>
                      <a:r>
                        <a:rPr lang="fr-FR" sz="900" b="1"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dirty="0">
                          <a:solidFill>
                            <a:srgbClr val="000000"/>
                          </a:solidFill>
                          <a:effectLst/>
                          <a:latin typeface="Calibri" panose="020F0502020204030204" pitchFamily="34" charset="0"/>
                        </a:rPr>
                        <a:t>27%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24%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19%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19%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20%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24%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37%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35%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26%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15%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22%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73474401"/>
                  </a:ext>
                </a:extLst>
              </a:tr>
            </a:tbl>
          </a:graphicData>
        </a:graphic>
      </p:graphicFrame>
    </p:spTree>
    <p:extLst>
      <p:ext uri="{BB962C8B-B14F-4D97-AF65-F5344CB8AC3E}">
        <p14:creationId xmlns:p14="http://schemas.microsoft.com/office/powerpoint/2010/main" val="2175571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Bitumen/RUB - Synthesis</a:t>
            </a:r>
          </a:p>
        </p:txBody>
      </p:sp>
      <p:sp>
        <p:nvSpPr>
          <p:cNvPr id="9" name="ZoneTexte 8">
            <a:extLst>
              <a:ext uri="{FF2B5EF4-FFF2-40B4-BE49-F238E27FC236}">
                <a16:creationId xmlns:a16="http://schemas.microsoft.com/office/drawing/2014/main" id="{47D17D5A-9BB4-48F9-9C35-BF9562E689F1}"/>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8" name="Image 7">
            <a:extLst>
              <a:ext uri="{FF2B5EF4-FFF2-40B4-BE49-F238E27FC236}">
                <a16:creationId xmlns:a16="http://schemas.microsoft.com/office/drawing/2014/main" id="{1F780D02-7D9A-49BE-B4A1-D788617C5396}"/>
              </a:ext>
            </a:extLst>
          </p:cNvPr>
          <p:cNvPicPr>
            <a:picLocks noChangeAspect="1"/>
          </p:cNvPicPr>
          <p:nvPr/>
        </p:nvPicPr>
        <p:blipFill>
          <a:blip r:embed="rId2"/>
          <a:stretch>
            <a:fillRect/>
          </a:stretch>
        </p:blipFill>
        <p:spPr>
          <a:xfrm>
            <a:off x="734236" y="1290007"/>
            <a:ext cx="7675528" cy="5013685"/>
          </a:xfrm>
          <a:prstGeom prst="rect">
            <a:avLst/>
          </a:prstGeom>
        </p:spPr>
      </p:pic>
    </p:spTree>
    <p:extLst>
      <p:ext uri="{BB962C8B-B14F-4D97-AF65-F5344CB8AC3E}">
        <p14:creationId xmlns:p14="http://schemas.microsoft.com/office/powerpoint/2010/main" val="246597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- 2021</a:t>
            </a:r>
          </a:p>
        </p:txBody>
      </p:sp>
      <p:pic>
        <p:nvPicPr>
          <p:cNvPr id="6" name="Image 5">
            <a:extLst>
              <a:ext uri="{FF2B5EF4-FFF2-40B4-BE49-F238E27FC236}">
                <a16:creationId xmlns:a16="http://schemas.microsoft.com/office/drawing/2014/main" id="{884EAB2C-0BBE-4336-82A3-1D832EC088A4}"/>
              </a:ext>
            </a:extLst>
          </p:cNvPr>
          <p:cNvPicPr>
            <a:picLocks noChangeAspect="1"/>
          </p:cNvPicPr>
          <p:nvPr/>
        </p:nvPicPr>
        <p:blipFill>
          <a:blip r:embed="rId2"/>
          <a:stretch>
            <a:fillRect/>
          </a:stretch>
        </p:blipFill>
        <p:spPr>
          <a:xfrm>
            <a:off x="1703431" y="1499840"/>
            <a:ext cx="5737135" cy="4471195"/>
          </a:xfrm>
          <a:prstGeom prst="rect">
            <a:avLst/>
          </a:prstGeom>
        </p:spPr>
      </p:pic>
    </p:spTree>
    <p:extLst>
      <p:ext uri="{BB962C8B-B14F-4D97-AF65-F5344CB8AC3E}">
        <p14:creationId xmlns:p14="http://schemas.microsoft.com/office/powerpoint/2010/main" val="2541419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Turkish subsidiary - Synthesis</a:t>
            </a:r>
          </a:p>
        </p:txBody>
      </p:sp>
      <p:sp>
        <p:nvSpPr>
          <p:cNvPr id="6" name="ZoneTexte 5">
            <a:extLst>
              <a:ext uri="{FF2B5EF4-FFF2-40B4-BE49-F238E27FC236}">
                <a16:creationId xmlns:a16="http://schemas.microsoft.com/office/drawing/2014/main" id="{38978136-FD87-4DCB-B22C-DE8796008846}"/>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7" name="Image 6">
            <a:extLst>
              <a:ext uri="{FF2B5EF4-FFF2-40B4-BE49-F238E27FC236}">
                <a16:creationId xmlns:a16="http://schemas.microsoft.com/office/drawing/2014/main" id="{D13EA947-EE5B-437C-8506-902A3E1007EB}"/>
              </a:ext>
            </a:extLst>
          </p:cNvPr>
          <p:cNvPicPr>
            <a:picLocks noChangeAspect="1"/>
          </p:cNvPicPr>
          <p:nvPr/>
        </p:nvPicPr>
        <p:blipFill>
          <a:blip r:embed="rId2"/>
          <a:stretch>
            <a:fillRect/>
          </a:stretch>
        </p:blipFill>
        <p:spPr>
          <a:xfrm>
            <a:off x="734235" y="1290010"/>
            <a:ext cx="7675528" cy="5023539"/>
          </a:xfrm>
          <a:prstGeom prst="rect">
            <a:avLst/>
          </a:prstGeom>
        </p:spPr>
      </p:pic>
    </p:spTree>
    <p:extLst>
      <p:ext uri="{BB962C8B-B14F-4D97-AF65-F5344CB8AC3E}">
        <p14:creationId xmlns:p14="http://schemas.microsoft.com/office/powerpoint/2010/main" val="292250986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14475</TotalTime>
  <Words>2428</Words>
  <Application>Microsoft Office PowerPoint</Application>
  <PresentationFormat>Affichage à l'écran (4:3)</PresentationFormat>
  <Paragraphs>1243</Paragraphs>
  <Slides>30</Slides>
  <Notes>5</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30</vt:i4>
      </vt:variant>
    </vt:vector>
  </HeadingPairs>
  <TitlesOfParts>
    <vt:vector size="37" baseType="lpstr">
      <vt:lpstr>Arial</vt:lpstr>
      <vt:lpstr>Calibri</vt:lpstr>
      <vt:lpstr>News Gothic MT</vt:lpstr>
      <vt:lpstr>Verdana</vt:lpstr>
      <vt:lpstr>Wingdings</vt:lpstr>
      <vt:lpstr>Inspiration</vt:lpstr>
      <vt:lpstr>1_Inspiration</vt:lpstr>
      <vt:lpstr> Global Hedge Position</vt:lpstr>
      <vt:lpstr>Contents</vt:lpstr>
      <vt:lpstr> </vt:lpstr>
      <vt:lpstr> </vt:lpstr>
      <vt:lpstr> </vt:lpstr>
      <vt:lpstr> </vt:lpstr>
      <vt:lpstr>Bitumen/RUB - Synthesis</vt:lpstr>
      <vt:lpstr>Russian subsidiary - 2021</vt:lpstr>
      <vt:lpstr>Turkish subsidiary - Synthesis</vt:lpstr>
      <vt:lpstr>Turkish subsidiary - 2021</vt:lpstr>
      <vt:lpstr>Polish subsidiary - Synthesis</vt:lpstr>
      <vt:lpstr>Polish subsidiary - 2021</vt:lpstr>
      <vt:lpstr>Spanish subsidiary - Synthesis</vt:lpstr>
      <vt:lpstr>Spanish subsidiary - 2021</vt:lpstr>
      <vt:lpstr>Malaysian subsidiary - Synthesis</vt:lpstr>
      <vt:lpstr>Malaysian subsidiary - 2021</vt:lpstr>
      <vt:lpstr>Bitumen/BRL - Synthesis</vt:lpstr>
      <vt:lpstr>Présentation PowerPoint</vt:lpstr>
      <vt:lpstr>Historical Purchase Prices</vt:lpstr>
      <vt:lpstr>Historical prices: Brent</vt:lpstr>
      <vt:lpstr>Historical prices: FO vs BRENT</vt:lpstr>
      <vt:lpstr>Annexes</vt:lpstr>
      <vt:lpstr>Turkish subsidiary - 2020</vt:lpstr>
      <vt:lpstr>Polish subsidiary - 2020</vt:lpstr>
      <vt:lpstr>Spanish subsidiary - 2020</vt:lpstr>
      <vt:lpstr>Malaysian subsidiary - 2020</vt:lpstr>
      <vt:lpstr>Russian subsidiary - 2020</vt:lpstr>
      <vt:lpstr>Historical prices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1375</cp:revision>
  <cp:lastPrinted>2019-02-12T13:53:47Z</cp:lastPrinted>
  <dcterms:created xsi:type="dcterms:W3CDTF">2010-04-23T15:09:35Z</dcterms:created>
  <dcterms:modified xsi:type="dcterms:W3CDTF">2021-07-13T09:35:54Z</dcterms:modified>
</cp:coreProperties>
</file>