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5" r:id="rId7"/>
    <p:sldId id="561" r:id="rId8"/>
    <p:sldId id="523" r:id="rId9"/>
    <p:sldId id="562" r:id="rId10"/>
    <p:sldId id="525" r:id="rId11"/>
    <p:sldId id="557" r:id="rId12"/>
    <p:sldId id="524" r:id="rId13"/>
    <p:sldId id="558" r:id="rId14"/>
    <p:sldId id="526" r:id="rId15"/>
    <p:sldId id="559" r:id="rId16"/>
    <p:sldId id="534" r:id="rId17"/>
    <p:sldId id="560" r:id="rId18"/>
    <p:sldId id="533" r:id="rId19"/>
    <p:sldId id="549" r:id="rId20"/>
    <p:sldId id="548" r:id="rId21"/>
    <p:sldId id="539" r:id="rId22"/>
    <p:sldId id="554" r:id="rId23"/>
    <p:sldId id="552" r:id="rId24"/>
    <p:sldId id="536" r:id="rId25"/>
    <p:sldId id="532" r:id="rId26"/>
    <p:sldId id="531" r:id="rId27"/>
    <p:sldId id="542" r:id="rId28"/>
    <p:sldId id="556"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74" autoAdjust="0"/>
  </p:normalViewPr>
  <p:slideViewPr>
    <p:cSldViewPr snapToGrid="0">
      <p:cViewPr varScale="1">
        <p:scale>
          <a:sx n="111" d="100"/>
          <a:sy n="111" d="100"/>
        </p:scale>
        <p:origin x="1740"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21/05/2021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5/21/2021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5/21/2021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5/21/2021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5/21/2021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5/21/2021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5/21/2021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5/21/2021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5/21/2021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5/21/2021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5/21/2021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5/21/2021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5/21/2021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5/21/2021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5/21/2021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5/21/2021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5/21/2021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30/04/2021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5" name="Image 4">
            <a:extLst>
              <a:ext uri="{FF2B5EF4-FFF2-40B4-BE49-F238E27FC236}">
                <a16:creationId xmlns:a16="http://schemas.microsoft.com/office/drawing/2014/main" id="{74E645EC-9E6F-49F5-9D7A-BF0E2D35AD7F}"/>
              </a:ext>
            </a:extLst>
          </p:cNvPr>
          <p:cNvPicPr>
            <a:picLocks noChangeAspect="1"/>
          </p:cNvPicPr>
          <p:nvPr/>
        </p:nvPicPr>
        <p:blipFill>
          <a:blip r:embed="rId2"/>
          <a:stretch>
            <a:fillRect/>
          </a:stretch>
        </p:blipFill>
        <p:spPr>
          <a:xfrm>
            <a:off x="1703432" y="1499842"/>
            <a:ext cx="5737136" cy="4471196"/>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8B99CB08-6AF4-4C00-ABE3-97486DB8E31B}"/>
              </a:ext>
            </a:extLst>
          </p:cNvPr>
          <p:cNvPicPr>
            <a:picLocks noChangeAspect="1"/>
          </p:cNvPicPr>
          <p:nvPr/>
        </p:nvPicPr>
        <p:blipFill>
          <a:blip r:embed="rId2"/>
          <a:stretch>
            <a:fillRect/>
          </a:stretch>
        </p:blipFill>
        <p:spPr>
          <a:xfrm>
            <a:off x="734234" y="1290011"/>
            <a:ext cx="7675529" cy="5013685"/>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pic>
        <p:nvPicPr>
          <p:cNvPr id="5" name="Image 4">
            <a:extLst>
              <a:ext uri="{FF2B5EF4-FFF2-40B4-BE49-F238E27FC236}">
                <a16:creationId xmlns:a16="http://schemas.microsoft.com/office/drawing/2014/main" id="{5199EFBE-9692-4F96-8172-C3CBCD8381CC}"/>
              </a:ext>
            </a:extLst>
          </p:cNvPr>
          <p:cNvPicPr>
            <a:picLocks noChangeAspect="1"/>
          </p:cNvPicPr>
          <p:nvPr/>
        </p:nvPicPr>
        <p:blipFill>
          <a:blip r:embed="rId2"/>
          <a:stretch>
            <a:fillRect/>
          </a:stretch>
        </p:blipFill>
        <p:spPr>
          <a:xfrm>
            <a:off x="1703432" y="1499842"/>
            <a:ext cx="5737136" cy="4471196"/>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5" name="Image 4">
            <a:extLst>
              <a:ext uri="{FF2B5EF4-FFF2-40B4-BE49-F238E27FC236}">
                <a16:creationId xmlns:a16="http://schemas.microsoft.com/office/drawing/2014/main" id="{3172324A-A25F-48E1-AB21-80E20C62ECF9}"/>
              </a:ext>
            </a:extLst>
          </p:cNvPr>
          <p:cNvPicPr>
            <a:picLocks noChangeAspect="1"/>
          </p:cNvPicPr>
          <p:nvPr/>
        </p:nvPicPr>
        <p:blipFill>
          <a:blip r:embed="rId2"/>
          <a:stretch>
            <a:fillRect/>
          </a:stretch>
        </p:blipFill>
        <p:spPr>
          <a:xfrm>
            <a:off x="734235" y="1290011"/>
            <a:ext cx="7675528"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969A9E7-5C40-47F1-80FB-F22A73939F14}"/>
              </a:ext>
            </a:extLst>
          </p:cNvPr>
          <p:cNvPicPr>
            <a:picLocks noChangeAspect="1"/>
          </p:cNvPicPr>
          <p:nvPr/>
        </p:nvPicPr>
        <p:blipFill>
          <a:blip r:embed="rId2"/>
          <a:stretch>
            <a:fillRect/>
          </a:stretch>
        </p:blipFill>
        <p:spPr>
          <a:xfrm>
            <a:off x="1703432" y="1499842"/>
            <a:ext cx="5737136" cy="4467442"/>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8FF7599A-55E8-4AF6-B568-C6ED480662CF}"/>
              </a:ext>
            </a:extLst>
          </p:cNvPr>
          <p:cNvPicPr>
            <a:picLocks noChangeAspect="1"/>
          </p:cNvPicPr>
          <p:nvPr/>
        </p:nvPicPr>
        <p:blipFill>
          <a:blip r:embed="rId2"/>
          <a:stretch>
            <a:fillRect/>
          </a:stretch>
        </p:blipFill>
        <p:spPr>
          <a:xfrm>
            <a:off x="734235" y="1280158"/>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6" name="Image 5">
            <a:extLst>
              <a:ext uri="{FF2B5EF4-FFF2-40B4-BE49-F238E27FC236}">
                <a16:creationId xmlns:a16="http://schemas.microsoft.com/office/drawing/2014/main" id="{88F03464-13B0-47DB-8F6B-59EFD97D3334}"/>
              </a:ext>
            </a:extLst>
          </p:cNvPr>
          <p:cNvPicPr>
            <a:picLocks noChangeAspect="1"/>
          </p:cNvPicPr>
          <p:nvPr/>
        </p:nvPicPr>
        <p:blipFill>
          <a:blip r:embed="rId2"/>
          <a:stretch>
            <a:fillRect/>
          </a:stretch>
        </p:blipFill>
        <p:spPr>
          <a:xfrm>
            <a:off x="1703432" y="1499842"/>
            <a:ext cx="5737136" cy="4474160"/>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9214D803-0BF5-43A9-B899-0E1987D0217C}"/>
              </a:ext>
            </a:extLst>
          </p:cNvPr>
          <p:cNvPicPr>
            <a:picLocks noChangeAspect="1"/>
          </p:cNvPicPr>
          <p:nvPr/>
        </p:nvPicPr>
        <p:blipFill>
          <a:blip r:embed="rId2"/>
          <a:stretch>
            <a:fillRect/>
          </a:stretch>
        </p:blipFill>
        <p:spPr>
          <a:xfrm>
            <a:off x="734235" y="1280158"/>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et Brent est bonne à fin Avril 2021 de l’ordre de 0,88.</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3" name="Image 2">
            <a:extLst>
              <a:ext uri="{FF2B5EF4-FFF2-40B4-BE49-F238E27FC236}">
                <a16:creationId xmlns:a16="http://schemas.microsoft.com/office/drawing/2014/main" id="{99D3973F-AAD5-4D2E-B538-7DCDAC7960CF}"/>
              </a:ext>
            </a:extLst>
          </p:cNvPr>
          <p:cNvPicPr>
            <a:picLocks noChangeAspect="1"/>
          </p:cNvPicPr>
          <p:nvPr/>
        </p:nvPicPr>
        <p:blipFill>
          <a:blip r:embed="rId2"/>
          <a:stretch>
            <a:fillRect/>
          </a:stretch>
        </p:blipFill>
        <p:spPr>
          <a:xfrm>
            <a:off x="77639" y="1069674"/>
            <a:ext cx="7658514" cy="5764646"/>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EDF62BD8-19FE-4EF4-8734-58027F2E1E23}"/>
              </a:ext>
            </a:extLst>
          </p:cNvPr>
          <p:cNvPicPr>
            <a:picLocks noChangeAspect="1"/>
          </p:cNvPicPr>
          <p:nvPr/>
        </p:nvPicPr>
        <p:blipFill>
          <a:blip r:embed="rId2"/>
          <a:stretch>
            <a:fillRect/>
          </a:stretch>
        </p:blipFill>
        <p:spPr>
          <a:xfrm>
            <a:off x="60385" y="1101260"/>
            <a:ext cx="9023230" cy="5309041"/>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36.60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a:t>
            </a:r>
            <a:r>
              <a:rPr lang="en-US" sz="1200" b="1" dirty="0">
                <a:solidFill>
                  <a:srgbClr val="000000"/>
                </a:solidFill>
                <a:cs typeface="Arial" panose="020B0604020202020204" pitchFamily="34" charset="0"/>
              </a:rPr>
              <a:t>Strike</a:t>
            </a:r>
          </a:p>
        </p:txBody>
      </p:sp>
      <p:pic>
        <p:nvPicPr>
          <p:cNvPr id="2" name="Image 1">
            <a:extLst>
              <a:ext uri="{FF2B5EF4-FFF2-40B4-BE49-F238E27FC236}">
                <a16:creationId xmlns:a16="http://schemas.microsoft.com/office/drawing/2014/main" id="{E4FEF435-0243-4843-B565-D70BC16B1BF9}"/>
              </a:ext>
            </a:extLst>
          </p:cNvPr>
          <p:cNvPicPr>
            <a:picLocks noChangeAspect="1"/>
          </p:cNvPicPr>
          <p:nvPr/>
        </p:nvPicPr>
        <p:blipFill>
          <a:blip r:embed="rId3"/>
          <a:stretch>
            <a:fillRect/>
          </a:stretch>
        </p:blipFill>
        <p:spPr>
          <a:xfrm>
            <a:off x="0" y="1104703"/>
            <a:ext cx="9144000" cy="5252443"/>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5" name="Image 4">
            <a:extLst>
              <a:ext uri="{FF2B5EF4-FFF2-40B4-BE49-F238E27FC236}">
                <a16:creationId xmlns:a16="http://schemas.microsoft.com/office/drawing/2014/main" id="{E41D2AF9-DC76-443B-8B70-488FA3D6D240}"/>
              </a:ext>
            </a:extLst>
          </p:cNvPr>
          <p:cNvPicPr>
            <a:picLocks noChangeAspect="1"/>
          </p:cNvPicPr>
          <p:nvPr/>
        </p:nvPicPr>
        <p:blipFill>
          <a:blip r:embed="rId2"/>
          <a:stretch>
            <a:fillRect/>
          </a:stretch>
        </p:blipFill>
        <p:spPr>
          <a:xfrm>
            <a:off x="60385" y="1101260"/>
            <a:ext cx="9023230" cy="5309041"/>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2020</a:t>
            </a:r>
          </a:p>
          <a:p>
            <a:pPr marL="285750" indent="-285750">
              <a:spcBef>
                <a:spcPts val="600"/>
              </a:spcBef>
              <a:buFont typeface="Arial" panose="020B0604020202020204" pitchFamily="34" charset="0"/>
              <a:buChar char="•"/>
            </a:pPr>
            <a:r>
              <a:rPr lang="en-US" sz="2000" dirty="0"/>
              <a:t>Polish subsidiary – 2020</a:t>
            </a:r>
          </a:p>
          <a:p>
            <a:pPr marL="285750" indent="-285750">
              <a:spcBef>
                <a:spcPts val="600"/>
              </a:spcBef>
              <a:buFont typeface="Arial" panose="020B0604020202020204" pitchFamily="34" charset="0"/>
              <a:buChar char="•"/>
            </a:pPr>
            <a:r>
              <a:rPr lang="en-US" sz="2000" dirty="0"/>
              <a:t>Spanish subsidiary – 2020</a:t>
            </a:r>
          </a:p>
          <a:p>
            <a:pPr marL="285750" indent="-285750">
              <a:spcBef>
                <a:spcPts val="600"/>
              </a:spcBef>
              <a:buFont typeface="Arial" panose="020B0604020202020204" pitchFamily="34" charset="0"/>
              <a:buChar char="•"/>
            </a:pPr>
            <a:r>
              <a:rPr lang="en-US" sz="2000" dirty="0"/>
              <a:t>Malaysian subsidiary – 2020</a:t>
            </a:r>
          </a:p>
          <a:p>
            <a:pPr marL="285750" indent="-285750">
              <a:spcBef>
                <a:spcPts val="600"/>
              </a:spcBef>
              <a:buFont typeface="Arial" panose="020B0604020202020204" pitchFamily="34" charset="0"/>
              <a:buChar char="•"/>
            </a:pPr>
            <a:r>
              <a:rPr lang="en-US" sz="2000" dirty="0"/>
              <a:t>Russian subsidiary – 2020</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7" name="Tableau 6">
            <a:extLst>
              <a:ext uri="{FF2B5EF4-FFF2-40B4-BE49-F238E27FC236}">
                <a16:creationId xmlns:a16="http://schemas.microsoft.com/office/drawing/2014/main" id="{23374053-BE72-4F07-9A9B-2794CF2268EC}"/>
              </a:ext>
            </a:extLst>
          </p:cNvPr>
          <p:cNvGraphicFramePr>
            <a:graphicFrameLocks noGrp="1"/>
          </p:cNvGraphicFramePr>
          <p:nvPr>
            <p:extLst>
              <p:ext uri="{D42A27DB-BD31-4B8C-83A1-F6EECF244321}">
                <p14:modId xmlns:p14="http://schemas.microsoft.com/office/powerpoint/2010/main" val="1787797923"/>
              </p:ext>
            </p:extLst>
          </p:nvPr>
        </p:nvGraphicFramePr>
        <p:xfrm>
          <a:off x="128535" y="2095578"/>
          <a:ext cx="8885860" cy="2793600"/>
        </p:xfrm>
        <a:graphic>
          <a:graphicData uri="http://schemas.openxmlformats.org/drawingml/2006/table">
            <a:tbl>
              <a:tblPr/>
              <a:tblGrid>
                <a:gridCol w="612000">
                  <a:extLst>
                    <a:ext uri="{9D8B030D-6E8A-4147-A177-3AD203B41FA5}">
                      <a16:colId xmlns:a16="http://schemas.microsoft.com/office/drawing/2014/main" val="3792343421"/>
                    </a:ext>
                  </a:extLst>
                </a:gridCol>
                <a:gridCol w="56986">
                  <a:extLst>
                    <a:ext uri="{9D8B030D-6E8A-4147-A177-3AD203B41FA5}">
                      <a16:colId xmlns:a16="http://schemas.microsoft.com/office/drawing/2014/main" val="3572181309"/>
                    </a:ext>
                  </a:extLst>
                </a:gridCol>
                <a:gridCol w="648000">
                  <a:extLst>
                    <a:ext uri="{9D8B030D-6E8A-4147-A177-3AD203B41FA5}">
                      <a16:colId xmlns:a16="http://schemas.microsoft.com/office/drawing/2014/main" val="878609493"/>
                    </a:ext>
                  </a:extLst>
                </a:gridCol>
                <a:gridCol w="56986">
                  <a:extLst>
                    <a:ext uri="{9D8B030D-6E8A-4147-A177-3AD203B41FA5}">
                      <a16:colId xmlns:a16="http://schemas.microsoft.com/office/drawing/2014/main" val="1989380779"/>
                    </a:ext>
                  </a:extLst>
                </a:gridCol>
                <a:gridCol w="612000">
                  <a:extLst>
                    <a:ext uri="{9D8B030D-6E8A-4147-A177-3AD203B41FA5}">
                      <a16:colId xmlns:a16="http://schemas.microsoft.com/office/drawing/2014/main" val="318629128"/>
                    </a:ext>
                  </a:extLst>
                </a:gridCol>
                <a:gridCol w="612000">
                  <a:extLst>
                    <a:ext uri="{9D8B030D-6E8A-4147-A177-3AD203B41FA5}">
                      <a16:colId xmlns:a16="http://schemas.microsoft.com/office/drawing/2014/main" val="896027488"/>
                    </a:ext>
                  </a:extLst>
                </a:gridCol>
                <a:gridCol w="56986">
                  <a:extLst>
                    <a:ext uri="{9D8B030D-6E8A-4147-A177-3AD203B41FA5}">
                      <a16:colId xmlns:a16="http://schemas.microsoft.com/office/drawing/2014/main" val="3341797037"/>
                    </a:ext>
                  </a:extLst>
                </a:gridCol>
                <a:gridCol w="612000">
                  <a:extLst>
                    <a:ext uri="{9D8B030D-6E8A-4147-A177-3AD203B41FA5}">
                      <a16:colId xmlns:a16="http://schemas.microsoft.com/office/drawing/2014/main" val="636963684"/>
                    </a:ext>
                  </a:extLst>
                </a:gridCol>
                <a:gridCol w="56986">
                  <a:extLst>
                    <a:ext uri="{9D8B030D-6E8A-4147-A177-3AD203B41FA5}">
                      <a16:colId xmlns:a16="http://schemas.microsoft.com/office/drawing/2014/main" val="2700387910"/>
                    </a:ext>
                  </a:extLst>
                </a:gridCol>
                <a:gridCol w="612000">
                  <a:extLst>
                    <a:ext uri="{9D8B030D-6E8A-4147-A177-3AD203B41FA5}">
                      <a16:colId xmlns:a16="http://schemas.microsoft.com/office/drawing/2014/main" val="1368619054"/>
                    </a:ext>
                  </a:extLst>
                </a:gridCol>
                <a:gridCol w="56986">
                  <a:extLst>
                    <a:ext uri="{9D8B030D-6E8A-4147-A177-3AD203B41FA5}">
                      <a16:colId xmlns:a16="http://schemas.microsoft.com/office/drawing/2014/main" val="4065065494"/>
                    </a:ext>
                  </a:extLst>
                </a:gridCol>
                <a:gridCol w="720000">
                  <a:extLst>
                    <a:ext uri="{9D8B030D-6E8A-4147-A177-3AD203B41FA5}">
                      <a16:colId xmlns:a16="http://schemas.microsoft.com/office/drawing/2014/main" val="2914640028"/>
                    </a:ext>
                  </a:extLst>
                </a:gridCol>
                <a:gridCol w="56986">
                  <a:extLst>
                    <a:ext uri="{9D8B030D-6E8A-4147-A177-3AD203B41FA5}">
                      <a16:colId xmlns:a16="http://schemas.microsoft.com/office/drawing/2014/main" val="1228262869"/>
                    </a:ext>
                  </a:extLst>
                </a:gridCol>
                <a:gridCol w="720000">
                  <a:extLst>
                    <a:ext uri="{9D8B030D-6E8A-4147-A177-3AD203B41FA5}">
                      <a16:colId xmlns:a16="http://schemas.microsoft.com/office/drawing/2014/main" val="3199118104"/>
                    </a:ext>
                  </a:extLst>
                </a:gridCol>
                <a:gridCol w="56986">
                  <a:extLst>
                    <a:ext uri="{9D8B030D-6E8A-4147-A177-3AD203B41FA5}">
                      <a16:colId xmlns:a16="http://schemas.microsoft.com/office/drawing/2014/main" val="3156375388"/>
                    </a:ext>
                  </a:extLst>
                </a:gridCol>
                <a:gridCol w="792000">
                  <a:extLst>
                    <a:ext uri="{9D8B030D-6E8A-4147-A177-3AD203B41FA5}">
                      <a16:colId xmlns:a16="http://schemas.microsoft.com/office/drawing/2014/main" val="1841333501"/>
                    </a:ext>
                  </a:extLst>
                </a:gridCol>
                <a:gridCol w="56986">
                  <a:extLst>
                    <a:ext uri="{9D8B030D-6E8A-4147-A177-3AD203B41FA5}">
                      <a16:colId xmlns:a16="http://schemas.microsoft.com/office/drawing/2014/main" val="2621400983"/>
                    </a:ext>
                  </a:extLst>
                </a:gridCol>
                <a:gridCol w="792000">
                  <a:extLst>
                    <a:ext uri="{9D8B030D-6E8A-4147-A177-3AD203B41FA5}">
                      <a16:colId xmlns:a16="http://schemas.microsoft.com/office/drawing/2014/main" val="2955357512"/>
                    </a:ext>
                  </a:extLst>
                </a:gridCol>
                <a:gridCol w="56986">
                  <a:extLst>
                    <a:ext uri="{9D8B030D-6E8A-4147-A177-3AD203B41FA5}">
                      <a16:colId xmlns:a16="http://schemas.microsoft.com/office/drawing/2014/main" val="2662111088"/>
                    </a:ext>
                  </a:extLst>
                </a:gridCol>
                <a:gridCol w="792000">
                  <a:extLst>
                    <a:ext uri="{9D8B030D-6E8A-4147-A177-3AD203B41FA5}">
                      <a16:colId xmlns:a16="http://schemas.microsoft.com/office/drawing/2014/main" val="4055073776"/>
                    </a:ext>
                  </a:extLst>
                </a:gridCol>
                <a:gridCol w="56986">
                  <a:extLst>
                    <a:ext uri="{9D8B030D-6E8A-4147-A177-3AD203B41FA5}">
                      <a16:colId xmlns:a16="http://schemas.microsoft.com/office/drawing/2014/main" val="789099279"/>
                    </a:ext>
                  </a:extLst>
                </a:gridCol>
                <a:gridCol w="792000">
                  <a:extLst>
                    <a:ext uri="{9D8B030D-6E8A-4147-A177-3AD203B41FA5}">
                      <a16:colId xmlns:a16="http://schemas.microsoft.com/office/drawing/2014/main" val="3337162449"/>
                    </a:ext>
                  </a:extLst>
                </a:gridCol>
              </a:tblGrid>
              <a:tr h="720000">
                <a:tc>
                  <a:txBody>
                    <a:bodyPr/>
                    <a:lstStyle/>
                    <a:p>
                      <a:pPr algn="ctr" fontAlgn="ctr"/>
                      <a:r>
                        <a:rPr lang="fr-FR" sz="1100" b="1" i="0" u="none" strike="noStrike" dirty="0">
                          <a:solidFill>
                            <a:srgbClr val="000000"/>
                          </a:solidFill>
                          <a:effectLst/>
                          <a:latin typeface="Calibri" panose="020F0502020204030204" pitchFamily="34" charset="0"/>
                        </a:rPr>
                        <a:t>BITUMEN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100" b="1"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Reference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Hedged (MT)</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dirty="0" err="1">
                          <a:solidFill>
                            <a:srgbClr val="000000"/>
                          </a:solidFill>
                          <a:effectLst/>
                          <a:latin typeface="Calibri" panose="020F0502020204030204" pitchFamily="34" charset="0"/>
                        </a:rPr>
                        <a:t>Exposure</a:t>
                      </a:r>
                      <a:r>
                        <a:rPr lang="fr-FR" sz="1100" b="0" i="0" u="none" strike="noStrike" dirty="0">
                          <a:solidFill>
                            <a:srgbClr val="000000"/>
                          </a:solidFill>
                          <a:effectLst/>
                          <a:latin typeface="Calibri" panose="020F0502020204030204" pitchFamily="34" charset="0"/>
                        </a:rPr>
                        <a:t> (MT)</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err="1">
                          <a:solidFill>
                            <a:srgbClr val="000000"/>
                          </a:solidFill>
                          <a:effectLst/>
                          <a:latin typeface="Calibri" panose="020F0502020204030204" pitchFamily="34" charset="0"/>
                        </a:rPr>
                        <a:t>Hedge</a:t>
                      </a:r>
                      <a:r>
                        <a:rPr lang="fr-FR" sz="1100" b="0" i="0" u="none" strike="noStrike" dirty="0">
                          <a:solidFill>
                            <a:srgbClr val="000000"/>
                          </a:solidFill>
                          <a:effectLst/>
                          <a:latin typeface="Calibri" panose="020F0502020204030204" pitchFamily="34" charset="0"/>
                        </a:rPr>
                        <a:t> Rate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Budget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Purchase price as of April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Average </a:t>
                      </a:r>
                      <a:r>
                        <a:rPr lang="en-US" sz="1100" b="0" i="0" u="none" strike="noStrike" dirty="0" err="1">
                          <a:solidFill>
                            <a:srgbClr val="000000"/>
                          </a:solidFill>
                          <a:effectLst/>
                          <a:latin typeface="Calibri" panose="020F0502020204030204" pitchFamily="34" charset="0"/>
                        </a:rPr>
                        <a:t>pruchase</a:t>
                      </a:r>
                      <a:r>
                        <a:rPr lang="en-US" sz="1100" b="0" i="0" u="none" strike="noStrike" dirty="0">
                          <a:solidFill>
                            <a:srgbClr val="000000"/>
                          </a:solidFill>
                          <a:effectLst/>
                          <a:latin typeface="Calibri" panose="020F0502020204030204" pitchFamily="34" charset="0"/>
                        </a:rPr>
                        <a:t> price of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Last year purchase price (April 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Performance </a:t>
                      </a:r>
                      <a:r>
                        <a:rPr lang="fr-FR" sz="1100" b="0" i="0" u="none" strike="noStrike" dirty="0" err="1">
                          <a:solidFill>
                            <a:srgbClr val="000000"/>
                          </a:solidFill>
                          <a:effectLst/>
                          <a:latin typeface="Calibri" panose="020F0502020204030204" pitchFamily="34" charset="0"/>
                        </a:rPr>
                        <a:t>compared</a:t>
                      </a:r>
                      <a:r>
                        <a:rPr lang="fr-FR" sz="1100" b="0" i="0" u="none" strike="noStrike" dirty="0">
                          <a:solidFill>
                            <a:srgbClr val="000000"/>
                          </a:solidFill>
                          <a:effectLst/>
                          <a:latin typeface="Calibri" panose="020F0502020204030204" pitchFamily="34" charset="0"/>
                        </a:rPr>
                        <a:t> to Budget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Average of 2021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100" b="0" i="0" u="none" strike="noStrike">
                          <a:solidFill>
                            <a:srgbClr val="595959"/>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Performance compared to Last year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518300029"/>
                  </a:ext>
                </a:extLst>
              </a:tr>
              <a:tr h="57600">
                <a:tc>
                  <a:txBody>
                    <a:bodyPr/>
                    <a:lstStyle/>
                    <a:p>
                      <a:pPr algn="l" fontAlgn="b"/>
                      <a:r>
                        <a:rPr lang="fr-FR" sz="100" b="1"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1"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372678"/>
                  </a:ext>
                </a:extLst>
              </a:tr>
              <a:tr h="288000">
                <a:tc>
                  <a:txBody>
                    <a:bodyPr/>
                    <a:lstStyle/>
                    <a:p>
                      <a:pPr algn="ctr" fontAlgn="ctr"/>
                      <a:r>
                        <a:rPr lang="fr-FR" sz="1100" b="0" i="0" u="none" strike="noStrike" dirty="0" err="1">
                          <a:solidFill>
                            <a:srgbClr val="000000"/>
                          </a:solidFill>
                          <a:effectLst/>
                          <a:latin typeface="Calibri" panose="020F0502020204030204" pitchFamily="34" charset="0"/>
                        </a:rPr>
                        <a:t>Russia</a:t>
                      </a:r>
                      <a:endParaRPr lang="fr-FR" sz="11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5 468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21 751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15 576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18 609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17 017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8 950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-19,5%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-107,9%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8851320"/>
                  </a:ext>
                </a:extLst>
              </a:tr>
              <a:tr h="57600">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098161"/>
                  </a:ext>
                </a:extLst>
              </a:tr>
              <a:tr h="288000">
                <a:tc>
                  <a:txBody>
                    <a:bodyPr/>
                    <a:lstStyle/>
                    <a:p>
                      <a:pPr algn="ctr" fontAlgn="ctr"/>
                      <a:r>
                        <a:rPr lang="fr-FR" sz="1100" b="0" i="0" u="none" strike="noStrike" dirty="0" err="1">
                          <a:solidFill>
                            <a:srgbClr val="000000"/>
                          </a:solidFill>
                          <a:effectLst/>
                          <a:latin typeface="Calibri" panose="020F0502020204030204" pitchFamily="34" charset="0"/>
                        </a:rPr>
                        <a:t>Turkey</a:t>
                      </a:r>
                      <a:endParaRPr lang="fr-FR" sz="11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6 578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28 949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3 575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3 271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-25,4%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5587679"/>
                  </a:ext>
                </a:extLst>
              </a:tr>
              <a:tr h="57600">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370979"/>
                  </a:ext>
                </a:extLst>
              </a:tr>
              <a:tr h="288000">
                <a:tc>
                  <a:txBody>
                    <a:bodyPr/>
                    <a:lstStyle/>
                    <a:p>
                      <a:pPr algn="ctr" fontAlgn="ctr"/>
                      <a:r>
                        <a:rPr lang="fr-FR" sz="1100" b="0" i="0" u="none" strike="noStrike" dirty="0" err="1">
                          <a:solidFill>
                            <a:srgbClr val="000000"/>
                          </a:solidFill>
                          <a:effectLst/>
                          <a:latin typeface="Calibri" panose="020F0502020204030204" pitchFamily="34" charset="0"/>
                        </a:rPr>
                        <a:t>Poland</a:t>
                      </a:r>
                      <a:endParaRPr lang="fr-FR" sz="11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3 319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13 373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1 627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1 484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1 139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-16,2%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-42,8%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9830874"/>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1288558"/>
                  </a:ext>
                </a:extLst>
              </a:tr>
              <a:tr h="288000">
                <a:tc>
                  <a:txBody>
                    <a:bodyPr/>
                    <a:lstStyle/>
                    <a:p>
                      <a:pPr algn="ctr" fontAlgn="ctr"/>
                      <a:r>
                        <a:rPr lang="fr-FR" sz="1100" b="0" i="0" u="none" strike="noStrike" dirty="0">
                          <a:solidFill>
                            <a:srgbClr val="000000"/>
                          </a:solidFill>
                          <a:effectLst/>
                          <a:latin typeface="Calibri" panose="020F0502020204030204" pitchFamily="34" charset="0"/>
                        </a:rPr>
                        <a:t>Spain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1 570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5 609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413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437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398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-5,8%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-9,8%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1513060"/>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0259664"/>
                  </a:ext>
                </a:extLst>
              </a:tr>
              <a:tr h="288000">
                <a:tc>
                  <a:txBody>
                    <a:bodyPr/>
                    <a:lstStyle/>
                    <a:p>
                      <a:pPr algn="ctr" fontAlgn="ctr"/>
                      <a:r>
                        <a:rPr lang="fr-FR" sz="1100" b="0" i="0" u="none" strike="noStrike" dirty="0">
                          <a:solidFill>
                            <a:srgbClr val="000000"/>
                          </a:solidFill>
                          <a:effectLst/>
                          <a:latin typeface="Calibri" panose="020F0502020204030204" pitchFamily="34" charset="0"/>
                        </a:rPr>
                        <a:t>Malaysia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1 265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5 347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a:solidFill>
                            <a:srgbClr val="000000"/>
                          </a:solidFill>
                          <a:effectLst/>
                          <a:latin typeface="Calibri" panose="020F0502020204030204" pitchFamily="34" charset="0"/>
                        </a:rPr>
                        <a:t>24%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1 954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1 817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1 425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0,8%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FF0000"/>
                          </a:solidFill>
                          <a:effectLst/>
                          <a:latin typeface="Calibri" panose="020F0502020204030204" pitchFamily="34" charset="0"/>
                        </a:rPr>
                        <a:t>-7,5%</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FF0000"/>
                          </a:solidFill>
                          <a:effectLst/>
                          <a:latin typeface="Calibri" panose="020F0502020204030204" pitchFamily="34" charset="0"/>
                        </a:rPr>
                        <a:t>-37,1%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1690238"/>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1693671"/>
                  </a:ext>
                </a:extLst>
              </a:tr>
              <a:tr h="288000">
                <a:tc>
                  <a:txBody>
                    <a:bodyPr/>
                    <a:lstStyle/>
                    <a:p>
                      <a:pPr algn="ctr" fontAlgn="ctr"/>
                      <a:r>
                        <a:rPr lang="fr-FR" sz="1100" b="0" i="0" u="none" strike="noStrike" dirty="0">
                          <a:solidFill>
                            <a:srgbClr val="000000"/>
                          </a:solidFill>
                          <a:effectLst/>
                          <a:latin typeface="Calibri" panose="020F0502020204030204" pitchFamily="34" charset="0"/>
                        </a:rPr>
                        <a:t>Brazil</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3 113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100" b="0" i="0" u="none" strike="noStrike" dirty="0">
                          <a:solidFill>
                            <a:srgbClr val="000000"/>
                          </a:solidFill>
                          <a:effectLst/>
                          <a:latin typeface="Calibri" panose="020F0502020204030204" pitchFamily="34" charset="0"/>
                        </a:rPr>
                        <a:t>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2 740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2 652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2 803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100" b="0" i="0" u="none" strike="noStrike">
                          <a:solidFill>
                            <a:srgbClr val="00000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3,2%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a:solidFill>
                            <a:srgbClr val="00B050"/>
                          </a:solidFill>
                          <a:effectLst/>
                          <a:latin typeface="Calibri" panose="020F0502020204030204" pitchFamily="34" charset="0"/>
                        </a:rPr>
                        <a:t>5,4%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100" b="0" i="0" u="none" strike="noStrike">
                          <a:solidFill>
                            <a:srgbClr val="00B050"/>
                          </a:solidFill>
                          <a:effectLst/>
                          <a:latin typeface="Calibri" panose="020F0502020204030204" pitchFamily="34" charset="0"/>
                        </a:rPr>
                        <a:t> </a:t>
                      </a:r>
                    </a:p>
                  </a:txBody>
                  <a:tcPr marL="3630" marR="3630" marT="3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1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4315259"/>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BNP </a:t>
            </a:r>
            <a:endParaRPr lang="en-US" dirty="0"/>
          </a:p>
        </p:txBody>
      </p:sp>
      <p:graphicFrame>
        <p:nvGraphicFramePr>
          <p:cNvPr id="3" name="Tableau 2">
            <a:extLst>
              <a:ext uri="{FF2B5EF4-FFF2-40B4-BE49-F238E27FC236}">
                <a16:creationId xmlns:a16="http://schemas.microsoft.com/office/drawing/2014/main" id="{87EBC4B7-EA63-4FCB-8F15-4BEDEEF1CA33}"/>
              </a:ext>
            </a:extLst>
          </p:cNvPr>
          <p:cNvGraphicFramePr>
            <a:graphicFrameLocks noGrp="1"/>
          </p:cNvGraphicFramePr>
          <p:nvPr>
            <p:extLst>
              <p:ext uri="{D42A27DB-BD31-4B8C-83A1-F6EECF244321}">
                <p14:modId xmlns:p14="http://schemas.microsoft.com/office/powerpoint/2010/main" val="2677206970"/>
              </p:ext>
            </p:extLst>
          </p:nvPr>
        </p:nvGraphicFramePr>
        <p:xfrm>
          <a:off x="59400" y="1086828"/>
          <a:ext cx="9025200" cy="3672000"/>
        </p:xfrm>
        <a:graphic>
          <a:graphicData uri="http://schemas.openxmlformats.org/drawingml/2006/table">
            <a:tbl>
              <a:tblPr/>
              <a:tblGrid>
                <a:gridCol w="644400">
                  <a:extLst>
                    <a:ext uri="{9D8B030D-6E8A-4147-A177-3AD203B41FA5}">
                      <a16:colId xmlns:a16="http://schemas.microsoft.com/office/drawing/2014/main" val="1296279357"/>
                    </a:ext>
                  </a:extLst>
                </a:gridCol>
                <a:gridCol w="720000">
                  <a:extLst>
                    <a:ext uri="{9D8B030D-6E8A-4147-A177-3AD203B41FA5}">
                      <a16:colId xmlns:a16="http://schemas.microsoft.com/office/drawing/2014/main" val="1324980668"/>
                    </a:ext>
                  </a:extLst>
                </a:gridCol>
                <a:gridCol w="576000">
                  <a:extLst>
                    <a:ext uri="{9D8B030D-6E8A-4147-A177-3AD203B41FA5}">
                      <a16:colId xmlns:a16="http://schemas.microsoft.com/office/drawing/2014/main" val="3149572225"/>
                    </a:ext>
                  </a:extLst>
                </a:gridCol>
                <a:gridCol w="576000">
                  <a:extLst>
                    <a:ext uri="{9D8B030D-6E8A-4147-A177-3AD203B41FA5}">
                      <a16:colId xmlns:a16="http://schemas.microsoft.com/office/drawing/2014/main" val="1736408510"/>
                    </a:ext>
                  </a:extLst>
                </a:gridCol>
                <a:gridCol w="576000">
                  <a:extLst>
                    <a:ext uri="{9D8B030D-6E8A-4147-A177-3AD203B41FA5}">
                      <a16:colId xmlns:a16="http://schemas.microsoft.com/office/drawing/2014/main" val="335114401"/>
                    </a:ext>
                  </a:extLst>
                </a:gridCol>
                <a:gridCol w="576000">
                  <a:extLst>
                    <a:ext uri="{9D8B030D-6E8A-4147-A177-3AD203B41FA5}">
                      <a16:colId xmlns:a16="http://schemas.microsoft.com/office/drawing/2014/main" val="2779554250"/>
                    </a:ext>
                  </a:extLst>
                </a:gridCol>
                <a:gridCol w="756000">
                  <a:extLst>
                    <a:ext uri="{9D8B030D-6E8A-4147-A177-3AD203B41FA5}">
                      <a16:colId xmlns:a16="http://schemas.microsoft.com/office/drawing/2014/main" val="788522818"/>
                    </a:ext>
                  </a:extLst>
                </a:gridCol>
                <a:gridCol w="576000">
                  <a:extLst>
                    <a:ext uri="{9D8B030D-6E8A-4147-A177-3AD203B41FA5}">
                      <a16:colId xmlns:a16="http://schemas.microsoft.com/office/drawing/2014/main" val="1168887741"/>
                    </a:ext>
                  </a:extLst>
                </a:gridCol>
                <a:gridCol w="576000">
                  <a:extLst>
                    <a:ext uri="{9D8B030D-6E8A-4147-A177-3AD203B41FA5}">
                      <a16:colId xmlns:a16="http://schemas.microsoft.com/office/drawing/2014/main" val="645676636"/>
                    </a:ext>
                  </a:extLst>
                </a:gridCol>
                <a:gridCol w="720000">
                  <a:extLst>
                    <a:ext uri="{9D8B030D-6E8A-4147-A177-3AD203B41FA5}">
                      <a16:colId xmlns:a16="http://schemas.microsoft.com/office/drawing/2014/main" val="2004113822"/>
                    </a:ext>
                  </a:extLst>
                </a:gridCol>
                <a:gridCol w="720000">
                  <a:extLst>
                    <a:ext uri="{9D8B030D-6E8A-4147-A177-3AD203B41FA5}">
                      <a16:colId xmlns:a16="http://schemas.microsoft.com/office/drawing/2014/main" val="3658208608"/>
                    </a:ext>
                  </a:extLst>
                </a:gridCol>
                <a:gridCol w="720000">
                  <a:extLst>
                    <a:ext uri="{9D8B030D-6E8A-4147-A177-3AD203B41FA5}">
                      <a16:colId xmlns:a16="http://schemas.microsoft.com/office/drawing/2014/main" val="1165792913"/>
                    </a:ext>
                  </a:extLst>
                </a:gridCol>
                <a:gridCol w="644400">
                  <a:extLst>
                    <a:ext uri="{9D8B030D-6E8A-4147-A177-3AD203B41FA5}">
                      <a16:colId xmlns:a16="http://schemas.microsoft.com/office/drawing/2014/main" val="4144020861"/>
                    </a:ext>
                  </a:extLst>
                </a:gridCol>
                <a:gridCol w="644400">
                  <a:extLst>
                    <a:ext uri="{9D8B030D-6E8A-4147-A177-3AD203B41FA5}">
                      <a16:colId xmlns:a16="http://schemas.microsoft.com/office/drawing/2014/main" val="415805895"/>
                    </a:ext>
                  </a:extLst>
                </a:gridCol>
              </a:tblGrid>
              <a:tr h="216000">
                <a:tc rowSpan="2">
                  <a:txBody>
                    <a:bodyPr/>
                    <a:lstStyle/>
                    <a:p>
                      <a:pPr algn="ctr" fontAlgn="ctr"/>
                      <a:r>
                        <a:rPr lang="fr-FR" sz="800" b="1" i="0" u="none" strike="noStrike" dirty="0">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Underlying</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Period</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Quantity</a:t>
                      </a:r>
                      <a:r>
                        <a:rPr lang="fr-FR" sz="800" b="1" i="0" u="none" strike="noStrike" dirty="0">
                          <a:solidFill>
                            <a:srgbClr val="000000"/>
                          </a:solidFill>
                          <a:effectLst/>
                          <a:latin typeface="Arial" panose="020B0604020202020204" pitchFamily="34" charset="0"/>
                        </a:rPr>
                        <a:t>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Traded</a:t>
                      </a:r>
                      <a:r>
                        <a:rPr lang="fr-FR" sz="800" b="1" i="0" u="none" strike="noStrike" dirty="0">
                          <a:solidFill>
                            <a:srgbClr val="000000"/>
                          </a:solidFill>
                          <a:effectLst/>
                          <a:latin typeface="Arial" panose="020B0604020202020204" pitchFamily="34" charset="0"/>
                        </a:rPr>
                        <a:t> Swap </a:t>
                      </a:r>
                      <a:r>
                        <a:rPr lang="fr-FR" sz="800" b="1" i="0" u="none" strike="noStrike" dirty="0" err="1">
                          <a:solidFill>
                            <a:srgbClr val="000000"/>
                          </a:solidFill>
                          <a:effectLst/>
                          <a:latin typeface="Arial" panose="020B0604020202020204" pitchFamily="34" charset="0"/>
                        </a:rPr>
                        <a:t>price</a:t>
                      </a:r>
                      <a:r>
                        <a:rPr lang="fr-FR" sz="800" b="1"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Actual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MTM Index € 30/04/2021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Premium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800" b="1" i="0" u="none" strike="noStrike" dirty="0">
                          <a:solidFill>
                            <a:srgbClr val="000000"/>
                          </a:solidFill>
                          <a:effectLst/>
                          <a:latin typeface="Arial" panose="020B0604020202020204" pitchFamily="34" charset="0"/>
                        </a:rPr>
                        <a:t>Result in K€ (Less 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810789497"/>
                  </a:ext>
                </a:extLst>
              </a:tr>
              <a:tr h="216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April</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743434753"/>
                  </a:ext>
                </a:extLst>
              </a:tr>
              <a:tr h="216000">
                <a:tc>
                  <a:txBody>
                    <a:bodyPr/>
                    <a:lstStyle/>
                    <a:p>
                      <a:pPr algn="ctr" fontAlgn="b"/>
                      <a:r>
                        <a:rPr lang="fr-FR" sz="800" b="0" i="0" u="none" strike="noStrike" dirty="0">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40,87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5876056"/>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55,49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44,87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38980731"/>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55,09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53,03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6360810"/>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54,65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64,26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8401325"/>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52,23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2443909"/>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53,78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49,23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6965125"/>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669874"/>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55,24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37,07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9273667"/>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54,87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43,70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7943120"/>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54,47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54,09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830512"/>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54,07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44,01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5275059"/>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53,67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42,16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9920030"/>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53,28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34,60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4357448"/>
                  </a:ext>
                </a:extLst>
              </a:tr>
              <a:tr h="216000">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FF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773462"/>
                  </a:ext>
                </a:extLst>
              </a:tr>
              <a:tr h="216000">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BNP</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31 450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35,33</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FF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594</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09897279"/>
                  </a:ext>
                </a:extLst>
              </a:tr>
            </a:tbl>
          </a:graphicData>
        </a:graphic>
      </p:graphicFrame>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7" name="Tableau 6">
            <a:extLst>
              <a:ext uri="{FF2B5EF4-FFF2-40B4-BE49-F238E27FC236}">
                <a16:creationId xmlns:a16="http://schemas.microsoft.com/office/drawing/2014/main" id="{E0667BB6-18D1-4717-94F1-9786954B38FE}"/>
              </a:ext>
            </a:extLst>
          </p:cNvPr>
          <p:cNvGraphicFramePr>
            <a:graphicFrameLocks noGrp="1"/>
          </p:cNvGraphicFramePr>
          <p:nvPr>
            <p:extLst>
              <p:ext uri="{D42A27DB-BD31-4B8C-83A1-F6EECF244321}">
                <p14:modId xmlns:p14="http://schemas.microsoft.com/office/powerpoint/2010/main" val="1845391324"/>
              </p:ext>
            </p:extLst>
          </p:nvPr>
        </p:nvGraphicFramePr>
        <p:xfrm>
          <a:off x="59400" y="1086827"/>
          <a:ext cx="9025200" cy="5616000"/>
        </p:xfrm>
        <a:graphic>
          <a:graphicData uri="http://schemas.openxmlformats.org/drawingml/2006/table">
            <a:tbl>
              <a:tblPr/>
              <a:tblGrid>
                <a:gridCol w="644400">
                  <a:extLst>
                    <a:ext uri="{9D8B030D-6E8A-4147-A177-3AD203B41FA5}">
                      <a16:colId xmlns:a16="http://schemas.microsoft.com/office/drawing/2014/main" val="1555982774"/>
                    </a:ext>
                  </a:extLst>
                </a:gridCol>
                <a:gridCol w="720000">
                  <a:extLst>
                    <a:ext uri="{9D8B030D-6E8A-4147-A177-3AD203B41FA5}">
                      <a16:colId xmlns:a16="http://schemas.microsoft.com/office/drawing/2014/main" val="3258707511"/>
                    </a:ext>
                  </a:extLst>
                </a:gridCol>
                <a:gridCol w="576000">
                  <a:extLst>
                    <a:ext uri="{9D8B030D-6E8A-4147-A177-3AD203B41FA5}">
                      <a16:colId xmlns:a16="http://schemas.microsoft.com/office/drawing/2014/main" val="2036846571"/>
                    </a:ext>
                  </a:extLst>
                </a:gridCol>
                <a:gridCol w="576000">
                  <a:extLst>
                    <a:ext uri="{9D8B030D-6E8A-4147-A177-3AD203B41FA5}">
                      <a16:colId xmlns:a16="http://schemas.microsoft.com/office/drawing/2014/main" val="2748134552"/>
                    </a:ext>
                  </a:extLst>
                </a:gridCol>
                <a:gridCol w="576000">
                  <a:extLst>
                    <a:ext uri="{9D8B030D-6E8A-4147-A177-3AD203B41FA5}">
                      <a16:colId xmlns:a16="http://schemas.microsoft.com/office/drawing/2014/main" val="2149618545"/>
                    </a:ext>
                  </a:extLst>
                </a:gridCol>
                <a:gridCol w="576000">
                  <a:extLst>
                    <a:ext uri="{9D8B030D-6E8A-4147-A177-3AD203B41FA5}">
                      <a16:colId xmlns:a16="http://schemas.microsoft.com/office/drawing/2014/main" val="2490446489"/>
                    </a:ext>
                  </a:extLst>
                </a:gridCol>
                <a:gridCol w="756000">
                  <a:extLst>
                    <a:ext uri="{9D8B030D-6E8A-4147-A177-3AD203B41FA5}">
                      <a16:colId xmlns:a16="http://schemas.microsoft.com/office/drawing/2014/main" val="2295304812"/>
                    </a:ext>
                  </a:extLst>
                </a:gridCol>
                <a:gridCol w="576000">
                  <a:extLst>
                    <a:ext uri="{9D8B030D-6E8A-4147-A177-3AD203B41FA5}">
                      <a16:colId xmlns:a16="http://schemas.microsoft.com/office/drawing/2014/main" val="2237331130"/>
                    </a:ext>
                  </a:extLst>
                </a:gridCol>
                <a:gridCol w="576000">
                  <a:extLst>
                    <a:ext uri="{9D8B030D-6E8A-4147-A177-3AD203B41FA5}">
                      <a16:colId xmlns:a16="http://schemas.microsoft.com/office/drawing/2014/main" val="1862039443"/>
                    </a:ext>
                  </a:extLst>
                </a:gridCol>
                <a:gridCol w="720000">
                  <a:extLst>
                    <a:ext uri="{9D8B030D-6E8A-4147-A177-3AD203B41FA5}">
                      <a16:colId xmlns:a16="http://schemas.microsoft.com/office/drawing/2014/main" val="1723088900"/>
                    </a:ext>
                  </a:extLst>
                </a:gridCol>
                <a:gridCol w="720000">
                  <a:extLst>
                    <a:ext uri="{9D8B030D-6E8A-4147-A177-3AD203B41FA5}">
                      <a16:colId xmlns:a16="http://schemas.microsoft.com/office/drawing/2014/main" val="2876040483"/>
                    </a:ext>
                  </a:extLst>
                </a:gridCol>
                <a:gridCol w="720000">
                  <a:extLst>
                    <a:ext uri="{9D8B030D-6E8A-4147-A177-3AD203B41FA5}">
                      <a16:colId xmlns:a16="http://schemas.microsoft.com/office/drawing/2014/main" val="346028110"/>
                    </a:ext>
                  </a:extLst>
                </a:gridCol>
                <a:gridCol w="644400">
                  <a:extLst>
                    <a:ext uri="{9D8B030D-6E8A-4147-A177-3AD203B41FA5}">
                      <a16:colId xmlns:a16="http://schemas.microsoft.com/office/drawing/2014/main" val="1497540716"/>
                    </a:ext>
                  </a:extLst>
                </a:gridCol>
                <a:gridCol w="644400">
                  <a:extLst>
                    <a:ext uri="{9D8B030D-6E8A-4147-A177-3AD203B41FA5}">
                      <a16:colId xmlns:a16="http://schemas.microsoft.com/office/drawing/2014/main" val="824587794"/>
                    </a:ext>
                  </a:extLst>
                </a:gridCol>
              </a:tblGrid>
              <a:tr h="216000">
                <a:tc rowSpan="2">
                  <a:txBody>
                    <a:bodyPr/>
                    <a:lstStyle/>
                    <a:p>
                      <a:pPr algn="ctr" fontAlgn="ctr"/>
                      <a:r>
                        <a:rPr lang="fr-FR" sz="800" b="1" i="0" u="none" strike="noStrike" dirty="0">
                          <a:solidFill>
                            <a:srgbClr val="000000"/>
                          </a:solidFill>
                          <a:effectLst/>
                          <a:latin typeface="Arial" panose="020B0604020202020204" pitchFamily="34" charset="0"/>
                        </a:rPr>
                        <a:t>Trade Date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Underlying</a:t>
                      </a:r>
                      <a:endParaRPr lang="fr-FR" sz="800" b="1" i="0" u="none" strike="noStrike" dirty="0">
                        <a:solidFill>
                          <a:srgbClr val="000000"/>
                        </a:solidFill>
                        <a:effectLst/>
                        <a:latin typeface="Arial" panose="020B0604020202020204" pitchFamily="34" charset="0"/>
                      </a:endParaRP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Period</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Strike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Type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Quantity</a:t>
                      </a:r>
                      <a:r>
                        <a:rPr lang="fr-FR" sz="800" b="1" i="0" u="none" strike="noStrike" dirty="0">
                          <a:solidFill>
                            <a:srgbClr val="000000"/>
                          </a:solidFill>
                          <a:effectLst/>
                          <a:latin typeface="Arial" panose="020B0604020202020204" pitchFamily="34" charset="0"/>
                        </a:rPr>
                        <a:t> YTD in 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Unit trading</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Exchange rate</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Traded Swap price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Actual 2021 €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MTM Index € 30/04/2021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Premium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800" b="1" i="0" u="none" strike="noStrike" dirty="0">
                          <a:solidFill>
                            <a:srgbClr val="000000"/>
                          </a:solidFill>
                          <a:effectLst/>
                          <a:latin typeface="Arial" panose="020B0604020202020204" pitchFamily="34" charset="0"/>
                        </a:rPr>
                        <a:t>Result in K€ (Less Premium)</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785636776"/>
                  </a:ext>
                </a:extLst>
              </a:tr>
              <a:tr h="216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April</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977300204"/>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40,96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7003137"/>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44,74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28725123"/>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54,97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52,84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6681124"/>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54,54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64,06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5332982"/>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54,10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52,05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39315831"/>
                  </a:ext>
                </a:extLst>
              </a:tr>
              <a:tr h="216000">
                <a:tc>
                  <a:txBody>
                    <a:bodyPr/>
                    <a:lstStyle/>
                    <a:p>
                      <a:pPr algn="ctr" fontAlgn="b"/>
                      <a:r>
                        <a:rPr lang="fr-FR" sz="800" b="0" i="0" u="none" strike="noStrike">
                          <a:solidFill>
                            <a:srgbClr val="000000"/>
                          </a:solidFill>
                          <a:effectLst/>
                          <a:latin typeface="Arial" panose="020B0604020202020204" pitchFamily="34" charset="0"/>
                        </a:rPr>
                        <a:t>02/10/2020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54,56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53,68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49,08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94207992"/>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34,03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5423110"/>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37,06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5745552"/>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54,83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43,66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20403789"/>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54,44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54,06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6291569"/>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54,03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43,98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8557158"/>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53,64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42,15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3482851"/>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34,04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53,24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34,57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9359651"/>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54,05</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6 754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5426388"/>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3 500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55,21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6 953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41,43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0297994"/>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4 200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54,94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8 344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48,57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71148010"/>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54,76</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10 529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60,37</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20579375"/>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4 400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54,63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8 741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49,53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31805877"/>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4 300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54,53</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8 542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47,98</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3012545"/>
                  </a:ext>
                </a:extLst>
              </a:tr>
              <a:tr h="216000">
                <a:tc>
                  <a:txBody>
                    <a:bodyPr/>
                    <a:lstStyle/>
                    <a:p>
                      <a:pPr algn="ctr" fontAlgn="b"/>
                      <a:r>
                        <a:rPr lang="fr-FR" sz="800" b="0" i="0" u="none" strike="noStrike">
                          <a:solidFill>
                            <a:srgbClr val="000000"/>
                          </a:solidFill>
                          <a:effectLst/>
                          <a:latin typeface="Arial" panose="020B0604020202020204" pitchFamily="34" charset="0"/>
                        </a:rPr>
                        <a:t>30/10/2020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86" marR="4086" marT="4086"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86" marR="4086" marT="408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41,39</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65,30</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54,44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7 152</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39,84</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0466908"/>
                  </a:ext>
                </a:extLst>
              </a:tr>
              <a:tr h="216000">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825370"/>
                  </a:ext>
                </a:extLst>
              </a:tr>
              <a:tr h="216000">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NATIXIS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60 150</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37,42</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57 015</a:t>
                      </a:r>
                    </a:p>
                  </a:txBody>
                  <a:tcPr marL="4086" marR="4086" marT="40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917</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27200825"/>
                  </a:ext>
                </a:extLst>
              </a:tr>
              <a:tr h="216000">
                <a:tc>
                  <a:txBody>
                    <a:bodyPr/>
                    <a:lstStyle/>
                    <a:p>
                      <a:pPr algn="l"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883043"/>
                  </a:ext>
                </a:extLst>
              </a:tr>
              <a:tr h="216000">
                <a:tc>
                  <a:txBody>
                    <a:bodyPr/>
                    <a:lstStyle/>
                    <a:p>
                      <a:pPr algn="l" fontAlgn="b"/>
                      <a:r>
                        <a:rPr lang="fr-FR" sz="800" b="0" i="0" u="none" strike="noStrike">
                          <a:solidFill>
                            <a:srgbClr val="000000"/>
                          </a:solidFill>
                          <a:effectLst/>
                          <a:latin typeface="Arial" panose="020B0604020202020204" pitchFamily="34" charset="0"/>
                        </a:rPr>
                        <a:t> </a:t>
                      </a:r>
                    </a:p>
                  </a:txBody>
                  <a:tcPr marL="4086" marR="4086" marT="4086"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TOTAL</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91 600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barils</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36,60</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57 015</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1 511</a:t>
                      </a:r>
                    </a:p>
                  </a:txBody>
                  <a:tcPr marL="4086" marR="4086" marT="4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640871090"/>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853620" y="6113236"/>
            <a:ext cx="4692375"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de mai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0" y="6467713"/>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3" name="Tableau 2">
            <a:extLst>
              <a:ext uri="{FF2B5EF4-FFF2-40B4-BE49-F238E27FC236}">
                <a16:creationId xmlns:a16="http://schemas.microsoft.com/office/drawing/2014/main" id="{18C018E0-E34F-42F9-B733-D4B6AFE379C3}"/>
              </a:ext>
            </a:extLst>
          </p:cNvPr>
          <p:cNvGraphicFramePr>
            <a:graphicFrameLocks noGrp="1"/>
          </p:cNvGraphicFramePr>
          <p:nvPr>
            <p:extLst>
              <p:ext uri="{D42A27DB-BD31-4B8C-83A1-F6EECF244321}">
                <p14:modId xmlns:p14="http://schemas.microsoft.com/office/powerpoint/2010/main" val="3383372544"/>
              </p:ext>
            </p:extLst>
          </p:nvPr>
        </p:nvGraphicFramePr>
        <p:xfrm>
          <a:off x="80736" y="1080343"/>
          <a:ext cx="8982522" cy="4716000"/>
        </p:xfrm>
        <a:graphic>
          <a:graphicData uri="http://schemas.openxmlformats.org/drawingml/2006/table">
            <a:tbl>
              <a:tblPr/>
              <a:tblGrid>
                <a:gridCol w="656549">
                  <a:extLst>
                    <a:ext uri="{9D8B030D-6E8A-4147-A177-3AD203B41FA5}">
                      <a16:colId xmlns:a16="http://schemas.microsoft.com/office/drawing/2014/main" val="1574260001"/>
                    </a:ext>
                  </a:extLst>
                </a:gridCol>
                <a:gridCol w="1080000">
                  <a:extLst>
                    <a:ext uri="{9D8B030D-6E8A-4147-A177-3AD203B41FA5}">
                      <a16:colId xmlns:a16="http://schemas.microsoft.com/office/drawing/2014/main" val="3436109078"/>
                    </a:ext>
                  </a:extLst>
                </a:gridCol>
                <a:gridCol w="540000">
                  <a:extLst>
                    <a:ext uri="{9D8B030D-6E8A-4147-A177-3AD203B41FA5}">
                      <a16:colId xmlns:a16="http://schemas.microsoft.com/office/drawing/2014/main" val="3311402493"/>
                    </a:ext>
                  </a:extLst>
                </a:gridCol>
                <a:gridCol w="540000">
                  <a:extLst>
                    <a:ext uri="{9D8B030D-6E8A-4147-A177-3AD203B41FA5}">
                      <a16:colId xmlns:a16="http://schemas.microsoft.com/office/drawing/2014/main" val="3283500631"/>
                    </a:ext>
                  </a:extLst>
                </a:gridCol>
                <a:gridCol w="540000">
                  <a:extLst>
                    <a:ext uri="{9D8B030D-6E8A-4147-A177-3AD203B41FA5}">
                      <a16:colId xmlns:a16="http://schemas.microsoft.com/office/drawing/2014/main" val="3330068405"/>
                    </a:ext>
                  </a:extLst>
                </a:gridCol>
                <a:gridCol w="540000">
                  <a:extLst>
                    <a:ext uri="{9D8B030D-6E8A-4147-A177-3AD203B41FA5}">
                      <a16:colId xmlns:a16="http://schemas.microsoft.com/office/drawing/2014/main" val="1315424837"/>
                    </a:ext>
                  </a:extLst>
                </a:gridCol>
                <a:gridCol w="540000">
                  <a:extLst>
                    <a:ext uri="{9D8B030D-6E8A-4147-A177-3AD203B41FA5}">
                      <a16:colId xmlns:a16="http://schemas.microsoft.com/office/drawing/2014/main" val="3404915107"/>
                    </a:ext>
                  </a:extLst>
                </a:gridCol>
                <a:gridCol w="540000">
                  <a:extLst>
                    <a:ext uri="{9D8B030D-6E8A-4147-A177-3AD203B41FA5}">
                      <a16:colId xmlns:a16="http://schemas.microsoft.com/office/drawing/2014/main" val="4235256055"/>
                    </a:ext>
                  </a:extLst>
                </a:gridCol>
                <a:gridCol w="540000">
                  <a:extLst>
                    <a:ext uri="{9D8B030D-6E8A-4147-A177-3AD203B41FA5}">
                      <a16:colId xmlns:a16="http://schemas.microsoft.com/office/drawing/2014/main" val="1146464186"/>
                    </a:ext>
                  </a:extLst>
                </a:gridCol>
                <a:gridCol w="540000">
                  <a:extLst>
                    <a:ext uri="{9D8B030D-6E8A-4147-A177-3AD203B41FA5}">
                      <a16:colId xmlns:a16="http://schemas.microsoft.com/office/drawing/2014/main" val="3821568069"/>
                    </a:ext>
                  </a:extLst>
                </a:gridCol>
                <a:gridCol w="540000">
                  <a:extLst>
                    <a:ext uri="{9D8B030D-6E8A-4147-A177-3AD203B41FA5}">
                      <a16:colId xmlns:a16="http://schemas.microsoft.com/office/drawing/2014/main" val="1566452624"/>
                    </a:ext>
                  </a:extLst>
                </a:gridCol>
                <a:gridCol w="540000">
                  <a:extLst>
                    <a:ext uri="{9D8B030D-6E8A-4147-A177-3AD203B41FA5}">
                      <a16:colId xmlns:a16="http://schemas.microsoft.com/office/drawing/2014/main" val="4143638365"/>
                    </a:ext>
                  </a:extLst>
                </a:gridCol>
                <a:gridCol w="540000">
                  <a:extLst>
                    <a:ext uri="{9D8B030D-6E8A-4147-A177-3AD203B41FA5}">
                      <a16:colId xmlns:a16="http://schemas.microsoft.com/office/drawing/2014/main" val="2474888127"/>
                    </a:ext>
                  </a:extLst>
                </a:gridCol>
                <a:gridCol w="540000">
                  <a:extLst>
                    <a:ext uri="{9D8B030D-6E8A-4147-A177-3AD203B41FA5}">
                      <a16:colId xmlns:a16="http://schemas.microsoft.com/office/drawing/2014/main" val="3078469660"/>
                    </a:ext>
                  </a:extLst>
                </a:gridCol>
                <a:gridCol w="109424">
                  <a:extLst>
                    <a:ext uri="{9D8B030D-6E8A-4147-A177-3AD203B41FA5}">
                      <a16:colId xmlns:a16="http://schemas.microsoft.com/office/drawing/2014/main" val="3042176793"/>
                    </a:ext>
                  </a:extLst>
                </a:gridCol>
                <a:gridCol w="656549">
                  <a:extLst>
                    <a:ext uri="{9D8B030D-6E8A-4147-A177-3AD203B41FA5}">
                      <a16:colId xmlns:a16="http://schemas.microsoft.com/office/drawing/2014/main" val="2620252328"/>
                    </a:ext>
                  </a:extLst>
                </a:gridCol>
              </a:tblGrid>
              <a:tr h="432000">
                <a:tc>
                  <a:txBody>
                    <a:bodyPr/>
                    <a:lstStyle/>
                    <a:p>
                      <a:pPr algn="ctr" fontAlgn="ctr"/>
                      <a:r>
                        <a:rPr lang="fr-FR" sz="900" b="1" i="0" u="none" strike="noStrike" dirty="0">
                          <a:solidFill>
                            <a:srgbClr val="000000"/>
                          </a:solidFill>
                          <a:effectLst/>
                          <a:latin typeface="Calibri" panose="020F0502020204030204" pitchFamily="34" charset="0"/>
                        </a:rPr>
                        <a:t> </a:t>
                      </a:r>
                      <a:r>
                        <a:rPr lang="fr-FR" sz="900" b="1" i="0" u="none" strike="noStrike" dirty="0" err="1">
                          <a:solidFill>
                            <a:srgbClr val="000000"/>
                          </a:solidFill>
                          <a:effectLst/>
                          <a:latin typeface="Calibri" panose="020F0502020204030204" pitchFamily="34" charset="0"/>
                        </a:rPr>
                        <a:t>Subsidiaries</a:t>
                      </a:r>
                      <a:r>
                        <a:rPr lang="fr-FR" sz="900" b="1"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 Quantity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 January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October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731888243"/>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0205074"/>
                  </a:ext>
                </a:extLst>
              </a:tr>
              <a:tr h="180000">
                <a:tc rowSpan="3">
                  <a:txBody>
                    <a:bodyPr/>
                    <a:lstStyle/>
                    <a:p>
                      <a:pPr algn="ctr" fontAlgn="ctr"/>
                      <a:r>
                        <a:rPr lang="fr-FR" sz="900" b="0" i="0" u="none" strike="noStrike" dirty="0">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1 753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2 694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3 294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2 727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2 759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1 667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1 912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21 751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7202871"/>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606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303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5 468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548870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7225862"/>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5172475"/>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2 254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2 441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3 396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2 802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1 793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2 866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3 259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2 317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28 949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037363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901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6 578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780132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3835292"/>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741743"/>
                  </a:ext>
                </a:extLst>
              </a:tr>
              <a:tr h="180000">
                <a:tc rowSpan="3">
                  <a:txBody>
                    <a:bodyPr/>
                    <a:lstStyle/>
                    <a:p>
                      <a:pPr algn="ctr" fontAlgn="ctr"/>
                      <a:r>
                        <a:rPr lang="fr-FR" sz="900" b="0" i="0" u="none" strike="noStrike">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1 022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1 121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1 490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1 268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1 389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1 257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1 578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1 129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953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13 373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5488439"/>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342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347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301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454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184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3 319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7515286"/>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8523984"/>
                  </a:ext>
                </a:extLst>
              </a:tr>
              <a:tr h="72000">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0809812"/>
                  </a:ext>
                </a:extLst>
              </a:tr>
              <a:tr h="180000">
                <a:tc rowSpan="3">
                  <a:txBody>
                    <a:bodyPr/>
                    <a:lstStyle/>
                    <a:p>
                      <a:pPr algn="ctr" fontAlgn="ctr"/>
                      <a:r>
                        <a:rPr lang="fr-FR" sz="900" b="0" i="0" u="none" strike="noStrike">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691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542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680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756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5 609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0465774"/>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162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164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143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1 570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532106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5997317"/>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6633191"/>
                  </a:ext>
                </a:extLst>
              </a:tr>
              <a:tr h="180000">
                <a:tc rowSpan="3">
                  <a:txBody>
                    <a:bodyPr/>
                    <a:lstStyle/>
                    <a:p>
                      <a:pPr algn="ctr" fontAlgn="ctr"/>
                      <a:r>
                        <a:rPr lang="fr-FR" sz="900" b="0" i="0" u="none" strike="noStrike">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385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443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463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341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406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5 347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247702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1 265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3689732"/>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121655"/>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9836134"/>
                  </a:ext>
                </a:extLst>
              </a:tr>
              <a:tr h="180000">
                <a:tc rowSpan="3">
                  <a:txBody>
                    <a:bodyPr/>
                    <a:lstStyle/>
                    <a:p>
                      <a:pPr algn="ctr" fontAlgn="ctr"/>
                      <a:r>
                        <a:rPr lang="fr-FR" sz="900" b="0" i="0" u="none" strike="noStrike">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388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370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339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348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245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102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3 113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7552407"/>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1447408"/>
                  </a:ext>
                </a:extLst>
              </a:tr>
              <a:tr h="180000">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2288452"/>
                  </a:ext>
                </a:extLst>
              </a:tr>
              <a:tr h="72000">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b">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5277477"/>
                  </a:ext>
                </a:extLst>
              </a:tr>
              <a:tr h="180000">
                <a:tc rowSpan="3">
                  <a:txBody>
                    <a:bodyPr/>
                    <a:lstStyle/>
                    <a:p>
                      <a:pPr algn="ctr" fontAlgn="ctr"/>
                      <a:r>
                        <a:rPr lang="fr-FR" sz="9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5 955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7 774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10 021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8 231</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6 199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5 518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6 683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5 992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7 899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6 546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4 730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2 595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78 143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5805110"/>
                  </a:ext>
                </a:extLst>
              </a:tr>
              <a:tr h="180000">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1 876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1 904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1 652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1 988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2 492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2 072</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2 016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1 008</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18 200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2722204"/>
                  </a:ext>
                </a:extLst>
              </a:tr>
              <a:tr h="180000">
                <a:tc vMerge="1">
                  <a:txBody>
                    <a:bodyPr/>
                    <a:lstStyle/>
                    <a:p>
                      <a:endParaRPr lang="fr-FR"/>
                    </a:p>
                  </a:txBody>
                  <a:tcPr/>
                </a:tc>
                <a:tc>
                  <a:txBody>
                    <a:bodyPr/>
                    <a:lstStyle/>
                    <a:p>
                      <a:pPr algn="l" fontAlgn="ctr"/>
                      <a:r>
                        <a:rPr lang="fr-FR" sz="900" b="1" i="0" u="none" strike="noStrike" dirty="0" err="1">
                          <a:solidFill>
                            <a:srgbClr val="000000"/>
                          </a:solidFill>
                          <a:effectLst/>
                          <a:latin typeface="Calibri" panose="020F0502020204030204" pitchFamily="34" charset="0"/>
                        </a:rPr>
                        <a:t>Hedge</a:t>
                      </a:r>
                      <a:r>
                        <a:rPr lang="fr-FR" sz="900" b="1" i="0" u="none" strike="noStrike" dirty="0">
                          <a:solidFill>
                            <a:srgbClr val="000000"/>
                          </a:solidFill>
                          <a:effectLst/>
                          <a:latin typeface="Calibri" panose="020F0502020204030204" pitchFamily="34" charset="0"/>
                        </a:rPr>
                        <a:t>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dirty="0">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24%</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19%</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36%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35%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15%</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23%</a:t>
                      </a:r>
                    </a:p>
                  </a:txBody>
                  <a:tcPr marL="3240" marR="3240" marT="3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16540352"/>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FD2A9820-12E5-41F4-A0D4-45EAFCE3AF1A}"/>
              </a:ext>
            </a:extLst>
          </p:cNvPr>
          <p:cNvPicPr>
            <a:picLocks noChangeAspect="1"/>
          </p:cNvPicPr>
          <p:nvPr/>
        </p:nvPicPr>
        <p:blipFill>
          <a:blip r:embed="rId2"/>
          <a:stretch>
            <a:fillRect/>
          </a:stretch>
        </p:blipFill>
        <p:spPr>
          <a:xfrm>
            <a:off x="734236" y="1290008"/>
            <a:ext cx="7675528" cy="5013685"/>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6" name="Image 5">
            <a:extLst>
              <a:ext uri="{FF2B5EF4-FFF2-40B4-BE49-F238E27FC236}">
                <a16:creationId xmlns:a16="http://schemas.microsoft.com/office/drawing/2014/main" id="{21E6F290-F5A0-40A5-BEAB-59D9335AFA4E}"/>
              </a:ext>
            </a:extLst>
          </p:cNvPr>
          <p:cNvPicPr>
            <a:picLocks noChangeAspect="1"/>
          </p:cNvPicPr>
          <p:nvPr/>
        </p:nvPicPr>
        <p:blipFill>
          <a:blip r:embed="rId2"/>
          <a:stretch>
            <a:fillRect/>
          </a:stretch>
        </p:blipFill>
        <p:spPr>
          <a:xfrm>
            <a:off x="1703432" y="1499841"/>
            <a:ext cx="5737136" cy="4471195"/>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71C58FC2-F5C1-4C88-874B-1B97F4F0D6A0}"/>
              </a:ext>
            </a:extLst>
          </p:cNvPr>
          <p:cNvPicPr>
            <a:picLocks noChangeAspect="1"/>
          </p:cNvPicPr>
          <p:nvPr/>
        </p:nvPicPr>
        <p:blipFill>
          <a:blip r:embed="rId2"/>
          <a:stretch>
            <a:fillRect/>
          </a:stretch>
        </p:blipFill>
        <p:spPr>
          <a:xfrm>
            <a:off x="734235" y="1290010"/>
            <a:ext cx="7675528"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13913</TotalTime>
  <Words>2596</Words>
  <Application>Microsoft Office PowerPoint</Application>
  <PresentationFormat>Affichage à l'écran (4:3)</PresentationFormat>
  <Paragraphs>1389</Paragraphs>
  <Slides>30</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- 2021</vt:lpstr>
      <vt:lpstr>Turkish subsidiary - Synthesis</vt:lpstr>
      <vt:lpstr>Turkish subsidiary - 2021</vt:lpstr>
      <vt:lpstr>Polish subsidiary - Synthesis</vt:lpstr>
      <vt:lpstr>Polish subsidiary - 2021</vt:lpstr>
      <vt:lpstr>Spanish subsidiary - Synthesis</vt:lpstr>
      <vt:lpstr>Spanish subsidiary - 2021</vt:lpstr>
      <vt:lpstr>Malaysian subsidiary - Synthesis</vt:lpstr>
      <vt:lpstr>Malaysian subsidiary - 2021</vt:lpstr>
      <vt:lpstr>Bitumen/BRL - Synthesis</vt:lpstr>
      <vt:lpstr>Présentation PowerPoint</vt:lpstr>
      <vt:lpstr>Historical Purchase Prices</vt:lpstr>
      <vt:lpstr>Historical prices: Brent</vt:lpstr>
      <vt:lpstr>Historical prices: FO vs BRENT</vt:lpstr>
      <vt:lpstr>Annexes</vt:lpstr>
      <vt:lpstr>Turkish subsidiary - 2020</vt:lpstr>
      <vt:lpstr>Polish subsidiary - 2020</vt:lpstr>
      <vt:lpstr>Spanish subsidiary - 2020</vt:lpstr>
      <vt:lpstr>Malaysian subsidiary - 2020</vt:lpstr>
      <vt:lpstr>Russian subsidiary - 2020</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1361</cp:revision>
  <cp:lastPrinted>2019-02-12T13:53:47Z</cp:lastPrinted>
  <dcterms:created xsi:type="dcterms:W3CDTF">2010-04-23T15:09:35Z</dcterms:created>
  <dcterms:modified xsi:type="dcterms:W3CDTF">2021-05-21T15:38:08Z</dcterms:modified>
</cp:coreProperties>
</file>