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3"/>
  </p:notesMasterIdLst>
  <p:sldIdLst>
    <p:sldId id="256" r:id="rId3"/>
    <p:sldId id="466" r:id="rId4"/>
    <p:sldId id="476" r:id="rId5"/>
    <p:sldId id="545" r:id="rId6"/>
    <p:sldId id="555" r:id="rId7"/>
    <p:sldId id="561" r:id="rId8"/>
    <p:sldId id="523" r:id="rId9"/>
    <p:sldId id="562" r:id="rId10"/>
    <p:sldId id="525" r:id="rId11"/>
    <p:sldId id="557" r:id="rId12"/>
    <p:sldId id="524" r:id="rId13"/>
    <p:sldId id="558" r:id="rId14"/>
    <p:sldId id="526" r:id="rId15"/>
    <p:sldId id="559" r:id="rId16"/>
    <p:sldId id="534" r:id="rId17"/>
    <p:sldId id="560" r:id="rId18"/>
    <p:sldId id="533" r:id="rId19"/>
    <p:sldId id="549" r:id="rId20"/>
    <p:sldId id="548" r:id="rId21"/>
    <p:sldId id="539" r:id="rId22"/>
    <p:sldId id="554" r:id="rId23"/>
    <p:sldId id="552" r:id="rId24"/>
    <p:sldId id="536" r:id="rId25"/>
    <p:sldId id="532" r:id="rId26"/>
    <p:sldId id="531" r:id="rId27"/>
    <p:sldId id="542" r:id="rId28"/>
    <p:sldId id="556" r:id="rId29"/>
    <p:sldId id="520" r:id="rId30"/>
    <p:sldId id="409" r:id="rId31"/>
    <p:sldId id="410" r:id="rId32"/>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8012"/>
    <a:srgbClr val="00CC66"/>
    <a:srgbClr val="FF0000"/>
    <a:srgbClr val="BD8803"/>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69" autoAdjust="0"/>
    <p:restoredTop sz="96374" autoAdjust="0"/>
  </p:normalViewPr>
  <p:slideViewPr>
    <p:cSldViewPr snapToGrid="0">
      <p:cViewPr varScale="1">
        <p:scale>
          <a:sx n="111" d="100"/>
          <a:sy n="111" d="100"/>
        </p:scale>
        <p:origin x="1740" y="84"/>
      </p:cViewPr>
      <p:guideLst>
        <p:guide orient="horz" pos="2160"/>
        <p:guide pos="2880"/>
      </p:guideLst>
    </p:cSldViewPr>
  </p:slideViewPr>
  <p:notesTextViewPr>
    <p:cViewPr>
      <p:scale>
        <a:sx n="3" d="2"/>
        <a:sy n="3" d="2"/>
      </p:scale>
      <p:origin x="0" y="0"/>
    </p:cViewPr>
  </p:notesTextViewPr>
  <p:sorterViewPr>
    <p:cViewPr varScale="1">
      <p:scale>
        <a:sx n="1" d="1"/>
        <a:sy n="1" d="1"/>
      </p:scale>
      <p:origin x="0" y="-19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302" cy="496427"/>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4790" y="1"/>
            <a:ext cx="2949302" cy="496427"/>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D7E6CC61-8B47-4913-A23D-9C7D41B34782}" type="datetimeFigureOut">
              <a:rPr lang="fr-FR"/>
              <a:pPr>
                <a:defRPr/>
              </a:pPr>
              <a:t>04/03/2021</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78735" y="4720684"/>
            <a:ext cx="5448143" cy="4472471"/>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1369"/>
            <a:ext cx="2949302" cy="496427"/>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4790" y="9441369"/>
            <a:ext cx="2949302" cy="496427"/>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3</a:t>
            </a:fld>
            <a:endParaRPr lang="fr-FR" dirty="0"/>
          </a:p>
        </p:txBody>
      </p:sp>
    </p:spTree>
    <p:extLst>
      <p:ext uri="{BB962C8B-B14F-4D97-AF65-F5344CB8AC3E}">
        <p14:creationId xmlns:p14="http://schemas.microsoft.com/office/powerpoint/2010/main" val="133827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4</a:t>
            </a:fld>
            <a:endParaRPr lang="fr-FR" dirty="0"/>
          </a:p>
        </p:txBody>
      </p:sp>
    </p:spTree>
    <p:extLst>
      <p:ext uri="{BB962C8B-B14F-4D97-AF65-F5344CB8AC3E}">
        <p14:creationId xmlns:p14="http://schemas.microsoft.com/office/powerpoint/2010/main" val="786089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5</a:t>
            </a:fld>
            <a:endParaRPr lang="fr-FR" dirty="0"/>
          </a:p>
        </p:txBody>
      </p:sp>
    </p:spTree>
    <p:extLst>
      <p:ext uri="{BB962C8B-B14F-4D97-AF65-F5344CB8AC3E}">
        <p14:creationId xmlns:p14="http://schemas.microsoft.com/office/powerpoint/2010/main" val="3262190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6</a:t>
            </a:fld>
            <a:endParaRPr lang="fr-FR" dirty="0"/>
          </a:p>
        </p:txBody>
      </p:sp>
    </p:spTree>
    <p:extLst>
      <p:ext uri="{BB962C8B-B14F-4D97-AF65-F5344CB8AC3E}">
        <p14:creationId xmlns:p14="http://schemas.microsoft.com/office/powerpoint/2010/main" val="4188413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20</a:t>
            </a:fld>
            <a:endParaRPr lang="fr-FR" dirty="0"/>
          </a:p>
        </p:txBody>
      </p:sp>
    </p:spTree>
    <p:extLst>
      <p:ext uri="{BB962C8B-B14F-4D97-AF65-F5344CB8AC3E}">
        <p14:creationId xmlns:p14="http://schemas.microsoft.com/office/powerpoint/2010/main" val="3662819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3/4/2021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3/4/2021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3/4/2021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3/4/2021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3/4/2021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3/4/2021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3/4/2021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3/4/2021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3/4/2021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3/4/2021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3/4/2021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3/4/2021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3/4/2021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3/4/2021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3/4/2021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3/4/2021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3/4/2021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3/4/2021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3/4/2021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8040"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dirty="0">
                <a:solidFill>
                  <a:srgbClr val="302421"/>
                </a:solidFill>
                <a:latin typeface="Calibri" pitchFamily="34" charset="0"/>
              </a:rPr>
              <a:t>29/01/2021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- 2021</a:t>
            </a:r>
          </a:p>
        </p:txBody>
      </p:sp>
      <p:pic>
        <p:nvPicPr>
          <p:cNvPr id="8" name="Image 7">
            <a:extLst>
              <a:ext uri="{FF2B5EF4-FFF2-40B4-BE49-F238E27FC236}">
                <a16:creationId xmlns:a16="http://schemas.microsoft.com/office/drawing/2014/main" id="{90742452-2692-4AE6-846D-4DF0123C5A5B}"/>
              </a:ext>
            </a:extLst>
          </p:cNvPr>
          <p:cNvPicPr>
            <a:picLocks noChangeAspect="1"/>
          </p:cNvPicPr>
          <p:nvPr/>
        </p:nvPicPr>
        <p:blipFill>
          <a:blip r:embed="rId2"/>
          <a:stretch>
            <a:fillRect/>
          </a:stretch>
        </p:blipFill>
        <p:spPr>
          <a:xfrm>
            <a:off x="1114936" y="1128491"/>
            <a:ext cx="6914122" cy="5514737"/>
          </a:xfrm>
          <a:prstGeom prst="rect">
            <a:avLst/>
          </a:prstGeom>
        </p:spPr>
      </p:pic>
    </p:spTree>
    <p:extLst>
      <p:ext uri="{BB962C8B-B14F-4D97-AF65-F5344CB8AC3E}">
        <p14:creationId xmlns:p14="http://schemas.microsoft.com/office/powerpoint/2010/main" val="2610689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Polish subsidiary - Synthesis</a:t>
            </a:r>
          </a:p>
        </p:txBody>
      </p:sp>
      <p:sp>
        <p:nvSpPr>
          <p:cNvPr id="6" name="ZoneTexte 5">
            <a:extLst>
              <a:ext uri="{FF2B5EF4-FFF2-40B4-BE49-F238E27FC236}">
                <a16:creationId xmlns:a16="http://schemas.microsoft.com/office/drawing/2014/main" id="{E3B1CAF2-66A8-4D86-9EBC-E5ABF2DECB2C}"/>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10" name="Image 9">
            <a:extLst>
              <a:ext uri="{FF2B5EF4-FFF2-40B4-BE49-F238E27FC236}">
                <a16:creationId xmlns:a16="http://schemas.microsoft.com/office/drawing/2014/main" id="{25A55163-24FB-45FB-93FF-E0E243E31EF6}"/>
              </a:ext>
            </a:extLst>
          </p:cNvPr>
          <p:cNvPicPr>
            <a:picLocks noChangeAspect="1"/>
          </p:cNvPicPr>
          <p:nvPr/>
        </p:nvPicPr>
        <p:blipFill>
          <a:blip r:embed="rId2"/>
          <a:stretch>
            <a:fillRect/>
          </a:stretch>
        </p:blipFill>
        <p:spPr>
          <a:xfrm>
            <a:off x="734235" y="1280162"/>
            <a:ext cx="7675529" cy="5023539"/>
          </a:xfrm>
          <a:prstGeom prst="rect">
            <a:avLst/>
          </a:prstGeom>
        </p:spPr>
      </p:pic>
    </p:spTree>
    <p:extLst>
      <p:ext uri="{BB962C8B-B14F-4D97-AF65-F5344CB8AC3E}">
        <p14:creationId xmlns:p14="http://schemas.microsoft.com/office/powerpoint/2010/main" val="2065671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- 2021</a:t>
            </a:r>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2700020" y="3718423"/>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9" name="Image 8">
            <a:extLst>
              <a:ext uri="{FF2B5EF4-FFF2-40B4-BE49-F238E27FC236}">
                <a16:creationId xmlns:a16="http://schemas.microsoft.com/office/drawing/2014/main" id="{19A3F6BF-DBE7-4266-BB01-A43C28729764}"/>
              </a:ext>
            </a:extLst>
          </p:cNvPr>
          <p:cNvPicPr>
            <a:picLocks noChangeAspect="1"/>
          </p:cNvPicPr>
          <p:nvPr/>
        </p:nvPicPr>
        <p:blipFill>
          <a:blip r:embed="rId2"/>
          <a:stretch>
            <a:fillRect/>
          </a:stretch>
        </p:blipFill>
        <p:spPr>
          <a:xfrm>
            <a:off x="1114936" y="1130400"/>
            <a:ext cx="6911490" cy="5504360"/>
          </a:xfrm>
          <a:prstGeom prst="rect">
            <a:avLst/>
          </a:prstGeom>
        </p:spPr>
      </p:pic>
    </p:spTree>
    <p:extLst>
      <p:ext uri="{BB962C8B-B14F-4D97-AF65-F5344CB8AC3E}">
        <p14:creationId xmlns:p14="http://schemas.microsoft.com/office/powerpoint/2010/main" val="6769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Spanish subsidiary - Synthesis</a:t>
            </a:r>
          </a:p>
        </p:txBody>
      </p:sp>
      <p:sp>
        <p:nvSpPr>
          <p:cNvPr id="7" name="ZoneTexte 6">
            <a:extLst>
              <a:ext uri="{FF2B5EF4-FFF2-40B4-BE49-F238E27FC236}">
                <a16:creationId xmlns:a16="http://schemas.microsoft.com/office/drawing/2014/main" id="{F8681D7E-E6CC-4590-9593-26693B4E5475}"/>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9" name="Image 8">
            <a:extLst>
              <a:ext uri="{FF2B5EF4-FFF2-40B4-BE49-F238E27FC236}">
                <a16:creationId xmlns:a16="http://schemas.microsoft.com/office/drawing/2014/main" id="{EF371872-95B3-47A7-9DFF-C7FE32C454CF}"/>
              </a:ext>
            </a:extLst>
          </p:cNvPr>
          <p:cNvPicPr>
            <a:picLocks noChangeAspect="1"/>
          </p:cNvPicPr>
          <p:nvPr/>
        </p:nvPicPr>
        <p:blipFill>
          <a:blip r:embed="rId2"/>
          <a:stretch>
            <a:fillRect/>
          </a:stretch>
        </p:blipFill>
        <p:spPr>
          <a:xfrm>
            <a:off x="734235" y="1280162"/>
            <a:ext cx="7675529" cy="5023539"/>
          </a:xfrm>
          <a:prstGeom prst="rect">
            <a:avLst/>
          </a:prstGeom>
        </p:spPr>
      </p:pic>
    </p:spTree>
    <p:extLst>
      <p:ext uri="{BB962C8B-B14F-4D97-AF65-F5344CB8AC3E}">
        <p14:creationId xmlns:p14="http://schemas.microsoft.com/office/powerpoint/2010/main" val="1308014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- 2021</a:t>
            </a:r>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8729346D-204F-46CC-BEAE-2650AC2B8ECB}"/>
              </a:ext>
            </a:extLst>
          </p:cNvPr>
          <p:cNvPicPr>
            <a:picLocks noChangeAspect="1"/>
          </p:cNvPicPr>
          <p:nvPr/>
        </p:nvPicPr>
        <p:blipFill>
          <a:blip r:embed="rId2"/>
          <a:stretch>
            <a:fillRect/>
          </a:stretch>
        </p:blipFill>
        <p:spPr>
          <a:xfrm>
            <a:off x="1114935" y="1130392"/>
            <a:ext cx="6914125" cy="5506453"/>
          </a:xfrm>
          <a:prstGeom prst="rect">
            <a:avLst/>
          </a:prstGeom>
        </p:spPr>
      </p:pic>
    </p:spTree>
    <p:extLst>
      <p:ext uri="{BB962C8B-B14F-4D97-AF65-F5344CB8AC3E}">
        <p14:creationId xmlns:p14="http://schemas.microsoft.com/office/powerpoint/2010/main" val="155267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Malaysian subsidiary - Synthesis</a:t>
            </a:r>
          </a:p>
        </p:txBody>
      </p:sp>
      <p:sp>
        <p:nvSpPr>
          <p:cNvPr id="7" name="ZoneTexte 6">
            <a:extLst>
              <a:ext uri="{FF2B5EF4-FFF2-40B4-BE49-F238E27FC236}">
                <a16:creationId xmlns:a16="http://schemas.microsoft.com/office/drawing/2014/main" id="{4550F377-8CAD-435B-802E-F87B5ABAACA4}"/>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6" name="Image 5">
            <a:extLst>
              <a:ext uri="{FF2B5EF4-FFF2-40B4-BE49-F238E27FC236}">
                <a16:creationId xmlns:a16="http://schemas.microsoft.com/office/drawing/2014/main" id="{CB698DF4-2D60-4606-B301-E878976CC00B}"/>
              </a:ext>
            </a:extLst>
          </p:cNvPr>
          <p:cNvPicPr>
            <a:picLocks noChangeAspect="1"/>
          </p:cNvPicPr>
          <p:nvPr/>
        </p:nvPicPr>
        <p:blipFill>
          <a:blip r:embed="rId2"/>
          <a:stretch>
            <a:fillRect/>
          </a:stretch>
        </p:blipFill>
        <p:spPr>
          <a:xfrm>
            <a:off x="734235" y="1280161"/>
            <a:ext cx="7675529" cy="5023539"/>
          </a:xfrm>
          <a:prstGeom prst="rect">
            <a:avLst/>
          </a:prstGeom>
        </p:spPr>
      </p:pic>
    </p:spTree>
    <p:extLst>
      <p:ext uri="{BB962C8B-B14F-4D97-AF65-F5344CB8AC3E}">
        <p14:creationId xmlns:p14="http://schemas.microsoft.com/office/powerpoint/2010/main" val="1165252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- 2021</a:t>
            </a:r>
          </a:p>
        </p:txBody>
      </p:sp>
      <p:pic>
        <p:nvPicPr>
          <p:cNvPr id="7" name="Image 6">
            <a:extLst>
              <a:ext uri="{FF2B5EF4-FFF2-40B4-BE49-F238E27FC236}">
                <a16:creationId xmlns:a16="http://schemas.microsoft.com/office/drawing/2014/main" id="{742CD41E-8548-4352-AA78-E9DC342ED7A3}"/>
              </a:ext>
            </a:extLst>
          </p:cNvPr>
          <p:cNvPicPr>
            <a:picLocks noChangeAspect="1"/>
          </p:cNvPicPr>
          <p:nvPr/>
        </p:nvPicPr>
        <p:blipFill>
          <a:blip r:embed="rId2"/>
          <a:stretch>
            <a:fillRect/>
          </a:stretch>
        </p:blipFill>
        <p:spPr>
          <a:xfrm>
            <a:off x="1114936" y="1128494"/>
            <a:ext cx="6914125" cy="5506450"/>
          </a:xfrm>
          <a:prstGeom prst="rect">
            <a:avLst/>
          </a:prstGeom>
        </p:spPr>
      </p:pic>
    </p:spTree>
    <p:extLst>
      <p:ext uri="{BB962C8B-B14F-4D97-AF65-F5344CB8AC3E}">
        <p14:creationId xmlns:p14="http://schemas.microsoft.com/office/powerpoint/2010/main" val="1884801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Bitumen/BRL - Synthesis</a:t>
            </a:r>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7" name="ZoneTexte 6">
            <a:extLst>
              <a:ext uri="{FF2B5EF4-FFF2-40B4-BE49-F238E27FC236}">
                <a16:creationId xmlns:a16="http://schemas.microsoft.com/office/drawing/2014/main" id="{0184E7BD-7421-4DF9-9BEA-E8D1397DC8F3}"/>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8" name="Image 7">
            <a:extLst>
              <a:ext uri="{FF2B5EF4-FFF2-40B4-BE49-F238E27FC236}">
                <a16:creationId xmlns:a16="http://schemas.microsoft.com/office/drawing/2014/main" id="{0CB86A7B-DB00-45C4-BC93-13903E98A6CC}"/>
              </a:ext>
            </a:extLst>
          </p:cNvPr>
          <p:cNvPicPr>
            <a:picLocks noChangeAspect="1"/>
          </p:cNvPicPr>
          <p:nvPr/>
        </p:nvPicPr>
        <p:blipFill>
          <a:blip r:embed="rId2"/>
          <a:stretch>
            <a:fillRect/>
          </a:stretch>
        </p:blipFill>
        <p:spPr>
          <a:xfrm>
            <a:off x="734235" y="1280161"/>
            <a:ext cx="7675529" cy="5023539"/>
          </a:xfrm>
          <a:prstGeom prst="rect">
            <a:avLst/>
          </a:prstGeom>
        </p:spPr>
      </p:pic>
    </p:spTree>
    <p:extLst>
      <p:ext uri="{BB962C8B-B14F-4D97-AF65-F5344CB8AC3E}">
        <p14:creationId xmlns:p14="http://schemas.microsoft.com/office/powerpoint/2010/main" val="3354315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EEF839BE-18C1-4203-ADD4-B169433FBFB3}"/>
              </a:ext>
            </a:extLst>
          </p:cNvPr>
          <p:cNvSpPr txBox="1"/>
          <p:nvPr/>
        </p:nvSpPr>
        <p:spPr>
          <a:xfrm>
            <a:off x="7651630" y="1069674"/>
            <a:ext cx="1492369" cy="2369880"/>
          </a:xfrm>
          <a:prstGeom prst="rect">
            <a:avLst/>
          </a:prstGeom>
          <a:noFill/>
        </p:spPr>
        <p:txBody>
          <a:bodyPr wrap="square" rtlCol="0">
            <a:spAutoFit/>
          </a:bodyPr>
          <a:lstStyle/>
          <a:p>
            <a:pPr marL="285750" indent="-285750">
              <a:buFont typeface="Wingdings" panose="05000000000000000000" pitchFamily="2" charset="2"/>
              <a:buChar char="Ø"/>
            </a:pPr>
            <a:r>
              <a:rPr lang="fr-FR" sz="1000" dirty="0"/>
              <a:t>At Cie </a:t>
            </a:r>
            <a:r>
              <a:rPr lang="fr-FR" sz="1000" dirty="0" err="1"/>
              <a:t>Level</a:t>
            </a:r>
            <a:r>
              <a:rPr lang="fr-FR" sz="1000" dirty="0"/>
              <a:t>, la corrélation Bitume vs FO et Brent est bonne à fin Janvier 2021 de l’ordre de 0,88.</a:t>
            </a:r>
          </a:p>
          <a:p>
            <a:endParaRPr lang="fr-FR" sz="1000" dirty="0"/>
          </a:p>
          <a:p>
            <a:pPr marL="285750" indent="-285750">
              <a:buFont typeface="Wingdings" panose="05000000000000000000" pitchFamily="2" charset="2"/>
              <a:buChar char="Ø"/>
            </a:pPr>
            <a:r>
              <a:rPr lang="fr-FR" sz="1000" dirty="0"/>
              <a:t>On remarque que les meilleurs résultats sont obtenus avec un décalage d’1 mois.</a:t>
            </a:r>
          </a:p>
          <a:p>
            <a:endParaRPr lang="fr-FR" dirty="0"/>
          </a:p>
        </p:txBody>
      </p:sp>
      <p:sp>
        <p:nvSpPr>
          <p:cNvPr id="9" name="Title">
            <a:extLst>
              <a:ext uri="{FF2B5EF4-FFF2-40B4-BE49-F238E27FC236}">
                <a16:creationId xmlns:a16="http://schemas.microsoft.com/office/drawing/2014/main" id="{FFE8E088-7FA5-4E9E-AAB6-5531EC73DFD2}"/>
              </a:ext>
            </a:extLst>
          </p:cNvPr>
          <p:cNvSpPr txBox="1">
            <a:spLocks/>
          </p:cNvSpPr>
          <p:nvPr/>
        </p:nvSpPr>
        <p:spPr bwMode="auto">
          <a:xfrm>
            <a:off x="2097881" y="62586"/>
            <a:ext cx="4948238"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Correlation</a:t>
            </a:r>
            <a:r>
              <a:rPr lang="fr-FR" dirty="0"/>
              <a:t> </a:t>
            </a:r>
            <a:r>
              <a:rPr lang="fr-FR" dirty="0" err="1"/>
              <a:t>Analysis</a:t>
            </a:r>
            <a:endParaRPr lang="en-US" dirty="0"/>
          </a:p>
        </p:txBody>
      </p:sp>
      <p:pic>
        <p:nvPicPr>
          <p:cNvPr id="4" name="Image 3">
            <a:extLst>
              <a:ext uri="{FF2B5EF4-FFF2-40B4-BE49-F238E27FC236}">
                <a16:creationId xmlns:a16="http://schemas.microsoft.com/office/drawing/2014/main" id="{93A53FF2-503B-4C56-A83C-6A684CA6FC21}"/>
              </a:ext>
            </a:extLst>
          </p:cNvPr>
          <p:cNvPicPr>
            <a:picLocks noChangeAspect="1"/>
          </p:cNvPicPr>
          <p:nvPr/>
        </p:nvPicPr>
        <p:blipFill>
          <a:blip r:embed="rId2"/>
          <a:stretch>
            <a:fillRect/>
          </a:stretch>
        </p:blipFill>
        <p:spPr>
          <a:xfrm>
            <a:off x="123243" y="1036118"/>
            <a:ext cx="7594693" cy="5788326"/>
          </a:xfrm>
          <a:prstGeom prst="rect">
            <a:avLst/>
          </a:prstGeom>
        </p:spPr>
      </p:pic>
    </p:spTree>
    <p:extLst>
      <p:ext uri="{BB962C8B-B14F-4D97-AF65-F5344CB8AC3E}">
        <p14:creationId xmlns:p14="http://schemas.microsoft.com/office/powerpoint/2010/main" val="3446693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Purchase</a:t>
            </a:r>
            <a:r>
              <a:rPr lang="fr-FR" dirty="0"/>
              <a:t> </a:t>
            </a:r>
            <a:r>
              <a:rPr lang="fr-FR" dirty="0" err="1"/>
              <a:t>Prices</a:t>
            </a:r>
            <a:endParaRPr lang="en-US" dirty="0"/>
          </a:p>
        </p:txBody>
      </p:sp>
      <p:pic>
        <p:nvPicPr>
          <p:cNvPr id="9" name="Image 8">
            <a:extLst>
              <a:ext uri="{FF2B5EF4-FFF2-40B4-BE49-F238E27FC236}">
                <a16:creationId xmlns:a16="http://schemas.microsoft.com/office/drawing/2014/main" id="{B81F248D-BE7C-4190-8E9D-89127A935B57}"/>
              </a:ext>
            </a:extLst>
          </p:cNvPr>
          <p:cNvPicPr>
            <a:picLocks noChangeAspect="1"/>
          </p:cNvPicPr>
          <p:nvPr/>
        </p:nvPicPr>
        <p:blipFill>
          <a:blip r:embed="rId2"/>
          <a:stretch>
            <a:fillRect/>
          </a:stretch>
        </p:blipFill>
        <p:spPr>
          <a:xfrm>
            <a:off x="109056" y="1082246"/>
            <a:ext cx="8921992" cy="5315457"/>
          </a:xfrm>
          <a:prstGeom prst="rect">
            <a:avLst/>
          </a:prstGeom>
        </p:spPr>
      </p:pic>
    </p:spTree>
    <p:extLst>
      <p:ext uri="{BB962C8B-B14F-4D97-AF65-F5344CB8AC3E}">
        <p14:creationId xmlns:p14="http://schemas.microsoft.com/office/powerpoint/2010/main" val="1843242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47825" y="1559257"/>
            <a:ext cx="7848350" cy="455829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400" dirty="0">
                <a:latin typeface="Calibri" panose="020F0502020204030204" pitchFamily="34" charset="0"/>
              </a:rPr>
              <a:t>Global view</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Purchase Price Performance</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Hedging Summary</a:t>
            </a:r>
          </a:p>
          <a:p>
            <a:pPr marL="742950" lvl="1" indent="-285750">
              <a:spcBef>
                <a:spcPts val="600"/>
              </a:spcBef>
              <a:buFont typeface="Arial" panose="020B0604020202020204" pitchFamily="34" charset="0"/>
              <a:buChar char="•"/>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Detailed analysis</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Synthesis by subsidiary/currency</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Historical prices</a:t>
            </a:r>
          </a:p>
          <a:p>
            <a:pPr marL="742950" lvl="2" indent="-285750">
              <a:lnSpc>
                <a:spcPct val="150000"/>
              </a:lnSpc>
              <a:spcBef>
                <a:spcPts val="600"/>
              </a:spcBef>
              <a:buFont typeface="Arial" panose="020B0604020202020204" pitchFamily="34" charset="0"/>
              <a:buChar char="•"/>
            </a:pPr>
            <a:endParaRPr lang="en-GB"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Annexes</a:t>
            </a:r>
          </a:p>
          <a:p>
            <a:pPr marL="742950" lvl="2" indent="-285750">
              <a:lnSpc>
                <a:spcPct val="150000"/>
              </a:lnSpc>
              <a:spcBef>
                <a:spcPts val="600"/>
              </a:spcBef>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r>
              <a:rPr lang="fr-FR" dirty="0"/>
              <a:t>: Brent</a:t>
            </a:r>
            <a:endParaRPr lang="en-US" dirty="0"/>
          </a:p>
        </p:txBody>
      </p:sp>
      <p:sp>
        <p:nvSpPr>
          <p:cNvPr id="9" name="Rectangle 8">
            <a:extLst>
              <a:ext uri="{FF2B5EF4-FFF2-40B4-BE49-F238E27FC236}">
                <a16:creationId xmlns:a16="http://schemas.microsoft.com/office/drawing/2014/main" id="{1B3B0B0D-55B5-4B73-9787-8604949EDA26}"/>
              </a:ext>
            </a:extLst>
          </p:cNvPr>
          <p:cNvSpPr/>
          <p:nvPr/>
        </p:nvSpPr>
        <p:spPr>
          <a:xfrm>
            <a:off x="24479" y="6581001"/>
            <a:ext cx="9068499" cy="276999"/>
          </a:xfrm>
          <a:prstGeom prst="rect">
            <a:avLst/>
          </a:prstGeom>
        </p:spPr>
        <p:txBody>
          <a:bodyPr wrap="square">
            <a:spAutoFit/>
          </a:bodyPr>
          <a:lstStyle/>
          <a:p>
            <a:r>
              <a:rPr lang="en-US" sz="1200" b="1" dirty="0">
                <a:solidFill>
                  <a:srgbClr val="000000"/>
                </a:solidFill>
                <a:latin typeface="Calibri" panose="020F0502020204030204" pitchFamily="34" charset="0"/>
              </a:rPr>
              <a:t>36.49 EUR = </a:t>
            </a:r>
            <a:r>
              <a:rPr lang="en-US" sz="1200" b="1" dirty="0">
                <a:solidFill>
                  <a:srgbClr val="000000"/>
                </a:solidFill>
                <a:cs typeface="Arial" panose="020B0604020202020204" pitchFamily="34" charset="0"/>
              </a:rPr>
              <a:t>Average</a:t>
            </a:r>
            <a:r>
              <a:rPr lang="en-US" sz="1200" b="1" dirty="0">
                <a:solidFill>
                  <a:srgbClr val="000000"/>
                </a:solidFill>
                <a:latin typeface="Calibri" panose="020F0502020204030204" pitchFamily="34" charset="0"/>
              </a:rPr>
              <a:t> </a:t>
            </a:r>
            <a:r>
              <a:rPr lang="en-US" sz="1200" b="1" dirty="0">
                <a:solidFill>
                  <a:srgbClr val="000000"/>
                </a:solidFill>
                <a:cs typeface="Arial" panose="020B0604020202020204" pitchFamily="34" charset="0"/>
              </a:rPr>
              <a:t>Strike</a:t>
            </a:r>
          </a:p>
        </p:txBody>
      </p:sp>
      <p:pic>
        <p:nvPicPr>
          <p:cNvPr id="8" name="Image 7">
            <a:extLst>
              <a:ext uri="{FF2B5EF4-FFF2-40B4-BE49-F238E27FC236}">
                <a16:creationId xmlns:a16="http://schemas.microsoft.com/office/drawing/2014/main" id="{E85B8144-B5E9-4C1A-9E2D-005BDE6A3AE3}"/>
              </a:ext>
            </a:extLst>
          </p:cNvPr>
          <p:cNvPicPr>
            <a:picLocks noChangeAspect="1"/>
          </p:cNvPicPr>
          <p:nvPr/>
        </p:nvPicPr>
        <p:blipFill>
          <a:blip r:embed="rId3"/>
          <a:stretch>
            <a:fillRect/>
          </a:stretch>
        </p:blipFill>
        <p:spPr>
          <a:xfrm>
            <a:off x="37750" y="1066121"/>
            <a:ext cx="9068499" cy="5380099"/>
          </a:xfrm>
          <a:prstGeom prst="rect">
            <a:avLst/>
          </a:prstGeom>
        </p:spPr>
      </p:pic>
    </p:spTree>
    <p:extLst>
      <p:ext uri="{BB962C8B-B14F-4D97-AF65-F5344CB8AC3E}">
        <p14:creationId xmlns:p14="http://schemas.microsoft.com/office/powerpoint/2010/main" val="243335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r>
              <a:rPr lang="fr-FR" dirty="0"/>
              <a:t>: FO vs BRENT</a:t>
            </a:r>
            <a:endParaRPr lang="en-US" dirty="0"/>
          </a:p>
        </p:txBody>
      </p:sp>
      <p:pic>
        <p:nvPicPr>
          <p:cNvPr id="7" name="Image 6">
            <a:extLst>
              <a:ext uri="{FF2B5EF4-FFF2-40B4-BE49-F238E27FC236}">
                <a16:creationId xmlns:a16="http://schemas.microsoft.com/office/drawing/2014/main" id="{61E716FA-E413-415C-94F5-C84204E8C75D}"/>
              </a:ext>
            </a:extLst>
          </p:cNvPr>
          <p:cNvPicPr>
            <a:picLocks noChangeAspect="1"/>
          </p:cNvPicPr>
          <p:nvPr/>
        </p:nvPicPr>
        <p:blipFill>
          <a:blip r:embed="rId2"/>
          <a:stretch>
            <a:fillRect/>
          </a:stretch>
        </p:blipFill>
        <p:spPr>
          <a:xfrm>
            <a:off x="37750" y="1066120"/>
            <a:ext cx="9068499" cy="5380099"/>
          </a:xfrm>
          <a:prstGeom prst="rect">
            <a:avLst/>
          </a:prstGeom>
        </p:spPr>
      </p:pic>
    </p:spTree>
    <p:extLst>
      <p:ext uri="{BB962C8B-B14F-4D97-AF65-F5344CB8AC3E}">
        <p14:creationId xmlns:p14="http://schemas.microsoft.com/office/powerpoint/2010/main" val="2804900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97506" y="2144033"/>
            <a:ext cx="7848350" cy="372409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Turkish subsidiary – 2020</a:t>
            </a:r>
          </a:p>
          <a:p>
            <a:pPr marL="285750" indent="-285750">
              <a:spcBef>
                <a:spcPts val="600"/>
              </a:spcBef>
              <a:buFont typeface="Arial" panose="020B0604020202020204" pitchFamily="34" charset="0"/>
              <a:buChar char="•"/>
            </a:pPr>
            <a:r>
              <a:rPr lang="en-US" sz="2000" dirty="0"/>
              <a:t>Polish subsidiary – 2020</a:t>
            </a:r>
          </a:p>
          <a:p>
            <a:pPr marL="285750" indent="-285750">
              <a:spcBef>
                <a:spcPts val="600"/>
              </a:spcBef>
              <a:buFont typeface="Arial" panose="020B0604020202020204" pitchFamily="34" charset="0"/>
              <a:buChar char="•"/>
            </a:pPr>
            <a:r>
              <a:rPr lang="en-US" sz="2000" dirty="0"/>
              <a:t>Spanish subsidiary – 2020</a:t>
            </a:r>
          </a:p>
          <a:p>
            <a:pPr marL="285750" indent="-285750">
              <a:spcBef>
                <a:spcPts val="600"/>
              </a:spcBef>
              <a:buFont typeface="Arial" panose="020B0604020202020204" pitchFamily="34" charset="0"/>
              <a:buChar char="•"/>
            </a:pPr>
            <a:r>
              <a:rPr lang="en-US" sz="2000" dirty="0"/>
              <a:t>Malaysian subsidiary – 2020</a:t>
            </a:r>
          </a:p>
          <a:p>
            <a:pPr marL="285750" indent="-285750">
              <a:spcBef>
                <a:spcPts val="600"/>
              </a:spcBef>
              <a:buFont typeface="Arial" panose="020B0604020202020204" pitchFamily="34" charset="0"/>
              <a:buChar char="•"/>
            </a:pPr>
            <a:r>
              <a:rPr lang="en-US" sz="2000" dirty="0"/>
              <a:t>Russian subsidiary – 2020</a:t>
            </a:r>
          </a:p>
          <a:p>
            <a:pPr marL="285750" indent="-285750">
              <a:spcBef>
                <a:spcPts val="600"/>
              </a:spcBef>
              <a:buFont typeface="Arial" panose="020B0604020202020204" pitchFamily="34" charset="0"/>
              <a:buChar char="•"/>
            </a:pPr>
            <a:r>
              <a:rPr lang="en-US" sz="2000" dirty="0"/>
              <a:t>Historical prices: Fuel oil VS Brent</a:t>
            </a:r>
          </a:p>
          <a:p>
            <a:pPr>
              <a:spcBef>
                <a:spcPts val="600"/>
              </a:spcBef>
            </a:pPr>
            <a:endParaRPr lang="en-US" sz="2000" dirty="0"/>
          </a:p>
          <a:p>
            <a:pPr marL="285750" indent="-285750">
              <a:spcBef>
                <a:spcPts val="600"/>
              </a:spcBef>
              <a:buFont typeface="Arial" panose="020B0604020202020204" pitchFamily="34" charset="0"/>
              <a:buChar char="•"/>
            </a:pPr>
            <a:endParaRPr lang="en-US" sz="2400" dirty="0"/>
          </a:p>
          <a:p>
            <a:pPr marL="285750"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Annexes</a:t>
            </a:r>
            <a:endParaRPr lang="en-US" dirty="0"/>
          </a:p>
        </p:txBody>
      </p:sp>
    </p:spTree>
    <p:extLst>
      <p:ext uri="{BB962C8B-B14F-4D97-AF65-F5344CB8AC3E}">
        <p14:creationId xmlns:p14="http://schemas.microsoft.com/office/powerpoint/2010/main" val="487904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441C89A9-8B75-478C-93D5-EA15EAF3DB4B}"/>
              </a:ext>
            </a:extLst>
          </p:cNvPr>
          <p:cNvPicPr>
            <a:picLocks noChangeAspect="1"/>
          </p:cNvPicPr>
          <p:nvPr/>
        </p:nvPicPr>
        <p:blipFill>
          <a:blip r:embed="rId2"/>
          <a:stretch>
            <a:fillRect/>
          </a:stretch>
        </p:blipFill>
        <p:spPr>
          <a:xfrm>
            <a:off x="1114936" y="1128498"/>
            <a:ext cx="6914125" cy="5506459"/>
          </a:xfrm>
          <a:prstGeom prst="rect">
            <a:avLst/>
          </a:prstGeom>
        </p:spPr>
      </p:pic>
    </p:spTree>
    <p:extLst>
      <p:ext uri="{BB962C8B-B14F-4D97-AF65-F5344CB8AC3E}">
        <p14:creationId xmlns:p14="http://schemas.microsoft.com/office/powerpoint/2010/main" val="1794899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2700020" y="3718423"/>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0893409F-E8A5-477F-B432-0876EFEBC8D2}"/>
              </a:ext>
            </a:extLst>
          </p:cNvPr>
          <p:cNvPicPr>
            <a:picLocks noChangeAspect="1"/>
          </p:cNvPicPr>
          <p:nvPr/>
        </p:nvPicPr>
        <p:blipFill>
          <a:blip r:embed="rId2"/>
          <a:stretch>
            <a:fillRect/>
          </a:stretch>
        </p:blipFill>
        <p:spPr>
          <a:xfrm>
            <a:off x="1114936" y="1130398"/>
            <a:ext cx="6911490" cy="5504360"/>
          </a:xfrm>
          <a:prstGeom prst="rect">
            <a:avLst/>
          </a:prstGeom>
        </p:spPr>
      </p:pic>
    </p:spTree>
    <p:extLst>
      <p:ext uri="{BB962C8B-B14F-4D97-AF65-F5344CB8AC3E}">
        <p14:creationId xmlns:p14="http://schemas.microsoft.com/office/powerpoint/2010/main" val="3006532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4B8C9FBE-6959-44F3-B432-0CC6D42CB439}"/>
              </a:ext>
            </a:extLst>
          </p:cNvPr>
          <p:cNvPicPr>
            <a:picLocks noChangeAspect="1"/>
          </p:cNvPicPr>
          <p:nvPr/>
        </p:nvPicPr>
        <p:blipFill>
          <a:blip r:embed="rId2"/>
          <a:stretch>
            <a:fillRect/>
          </a:stretch>
        </p:blipFill>
        <p:spPr>
          <a:xfrm>
            <a:off x="1114936" y="1130396"/>
            <a:ext cx="6914125" cy="5506457"/>
          </a:xfrm>
          <a:prstGeom prst="rect">
            <a:avLst/>
          </a:prstGeom>
        </p:spPr>
      </p:pic>
    </p:spTree>
    <p:extLst>
      <p:ext uri="{BB962C8B-B14F-4D97-AF65-F5344CB8AC3E}">
        <p14:creationId xmlns:p14="http://schemas.microsoft.com/office/powerpoint/2010/main" val="2927882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5CC68569-996D-48A5-A5E6-8ACF0C9E8A74}"/>
              </a:ext>
            </a:extLst>
          </p:cNvPr>
          <p:cNvPicPr>
            <a:picLocks noChangeAspect="1"/>
          </p:cNvPicPr>
          <p:nvPr/>
        </p:nvPicPr>
        <p:blipFill>
          <a:blip r:embed="rId2"/>
          <a:stretch>
            <a:fillRect/>
          </a:stretch>
        </p:blipFill>
        <p:spPr>
          <a:xfrm>
            <a:off x="1114936" y="1130395"/>
            <a:ext cx="6914125" cy="5506455"/>
          </a:xfrm>
          <a:prstGeom prst="rect">
            <a:avLst/>
          </a:prstGeom>
        </p:spPr>
      </p:pic>
    </p:spTree>
    <p:extLst>
      <p:ext uri="{BB962C8B-B14F-4D97-AF65-F5344CB8AC3E}">
        <p14:creationId xmlns:p14="http://schemas.microsoft.com/office/powerpoint/2010/main" val="2031325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Russian subsidiary - 2020</a:t>
            </a:r>
          </a:p>
        </p:txBody>
      </p:sp>
      <p:pic>
        <p:nvPicPr>
          <p:cNvPr id="5" name="Image 4">
            <a:extLst>
              <a:ext uri="{FF2B5EF4-FFF2-40B4-BE49-F238E27FC236}">
                <a16:creationId xmlns:a16="http://schemas.microsoft.com/office/drawing/2014/main" id="{200C6A10-BBD5-403C-ACF6-4CCB4D97D0BE}"/>
              </a:ext>
            </a:extLst>
          </p:cNvPr>
          <p:cNvPicPr>
            <a:picLocks noChangeAspect="1"/>
          </p:cNvPicPr>
          <p:nvPr/>
        </p:nvPicPr>
        <p:blipFill>
          <a:blip r:embed="rId2"/>
          <a:stretch>
            <a:fillRect/>
          </a:stretch>
        </p:blipFill>
        <p:spPr>
          <a:xfrm>
            <a:off x="1116255" y="1130397"/>
            <a:ext cx="6911490" cy="5512638"/>
          </a:xfrm>
          <a:prstGeom prst="rect">
            <a:avLst/>
          </a:prstGeom>
        </p:spPr>
      </p:pic>
    </p:spTree>
    <p:extLst>
      <p:ext uri="{BB962C8B-B14F-4D97-AF65-F5344CB8AC3E}">
        <p14:creationId xmlns:p14="http://schemas.microsoft.com/office/powerpoint/2010/main" val="1610437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pic>
        <p:nvPicPr>
          <p:cNvPr id="6" name="Image 5">
            <a:extLst>
              <a:ext uri="{FF2B5EF4-FFF2-40B4-BE49-F238E27FC236}">
                <a16:creationId xmlns:a16="http://schemas.microsoft.com/office/drawing/2014/main" id="{9F004F6B-F1A9-4407-9CB1-BB48497CE673}"/>
              </a:ext>
            </a:extLst>
          </p:cNvPr>
          <p:cNvPicPr>
            <a:picLocks noChangeAspect="1"/>
          </p:cNvPicPr>
          <p:nvPr/>
        </p:nvPicPr>
        <p:blipFill>
          <a:blip r:embed="rId2"/>
          <a:stretch>
            <a:fillRect/>
          </a:stretch>
        </p:blipFill>
        <p:spPr>
          <a:xfrm>
            <a:off x="79794" y="1088154"/>
            <a:ext cx="8984412" cy="5296034"/>
          </a:xfrm>
          <a:prstGeom prst="rect">
            <a:avLst/>
          </a:prstGeom>
        </p:spPr>
      </p:pic>
    </p:spTree>
    <p:extLst>
      <p:ext uri="{BB962C8B-B14F-4D97-AF65-F5344CB8AC3E}">
        <p14:creationId xmlns:p14="http://schemas.microsoft.com/office/powerpoint/2010/main" val="2897984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Blandonnet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200" dirty="0" err="1"/>
              <a:t>Bitumen</a:t>
            </a:r>
            <a:r>
              <a:rPr lang="fr-FR" sz="2200" dirty="0"/>
              <a:t> Hedge </a:t>
            </a:r>
            <a:r>
              <a:rPr lang="fr-FR" sz="2200" dirty="0" err="1"/>
              <a:t>Summary</a:t>
            </a:r>
            <a:r>
              <a:rPr lang="fr-FR" sz="2200" dirty="0"/>
              <a:t> and</a:t>
            </a:r>
          </a:p>
          <a:p>
            <a:pPr defTabSz="914400"/>
            <a:r>
              <a:rPr lang="fr-FR" sz="2200" dirty="0"/>
              <a:t> </a:t>
            </a:r>
            <a:r>
              <a:rPr lang="fr-FR" sz="2200" dirty="0" err="1"/>
              <a:t>Purchase</a:t>
            </a:r>
            <a:r>
              <a:rPr lang="fr-FR" sz="2200" dirty="0"/>
              <a:t> Price Performance</a:t>
            </a:r>
            <a:endParaRPr lang="en-US" sz="2200" dirty="0"/>
          </a:p>
        </p:txBody>
      </p:sp>
      <p:graphicFrame>
        <p:nvGraphicFramePr>
          <p:cNvPr id="8" name="Tableau 7">
            <a:extLst>
              <a:ext uri="{FF2B5EF4-FFF2-40B4-BE49-F238E27FC236}">
                <a16:creationId xmlns:a16="http://schemas.microsoft.com/office/drawing/2014/main" id="{1383170F-6160-4CE1-B8DC-CA6A9650DAE7}"/>
              </a:ext>
            </a:extLst>
          </p:cNvPr>
          <p:cNvGraphicFramePr>
            <a:graphicFrameLocks noGrp="1"/>
          </p:cNvGraphicFramePr>
          <p:nvPr>
            <p:extLst>
              <p:ext uri="{D42A27DB-BD31-4B8C-83A1-F6EECF244321}">
                <p14:modId xmlns:p14="http://schemas.microsoft.com/office/powerpoint/2010/main" val="822652500"/>
              </p:ext>
            </p:extLst>
          </p:nvPr>
        </p:nvGraphicFramePr>
        <p:xfrm>
          <a:off x="109057" y="1929467"/>
          <a:ext cx="8960500" cy="2613600"/>
        </p:xfrm>
        <a:graphic>
          <a:graphicData uri="http://schemas.openxmlformats.org/drawingml/2006/table">
            <a:tbl>
              <a:tblPr/>
              <a:tblGrid>
                <a:gridCol w="576000">
                  <a:extLst>
                    <a:ext uri="{9D8B030D-6E8A-4147-A177-3AD203B41FA5}">
                      <a16:colId xmlns:a16="http://schemas.microsoft.com/office/drawing/2014/main" val="555373091"/>
                    </a:ext>
                  </a:extLst>
                </a:gridCol>
                <a:gridCol w="57250">
                  <a:extLst>
                    <a:ext uri="{9D8B030D-6E8A-4147-A177-3AD203B41FA5}">
                      <a16:colId xmlns:a16="http://schemas.microsoft.com/office/drawing/2014/main" val="2260468367"/>
                    </a:ext>
                  </a:extLst>
                </a:gridCol>
                <a:gridCol w="540000">
                  <a:extLst>
                    <a:ext uri="{9D8B030D-6E8A-4147-A177-3AD203B41FA5}">
                      <a16:colId xmlns:a16="http://schemas.microsoft.com/office/drawing/2014/main" val="1358584028"/>
                    </a:ext>
                  </a:extLst>
                </a:gridCol>
                <a:gridCol w="57250">
                  <a:extLst>
                    <a:ext uri="{9D8B030D-6E8A-4147-A177-3AD203B41FA5}">
                      <a16:colId xmlns:a16="http://schemas.microsoft.com/office/drawing/2014/main" val="991592092"/>
                    </a:ext>
                  </a:extLst>
                </a:gridCol>
                <a:gridCol w="540000">
                  <a:extLst>
                    <a:ext uri="{9D8B030D-6E8A-4147-A177-3AD203B41FA5}">
                      <a16:colId xmlns:a16="http://schemas.microsoft.com/office/drawing/2014/main" val="2910555991"/>
                    </a:ext>
                  </a:extLst>
                </a:gridCol>
                <a:gridCol w="540000">
                  <a:extLst>
                    <a:ext uri="{9D8B030D-6E8A-4147-A177-3AD203B41FA5}">
                      <a16:colId xmlns:a16="http://schemas.microsoft.com/office/drawing/2014/main" val="1204800684"/>
                    </a:ext>
                  </a:extLst>
                </a:gridCol>
                <a:gridCol w="57250">
                  <a:extLst>
                    <a:ext uri="{9D8B030D-6E8A-4147-A177-3AD203B41FA5}">
                      <a16:colId xmlns:a16="http://schemas.microsoft.com/office/drawing/2014/main" val="3423402424"/>
                    </a:ext>
                  </a:extLst>
                </a:gridCol>
                <a:gridCol w="648000">
                  <a:extLst>
                    <a:ext uri="{9D8B030D-6E8A-4147-A177-3AD203B41FA5}">
                      <a16:colId xmlns:a16="http://schemas.microsoft.com/office/drawing/2014/main" val="3495008817"/>
                    </a:ext>
                  </a:extLst>
                </a:gridCol>
                <a:gridCol w="57250">
                  <a:extLst>
                    <a:ext uri="{9D8B030D-6E8A-4147-A177-3AD203B41FA5}">
                      <a16:colId xmlns:a16="http://schemas.microsoft.com/office/drawing/2014/main" val="383203786"/>
                    </a:ext>
                  </a:extLst>
                </a:gridCol>
                <a:gridCol w="648000">
                  <a:extLst>
                    <a:ext uri="{9D8B030D-6E8A-4147-A177-3AD203B41FA5}">
                      <a16:colId xmlns:a16="http://schemas.microsoft.com/office/drawing/2014/main" val="3813519643"/>
                    </a:ext>
                  </a:extLst>
                </a:gridCol>
                <a:gridCol w="57250">
                  <a:extLst>
                    <a:ext uri="{9D8B030D-6E8A-4147-A177-3AD203B41FA5}">
                      <a16:colId xmlns:a16="http://schemas.microsoft.com/office/drawing/2014/main" val="1123902210"/>
                    </a:ext>
                  </a:extLst>
                </a:gridCol>
                <a:gridCol w="756000">
                  <a:extLst>
                    <a:ext uri="{9D8B030D-6E8A-4147-A177-3AD203B41FA5}">
                      <a16:colId xmlns:a16="http://schemas.microsoft.com/office/drawing/2014/main" val="3642933146"/>
                    </a:ext>
                  </a:extLst>
                </a:gridCol>
                <a:gridCol w="57250">
                  <a:extLst>
                    <a:ext uri="{9D8B030D-6E8A-4147-A177-3AD203B41FA5}">
                      <a16:colId xmlns:a16="http://schemas.microsoft.com/office/drawing/2014/main" val="291815980"/>
                    </a:ext>
                  </a:extLst>
                </a:gridCol>
                <a:gridCol w="684000">
                  <a:extLst>
                    <a:ext uri="{9D8B030D-6E8A-4147-A177-3AD203B41FA5}">
                      <a16:colId xmlns:a16="http://schemas.microsoft.com/office/drawing/2014/main" val="3513310801"/>
                    </a:ext>
                  </a:extLst>
                </a:gridCol>
                <a:gridCol w="57250">
                  <a:extLst>
                    <a:ext uri="{9D8B030D-6E8A-4147-A177-3AD203B41FA5}">
                      <a16:colId xmlns:a16="http://schemas.microsoft.com/office/drawing/2014/main" val="162094491"/>
                    </a:ext>
                  </a:extLst>
                </a:gridCol>
                <a:gridCol w="756000">
                  <a:extLst>
                    <a:ext uri="{9D8B030D-6E8A-4147-A177-3AD203B41FA5}">
                      <a16:colId xmlns:a16="http://schemas.microsoft.com/office/drawing/2014/main" val="1509535119"/>
                    </a:ext>
                  </a:extLst>
                </a:gridCol>
                <a:gridCol w="57250">
                  <a:extLst>
                    <a:ext uri="{9D8B030D-6E8A-4147-A177-3AD203B41FA5}">
                      <a16:colId xmlns:a16="http://schemas.microsoft.com/office/drawing/2014/main" val="3181555901"/>
                    </a:ext>
                  </a:extLst>
                </a:gridCol>
                <a:gridCol w="936000">
                  <a:extLst>
                    <a:ext uri="{9D8B030D-6E8A-4147-A177-3AD203B41FA5}">
                      <a16:colId xmlns:a16="http://schemas.microsoft.com/office/drawing/2014/main" val="1153194347"/>
                    </a:ext>
                  </a:extLst>
                </a:gridCol>
                <a:gridCol w="57250">
                  <a:extLst>
                    <a:ext uri="{9D8B030D-6E8A-4147-A177-3AD203B41FA5}">
                      <a16:colId xmlns:a16="http://schemas.microsoft.com/office/drawing/2014/main" val="3286823803"/>
                    </a:ext>
                  </a:extLst>
                </a:gridCol>
                <a:gridCol w="972000">
                  <a:extLst>
                    <a:ext uri="{9D8B030D-6E8A-4147-A177-3AD203B41FA5}">
                      <a16:colId xmlns:a16="http://schemas.microsoft.com/office/drawing/2014/main" val="3687655344"/>
                    </a:ext>
                  </a:extLst>
                </a:gridCol>
                <a:gridCol w="57250">
                  <a:extLst>
                    <a:ext uri="{9D8B030D-6E8A-4147-A177-3AD203B41FA5}">
                      <a16:colId xmlns:a16="http://schemas.microsoft.com/office/drawing/2014/main" val="2957954465"/>
                    </a:ext>
                  </a:extLst>
                </a:gridCol>
                <a:gridCol w="792000">
                  <a:extLst>
                    <a:ext uri="{9D8B030D-6E8A-4147-A177-3AD203B41FA5}">
                      <a16:colId xmlns:a16="http://schemas.microsoft.com/office/drawing/2014/main" val="429477804"/>
                    </a:ext>
                  </a:extLst>
                </a:gridCol>
              </a:tblGrid>
              <a:tr h="540000">
                <a:tc>
                  <a:txBody>
                    <a:bodyPr/>
                    <a:lstStyle/>
                    <a:p>
                      <a:pPr algn="ctr" fontAlgn="ctr"/>
                      <a:r>
                        <a:rPr lang="fr-FR" sz="900" b="1" i="0" u="none" strike="noStrike" dirty="0">
                          <a:solidFill>
                            <a:srgbClr val="000000"/>
                          </a:solidFill>
                          <a:effectLst/>
                          <a:latin typeface="Calibri" panose="020F0502020204030204" pitchFamily="34" charset="0"/>
                        </a:rPr>
                        <a:t>BITUMEN</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dirty="0">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Hedge Reference</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Hedged (MT)</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0" i="0" u="none" strike="noStrike">
                          <a:solidFill>
                            <a:srgbClr val="000000"/>
                          </a:solidFill>
                          <a:effectLst/>
                          <a:latin typeface="Calibri" panose="020F0502020204030204" pitchFamily="34" charset="0"/>
                        </a:rPr>
                        <a:t>Exposure (MT)</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Hedge Rate</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Budget  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000000"/>
                          </a:solidFill>
                          <a:effectLst/>
                          <a:latin typeface="Calibri" panose="020F0502020204030204" pitchFamily="34" charset="0"/>
                        </a:rPr>
                        <a:t>Purchase price as of January 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000000"/>
                          </a:solidFill>
                          <a:effectLst/>
                          <a:latin typeface="Calibri" panose="020F0502020204030204" pitchFamily="34" charset="0"/>
                        </a:rPr>
                        <a:t>Average </a:t>
                      </a:r>
                      <a:r>
                        <a:rPr lang="en-US" sz="900" b="0" i="0" u="none" strike="noStrike" dirty="0" err="1">
                          <a:solidFill>
                            <a:srgbClr val="000000"/>
                          </a:solidFill>
                          <a:effectLst/>
                          <a:latin typeface="Calibri" panose="020F0502020204030204" pitchFamily="34" charset="0"/>
                        </a:rPr>
                        <a:t>pruchase</a:t>
                      </a:r>
                      <a:r>
                        <a:rPr lang="en-US" sz="900" b="0" i="0" u="none" strike="noStrike" dirty="0">
                          <a:solidFill>
                            <a:srgbClr val="000000"/>
                          </a:solidFill>
                          <a:effectLst/>
                          <a:latin typeface="Calibri" panose="020F0502020204030204" pitchFamily="34" charset="0"/>
                        </a:rPr>
                        <a:t> price of 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000000"/>
                          </a:solidFill>
                          <a:effectLst/>
                          <a:latin typeface="Calibri" panose="020F0502020204030204" pitchFamily="34" charset="0"/>
                        </a:rPr>
                        <a:t>Last year purchase price (January 2020)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Performance </a:t>
                      </a:r>
                      <a:r>
                        <a:rPr lang="fr-FR" sz="900" b="0" i="0" u="none" strike="noStrike" dirty="0" err="1">
                          <a:solidFill>
                            <a:srgbClr val="000000"/>
                          </a:solidFill>
                          <a:effectLst/>
                          <a:latin typeface="Calibri" panose="020F0502020204030204" pitchFamily="34" charset="0"/>
                        </a:rPr>
                        <a:t>compared</a:t>
                      </a:r>
                      <a:r>
                        <a:rPr lang="fr-FR" sz="900" b="0" i="0" u="none" strike="noStrike" dirty="0">
                          <a:solidFill>
                            <a:srgbClr val="000000"/>
                          </a:solidFill>
                          <a:effectLst/>
                          <a:latin typeface="Calibri" panose="020F0502020204030204" pitchFamily="34" charset="0"/>
                        </a:rPr>
                        <a:t> to Budget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595959"/>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Performance compared to Average of 2021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595959"/>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000000"/>
                          </a:solidFill>
                          <a:effectLst/>
                          <a:latin typeface="Calibri" panose="020F0502020204030204" pitchFamily="34" charset="0"/>
                        </a:rPr>
                        <a:t>Performance compared to Last year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260373100"/>
                  </a:ext>
                </a:extLst>
              </a:tr>
              <a:tr h="57600">
                <a:tc>
                  <a:txBody>
                    <a:bodyPr/>
                    <a:lstStyle/>
                    <a:p>
                      <a:pPr algn="ctr" fontAlgn="b"/>
                      <a:r>
                        <a:rPr lang="fr-FR" sz="100" b="1" i="0" u="none" strike="noStrike" dirty="0">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595959"/>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595959"/>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0908529"/>
                  </a:ext>
                </a:extLst>
              </a:tr>
              <a:tr h="288000">
                <a:tc>
                  <a:txBody>
                    <a:bodyPr/>
                    <a:lstStyle/>
                    <a:p>
                      <a:pPr algn="ctr" fontAlgn="ctr"/>
                      <a:r>
                        <a:rPr lang="fr-FR" sz="900" b="0" i="0" u="none" strike="noStrike" dirty="0" err="1">
                          <a:solidFill>
                            <a:srgbClr val="000000"/>
                          </a:solidFill>
                          <a:effectLst/>
                          <a:latin typeface="Calibri" panose="020F0502020204030204" pitchFamily="34" charset="0"/>
                        </a:rPr>
                        <a:t>Russia</a:t>
                      </a:r>
                      <a:endParaRPr lang="fr-FR" sz="900" b="0" i="0" u="none" strike="noStrike" dirty="0">
                        <a:solidFill>
                          <a:srgbClr val="000000"/>
                        </a:solidFill>
                        <a:effectLst/>
                        <a:latin typeface="Calibri" panose="020F0502020204030204" pitchFamily="34" charset="0"/>
                      </a:endParaRP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5 468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20 931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900" b="0" i="0" u="none" strike="noStrike">
                          <a:solidFill>
                            <a:srgbClr val="000000"/>
                          </a:solidFill>
                          <a:effectLst/>
                          <a:latin typeface="Calibri" panose="020F0502020204030204" pitchFamily="34" charset="0"/>
                        </a:rPr>
                        <a:t>26%</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15 576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15 227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15 227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7 890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B050"/>
                          </a:solidFill>
                          <a:effectLst/>
                          <a:latin typeface="Calibri" panose="020F0502020204030204" pitchFamily="34" charset="0"/>
                        </a:rPr>
                        <a:t>2,2%</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B05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B050"/>
                          </a:solidFill>
                          <a:effectLst/>
                          <a:latin typeface="Calibri" panose="020F0502020204030204" pitchFamily="34" charset="0"/>
                        </a:rPr>
                        <a:t>0,0%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B05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FF0000"/>
                          </a:solidFill>
                          <a:effectLst/>
                          <a:latin typeface="Calibri" panose="020F0502020204030204" pitchFamily="34" charset="0"/>
                        </a:rPr>
                        <a:t>-93,0%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14378672"/>
                  </a:ext>
                </a:extLst>
              </a:tr>
              <a:tr h="57600">
                <a:tc>
                  <a:txBody>
                    <a:bodyPr/>
                    <a:lstStyle/>
                    <a:p>
                      <a:pPr algn="ctr" fontAlgn="ctr"/>
                      <a:r>
                        <a:rPr lang="fr-FR" sz="100" b="0" i="0" u="none" strike="noStrike" dirty="0">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endParaRPr lang="fr-FR" sz="100" b="0" i="0" u="none" strike="noStrike">
                        <a:solidFill>
                          <a:srgbClr val="FF0000"/>
                        </a:solidFill>
                        <a:effectLst/>
                        <a:latin typeface="Calibri" panose="020F0502020204030204" pitchFamily="34" charset="0"/>
                      </a:endParaRP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endParaRPr lang="fr-FR" sz="100" b="0" i="0" u="none" strike="noStrike">
                        <a:solidFill>
                          <a:srgbClr val="FF0000"/>
                        </a:solidFill>
                        <a:effectLst/>
                        <a:latin typeface="Calibri" panose="020F0502020204030204" pitchFamily="34" charset="0"/>
                      </a:endParaRP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endParaRPr lang="fr-FR" sz="100" b="0" i="0" u="none" strike="noStrike">
                        <a:solidFill>
                          <a:srgbClr val="FF0000"/>
                        </a:solidFill>
                        <a:effectLst/>
                        <a:latin typeface="Calibri" panose="020F0502020204030204" pitchFamily="34" charset="0"/>
                      </a:endParaRP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endParaRPr lang="fr-FR" sz="100" b="0" i="0" u="none" strike="noStrike">
                        <a:solidFill>
                          <a:srgbClr val="FF0000"/>
                        </a:solidFill>
                        <a:effectLst/>
                        <a:latin typeface="Calibri" panose="020F0502020204030204" pitchFamily="34" charset="0"/>
                      </a:endParaRP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endParaRPr lang="fr-FR" sz="100" b="0" i="0" u="none" strike="noStrike">
                        <a:solidFill>
                          <a:srgbClr val="00B050"/>
                        </a:solidFill>
                        <a:effectLst/>
                        <a:latin typeface="Calibri" panose="020F0502020204030204" pitchFamily="34" charset="0"/>
                      </a:endParaRP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endParaRPr lang="fr-FR" sz="100" b="0" i="0" u="none" strike="noStrike">
                        <a:solidFill>
                          <a:srgbClr val="00B050"/>
                        </a:solidFill>
                        <a:effectLst/>
                        <a:latin typeface="Calibri" panose="020F0502020204030204" pitchFamily="34" charset="0"/>
                      </a:endParaRP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endParaRPr lang="fr-FR" sz="100" b="0" i="0" u="none" strike="noStrike" dirty="0">
                        <a:solidFill>
                          <a:srgbClr val="00B050"/>
                        </a:solidFill>
                        <a:effectLst/>
                        <a:latin typeface="Calibri" panose="020F0502020204030204" pitchFamily="34" charset="0"/>
                      </a:endParaRP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0405727"/>
                  </a:ext>
                </a:extLst>
              </a:tr>
              <a:tr h="288000">
                <a:tc>
                  <a:txBody>
                    <a:bodyPr/>
                    <a:lstStyle/>
                    <a:p>
                      <a:pPr algn="ctr" fontAlgn="ctr"/>
                      <a:r>
                        <a:rPr lang="fr-FR" sz="900" b="0" i="0" u="none" strike="noStrike" dirty="0" err="1">
                          <a:solidFill>
                            <a:srgbClr val="000000"/>
                          </a:solidFill>
                          <a:effectLst/>
                          <a:latin typeface="Calibri" panose="020F0502020204030204" pitchFamily="34" charset="0"/>
                        </a:rPr>
                        <a:t>Turkey</a:t>
                      </a:r>
                      <a:endParaRPr lang="fr-FR" sz="900" b="0" i="0" u="none" strike="noStrike" dirty="0">
                        <a:solidFill>
                          <a:srgbClr val="000000"/>
                        </a:solidFill>
                        <a:effectLst/>
                        <a:latin typeface="Calibri" panose="020F0502020204030204" pitchFamily="34" charset="0"/>
                      </a:endParaRP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6 578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25 523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900" b="0" i="0" u="none" strike="noStrike">
                          <a:solidFill>
                            <a:srgbClr val="000000"/>
                          </a:solidFill>
                          <a:effectLst/>
                          <a:latin typeface="Calibri" panose="020F0502020204030204" pitchFamily="34" charset="0"/>
                        </a:rPr>
                        <a:t>26%</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2 850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3 000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3 000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2 103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FF0000"/>
                          </a:solidFill>
                          <a:effectLst/>
                          <a:latin typeface="Calibri" panose="020F0502020204030204" pitchFamily="34" charset="0"/>
                        </a:rPr>
                        <a:t>-5,3%</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B05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B050"/>
                          </a:solidFill>
                          <a:effectLst/>
                          <a:latin typeface="Calibri" panose="020F0502020204030204" pitchFamily="34" charset="0"/>
                        </a:rPr>
                        <a:t>0,0%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B05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FF0000"/>
                          </a:solidFill>
                          <a:effectLst/>
                          <a:latin typeface="Calibri" panose="020F0502020204030204" pitchFamily="34" charset="0"/>
                        </a:rPr>
                        <a:t>-42,7%</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98006107"/>
                  </a:ext>
                </a:extLst>
              </a:tr>
              <a:tr h="57600">
                <a:tc>
                  <a:txBody>
                    <a:bodyPr/>
                    <a:lstStyle/>
                    <a:p>
                      <a:pPr algn="ctr" fontAlgn="ctr"/>
                      <a:r>
                        <a:rPr lang="fr-FR" sz="100" b="0" i="0" u="none" strike="noStrike" dirty="0">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dirty="0">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90753233"/>
                  </a:ext>
                </a:extLst>
              </a:tr>
              <a:tr h="288000">
                <a:tc>
                  <a:txBody>
                    <a:bodyPr/>
                    <a:lstStyle/>
                    <a:p>
                      <a:pPr algn="ctr" fontAlgn="ctr"/>
                      <a:r>
                        <a:rPr lang="fr-FR" sz="900" b="0" i="0" u="none" strike="noStrike" dirty="0" err="1">
                          <a:solidFill>
                            <a:srgbClr val="000000"/>
                          </a:solidFill>
                          <a:effectLst/>
                          <a:latin typeface="Calibri" panose="020F0502020204030204" pitchFamily="34" charset="0"/>
                        </a:rPr>
                        <a:t>Poland</a:t>
                      </a:r>
                      <a:endParaRPr lang="fr-FR" sz="900" b="0" i="0" u="none" strike="noStrike" dirty="0">
                        <a:solidFill>
                          <a:srgbClr val="000000"/>
                        </a:solidFill>
                        <a:effectLst/>
                        <a:latin typeface="Calibri" panose="020F0502020204030204" pitchFamily="34" charset="0"/>
                      </a:endParaRP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3 319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12 810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900" b="0" i="0" u="none" strike="noStrike">
                          <a:solidFill>
                            <a:srgbClr val="000000"/>
                          </a:solidFill>
                          <a:effectLst/>
                          <a:latin typeface="Calibri" panose="020F0502020204030204" pitchFamily="34" charset="0"/>
                        </a:rPr>
                        <a:t>26%</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1 400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1 336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1 336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1 226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B050"/>
                          </a:solidFill>
                          <a:effectLst/>
                          <a:latin typeface="Calibri" panose="020F0502020204030204" pitchFamily="34" charset="0"/>
                        </a:rPr>
                        <a:t>4,6%</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B05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B050"/>
                          </a:solidFill>
                          <a:effectLst/>
                          <a:latin typeface="Calibri" panose="020F0502020204030204" pitchFamily="34" charset="0"/>
                        </a:rPr>
                        <a:t>0,0%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B05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FF0000"/>
                          </a:solidFill>
                          <a:effectLst/>
                          <a:latin typeface="Calibri" panose="020F0502020204030204" pitchFamily="34" charset="0"/>
                        </a:rPr>
                        <a:t>-9,0%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68376937"/>
                  </a:ext>
                </a:extLst>
              </a:tr>
              <a:tr h="57600">
                <a:tc>
                  <a:txBody>
                    <a:bodyPr/>
                    <a:lstStyle/>
                    <a:p>
                      <a:pPr algn="ctr" fontAlgn="ctr"/>
                      <a:r>
                        <a:rPr lang="fr-FR" sz="100" b="1" i="0" u="none" strike="noStrike" dirty="0">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1"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dirty="0">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52521080"/>
                  </a:ext>
                </a:extLst>
              </a:tr>
              <a:tr h="288000">
                <a:tc>
                  <a:txBody>
                    <a:bodyPr/>
                    <a:lstStyle/>
                    <a:p>
                      <a:pPr algn="ctr" fontAlgn="ctr"/>
                      <a:r>
                        <a:rPr lang="fr-FR" sz="900" b="0" i="0" u="none" strike="noStrike" dirty="0">
                          <a:solidFill>
                            <a:srgbClr val="000000"/>
                          </a:solidFill>
                          <a:effectLst/>
                          <a:latin typeface="Calibri" panose="020F0502020204030204" pitchFamily="34" charset="0"/>
                        </a:rPr>
                        <a:t>Spain</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1 570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5 330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900" b="0" i="0" u="none" strike="noStrike">
                          <a:solidFill>
                            <a:srgbClr val="000000"/>
                          </a:solidFill>
                          <a:effectLst/>
                          <a:latin typeface="Calibri" panose="020F0502020204030204" pitchFamily="34" charset="0"/>
                        </a:rPr>
                        <a:t>29%</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413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367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chemeClr val="tx1"/>
                          </a:solidFill>
                          <a:effectLst/>
                          <a:latin typeface="Calibri" panose="020F0502020204030204" pitchFamily="34" charset="0"/>
                        </a:rPr>
                        <a:t>-</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chemeClr val="tx1"/>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chemeClr val="tx1"/>
                          </a:solidFill>
                          <a:effectLst/>
                          <a:latin typeface="Calibri" panose="020F0502020204030204" pitchFamily="34" charset="0"/>
                        </a:rPr>
                        <a:t>-</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chemeClr val="tx1"/>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chemeClr val="tx1"/>
                          </a:solidFill>
                          <a:effectLst/>
                          <a:latin typeface="Calibri" panose="020F0502020204030204" pitchFamily="34" charset="0"/>
                        </a:rPr>
                        <a:t>-</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06743476"/>
                  </a:ext>
                </a:extLst>
              </a:tr>
              <a:tr h="57600">
                <a:tc>
                  <a:txBody>
                    <a:bodyPr/>
                    <a:lstStyle/>
                    <a:p>
                      <a:pPr algn="ctr" fontAlgn="ctr"/>
                      <a:r>
                        <a:rPr lang="fr-FR" sz="100" b="1" i="0" u="none" strike="noStrike" dirty="0">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1"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dirty="0">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4026052"/>
                  </a:ext>
                </a:extLst>
              </a:tr>
              <a:tr h="288000">
                <a:tc>
                  <a:txBody>
                    <a:bodyPr/>
                    <a:lstStyle/>
                    <a:p>
                      <a:pPr algn="ctr" fontAlgn="ctr"/>
                      <a:r>
                        <a:rPr lang="fr-FR" sz="900" b="0" i="0" u="none" strike="noStrike" dirty="0">
                          <a:solidFill>
                            <a:srgbClr val="000000"/>
                          </a:solidFill>
                          <a:effectLst/>
                          <a:latin typeface="Calibri" panose="020F0502020204030204" pitchFamily="34" charset="0"/>
                        </a:rPr>
                        <a:t>Malaysia</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1 265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5 255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900" b="0" i="0" u="none" strike="noStrike">
                          <a:solidFill>
                            <a:srgbClr val="000000"/>
                          </a:solidFill>
                          <a:effectLst/>
                          <a:latin typeface="Calibri" panose="020F0502020204030204" pitchFamily="34" charset="0"/>
                        </a:rPr>
                        <a:t>24%</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1 970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1 717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1 717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1 974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B050"/>
                          </a:solidFill>
                          <a:effectLst/>
                          <a:latin typeface="Calibri" panose="020F0502020204030204" pitchFamily="34" charset="0"/>
                        </a:rPr>
                        <a:t>12,8%</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B05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B050"/>
                          </a:solidFill>
                          <a:effectLst/>
                          <a:latin typeface="Calibri" panose="020F0502020204030204" pitchFamily="34" charset="0"/>
                        </a:rPr>
                        <a:t>0,0%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B05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B050"/>
                          </a:solidFill>
                          <a:effectLst/>
                          <a:latin typeface="Calibri" panose="020F0502020204030204" pitchFamily="34" charset="0"/>
                        </a:rPr>
                        <a:t>13,0%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00011367"/>
                  </a:ext>
                </a:extLst>
              </a:tr>
              <a:tr h="57600">
                <a:tc>
                  <a:txBody>
                    <a:bodyPr/>
                    <a:lstStyle/>
                    <a:p>
                      <a:pPr algn="ctr" fontAlgn="ctr"/>
                      <a:r>
                        <a:rPr lang="fr-FR" sz="100" b="1" i="0" u="none" strike="noStrike" dirty="0">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1"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b"/>
                      <a:r>
                        <a:rPr lang="fr-FR" sz="100" b="0" i="0" u="none" strike="noStrike">
                          <a:solidFill>
                            <a:srgbClr val="FF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dirty="0">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97333508"/>
                  </a:ext>
                </a:extLst>
              </a:tr>
              <a:tr h="288000">
                <a:tc>
                  <a:txBody>
                    <a:bodyPr/>
                    <a:lstStyle/>
                    <a:p>
                      <a:pPr algn="ctr" fontAlgn="ctr"/>
                      <a:r>
                        <a:rPr lang="fr-FR" sz="900" b="0" i="0" u="none" strike="noStrike" dirty="0">
                          <a:solidFill>
                            <a:srgbClr val="000000"/>
                          </a:solidFill>
                          <a:effectLst/>
                          <a:latin typeface="Calibri" panose="020F0502020204030204" pitchFamily="34" charset="0"/>
                        </a:rPr>
                        <a:t>Brazil</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2021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2 676     </a:t>
                      </a:r>
                    </a:p>
                  </a:txBody>
                  <a:tcPr marL="3630" marR="3630" marT="36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900" b="0" i="0" u="none" strike="noStrike" dirty="0">
                          <a:solidFill>
                            <a:srgbClr val="000000"/>
                          </a:solidFill>
                          <a:effectLst/>
                          <a:latin typeface="Calibri" panose="020F0502020204030204" pitchFamily="34" charset="0"/>
                        </a:rPr>
                        <a:t>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2 740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2 851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2 851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0000"/>
                          </a:solidFill>
                          <a:effectLst/>
                          <a:latin typeface="Calibri" panose="020F0502020204030204" pitchFamily="34" charset="0"/>
                        </a:rPr>
                        <a:t>2 844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FF0000"/>
                          </a:solidFill>
                          <a:effectLst/>
                          <a:latin typeface="Calibri" panose="020F0502020204030204" pitchFamily="34" charset="0"/>
                        </a:rPr>
                        <a:t>-4,1%</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B05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00B050"/>
                          </a:solidFill>
                          <a:effectLst/>
                          <a:latin typeface="Calibri" panose="020F0502020204030204" pitchFamily="34" charset="0"/>
                        </a:rPr>
                        <a:t>0,0%</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B050"/>
                          </a:solidFill>
                          <a:effectLst/>
                          <a:latin typeface="Calibri" panose="020F0502020204030204" pitchFamily="34" charset="0"/>
                        </a:rPr>
                        <a:t> </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dirty="0">
                          <a:solidFill>
                            <a:srgbClr val="FF0000"/>
                          </a:solidFill>
                          <a:effectLst/>
                          <a:latin typeface="Calibri" panose="020F0502020204030204" pitchFamily="34" charset="0"/>
                        </a:rPr>
                        <a:t>-0,2%</a:t>
                      </a:r>
                    </a:p>
                  </a:txBody>
                  <a:tcPr marL="3630" marR="3630" marT="3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73630235"/>
                  </a:ext>
                </a:extLst>
              </a:tr>
            </a:tbl>
          </a:graphicData>
        </a:graphic>
      </p:graphicFrame>
    </p:spTree>
    <p:extLst>
      <p:ext uri="{BB962C8B-B14F-4D97-AF65-F5344CB8AC3E}">
        <p14:creationId xmlns:p14="http://schemas.microsoft.com/office/powerpoint/2010/main" val="347051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Brent – BNP </a:t>
            </a:r>
            <a:endParaRPr lang="en-US" dirty="0"/>
          </a:p>
        </p:txBody>
      </p:sp>
      <p:graphicFrame>
        <p:nvGraphicFramePr>
          <p:cNvPr id="3" name="Tableau 2">
            <a:extLst>
              <a:ext uri="{FF2B5EF4-FFF2-40B4-BE49-F238E27FC236}">
                <a16:creationId xmlns:a16="http://schemas.microsoft.com/office/drawing/2014/main" id="{8912908A-21D8-4B73-B15F-A7EF4ED0F862}"/>
              </a:ext>
            </a:extLst>
          </p:cNvPr>
          <p:cNvGraphicFramePr>
            <a:graphicFrameLocks noGrp="1"/>
          </p:cNvGraphicFramePr>
          <p:nvPr>
            <p:extLst>
              <p:ext uri="{D42A27DB-BD31-4B8C-83A1-F6EECF244321}">
                <p14:modId xmlns:p14="http://schemas.microsoft.com/office/powerpoint/2010/main" val="3222641152"/>
              </p:ext>
            </p:extLst>
          </p:nvPr>
        </p:nvGraphicFramePr>
        <p:xfrm>
          <a:off x="48885" y="1209154"/>
          <a:ext cx="9067705" cy="3528000"/>
        </p:xfrm>
        <a:graphic>
          <a:graphicData uri="http://schemas.openxmlformats.org/drawingml/2006/table">
            <a:tbl>
              <a:tblPr/>
              <a:tblGrid>
                <a:gridCol w="648000">
                  <a:extLst>
                    <a:ext uri="{9D8B030D-6E8A-4147-A177-3AD203B41FA5}">
                      <a16:colId xmlns:a16="http://schemas.microsoft.com/office/drawing/2014/main" val="3958994623"/>
                    </a:ext>
                  </a:extLst>
                </a:gridCol>
                <a:gridCol w="756000">
                  <a:extLst>
                    <a:ext uri="{9D8B030D-6E8A-4147-A177-3AD203B41FA5}">
                      <a16:colId xmlns:a16="http://schemas.microsoft.com/office/drawing/2014/main" val="2120319064"/>
                    </a:ext>
                  </a:extLst>
                </a:gridCol>
                <a:gridCol w="648000">
                  <a:extLst>
                    <a:ext uri="{9D8B030D-6E8A-4147-A177-3AD203B41FA5}">
                      <a16:colId xmlns:a16="http://schemas.microsoft.com/office/drawing/2014/main" val="1293303551"/>
                    </a:ext>
                  </a:extLst>
                </a:gridCol>
                <a:gridCol w="648000">
                  <a:extLst>
                    <a:ext uri="{9D8B030D-6E8A-4147-A177-3AD203B41FA5}">
                      <a16:colId xmlns:a16="http://schemas.microsoft.com/office/drawing/2014/main" val="1540585435"/>
                    </a:ext>
                  </a:extLst>
                </a:gridCol>
                <a:gridCol w="504000">
                  <a:extLst>
                    <a:ext uri="{9D8B030D-6E8A-4147-A177-3AD203B41FA5}">
                      <a16:colId xmlns:a16="http://schemas.microsoft.com/office/drawing/2014/main" val="3789406109"/>
                    </a:ext>
                  </a:extLst>
                </a:gridCol>
                <a:gridCol w="504000">
                  <a:extLst>
                    <a:ext uri="{9D8B030D-6E8A-4147-A177-3AD203B41FA5}">
                      <a16:colId xmlns:a16="http://schemas.microsoft.com/office/drawing/2014/main" val="74789429"/>
                    </a:ext>
                  </a:extLst>
                </a:gridCol>
                <a:gridCol w="720000">
                  <a:extLst>
                    <a:ext uri="{9D8B030D-6E8A-4147-A177-3AD203B41FA5}">
                      <a16:colId xmlns:a16="http://schemas.microsoft.com/office/drawing/2014/main" val="2494454498"/>
                    </a:ext>
                  </a:extLst>
                </a:gridCol>
                <a:gridCol w="648000">
                  <a:extLst>
                    <a:ext uri="{9D8B030D-6E8A-4147-A177-3AD203B41FA5}">
                      <a16:colId xmlns:a16="http://schemas.microsoft.com/office/drawing/2014/main" val="4156152364"/>
                    </a:ext>
                  </a:extLst>
                </a:gridCol>
                <a:gridCol w="648000">
                  <a:extLst>
                    <a:ext uri="{9D8B030D-6E8A-4147-A177-3AD203B41FA5}">
                      <a16:colId xmlns:a16="http://schemas.microsoft.com/office/drawing/2014/main" val="3202530854"/>
                    </a:ext>
                  </a:extLst>
                </a:gridCol>
                <a:gridCol w="643705">
                  <a:extLst>
                    <a:ext uri="{9D8B030D-6E8A-4147-A177-3AD203B41FA5}">
                      <a16:colId xmlns:a16="http://schemas.microsoft.com/office/drawing/2014/main" val="1294145460"/>
                    </a:ext>
                  </a:extLst>
                </a:gridCol>
                <a:gridCol w="756000">
                  <a:extLst>
                    <a:ext uri="{9D8B030D-6E8A-4147-A177-3AD203B41FA5}">
                      <a16:colId xmlns:a16="http://schemas.microsoft.com/office/drawing/2014/main" val="3794776364"/>
                    </a:ext>
                  </a:extLst>
                </a:gridCol>
                <a:gridCol w="720000">
                  <a:extLst>
                    <a:ext uri="{9D8B030D-6E8A-4147-A177-3AD203B41FA5}">
                      <a16:colId xmlns:a16="http://schemas.microsoft.com/office/drawing/2014/main" val="134132978"/>
                    </a:ext>
                  </a:extLst>
                </a:gridCol>
                <a:gridCol w="504000">
                  <a:extLst>
                    <a:ext uri="{9D8B030D-6E8A-4147-A177-3AD203B41FA5}">
                      <a16:colId xmlns:a16="http://schemas.microsoft.com/office/drawing/2014/main" val="1833891701"/>
                    </a:ext>
                  </a:extLst>
                </a:gridCol>
                <a:gridCol w="720000">
                  <a:extLst>
                    <a:ext uri="{9D8B030D-6E8A-4147-A177-3AD203B41FA5}">
                      <a16:colId xmlns:a16="http://schemas.microsoft.com/office/drawing/2014/main" val="1772721197"/>
                    </a:ext>
                  </a:extLst>
                </a:gridCol>
              </a:tblGrid>
              <a:tr h="252000">
                <a:tc rowSpan="2">
                  <a:txBody>
                    <a:bodyPr/>
                    <a:lstStyle/>
                    <a:p>
                      <a:pPr algn="ctr" fontAlgn="ctr"/>
                      <a:r>
                        <a:rPr lang="fr-FR" sz="800" b="1" i="0" u="none" strike="noStrike" dirty="0">
                          <a:solidFill>
                            <a:srgbClr val="000000"/>
                          </a:solidFill>
                          <a:effectLst/>
                          <a:latin typeface="Arial" panose="020B0604020202020204" pitchFamily="34" charset="0"/>
                        </a:rPr>
                        <a:t>Trade Date</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err="1">
                          <a:solidFill>
                            <a:srgbClr val="000000"/>
                          </a:solidFill>
                          <a:effectLst/>
                          <a:latin typeface="Arial" panose="020B0604020202020204" pitchFamily="34" charset="0"/>
                        </a:rPr>
                        <a:t>Counterparty</a:t>
                      </a:r>
                      <a:endParaRPr lang="fr-FR" sz="800" b="1" i="0" u="none" strike="noStrike" dirty="0">
                        <a:solidFill>
                          <a:srgbClr val="000000"/>
                        </a:solidFill>
                        <a:effectLst/>
                        <a:latin typeface="Arial" panose="020B0604020202020204" pitchFamily="34" charset="0"/>
                      </a:endParaRP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err="1">
                          <a:solidFill>
                            <a:srgbClr val="000000"/>
                          </a:solidFill>
                          <a:effectLst/>
                          <a:latin typeface="Arial" panose="020B0604020202020204" pitchFamily="34" charset="0"/>
                        </a:rPr>
                        <a:t>Underlying</a:t>
                      </a:r>
                      <a:endParaRPr lang="fr-FR" sz="800" b="1" i="0" u="none" strike="noStrike" dirty="0">
                        <a:solidFill>
                          <a:srgbClr val="000000"/>
                        </a:solidFill>
                        <a:effectLst/>
                        <a:latin typeface="Arial" panose="020B0604020202020204" pitchFamily="34" charset="0"/>
                      </a:endParaRP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err="1">
                          <a:solidFill>
                            <a:srgbClr val="000000"/>
                          </a:solidFill>
                          <a:effectLst/>
                          <a:latin typeface="Arial" panose="020B0604020202020204" pitchFamily="34" charset="0"/>
                        </a:rPr>
                        <a:t>Period</a:t>
                      </a:r>
                      <a:endParaRPr lang="fr-FR" sz="800" b="1" i="0" u="none" strike="noStrike" dirty="0">
                        <a:solidFill>
                          <a:srgbClr val="000000"/>
                        </a:solidFill>
                        <a:effectLst/>
                        <a:latin typeface="Arial" panose="020B0604020202020204" pitchFamily="34" charset="0"/>
                      </a:endParaRP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a:solidFill>
                            <a:srgbClr val="000000"/>
                          </a:solidFill>
                          <a:effectLst/>
                          <a:latin typeface="Arial" panose="020B0604020202020204" pitchFamily="34" charset="0"/>
                        </a:rPr>
                        <a:t>Strike</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a:solidFill>
                            <a:srgbClr val="000000"/>
                          </a:solidFill>
                          <a:effectLst/>
                          <a:latin typeface="Arial" panose="020B0604020202020204" pitchFamily="34" charset="0"/>
                        </a:rPr>
                        <a:t>Type</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err="1">
                          <a:solidFill>
                            <a:srgbClr val="000000"/>
                          </a:solidFill>
                          <a:effectLst/>
                          <a:latin typeface="Arial" panose="020B0604020202020204" pitchFamily="34" charset="0"/>
                        </a:rPr>
                        <a:t>Quantity</a:t>
                      </a:r>
                      <a:r>
                        <a:rPr lang="fr-FR" sz="800" b="1" i="0" u="none" strike="noStrike" dirty="0">
                          <a:solidFill>
                            <a:srgbClr val="000000"/>
                          </a:solidFill>
                          <a:effectLst/>
                          <a:latin typeface="Arial" panose="020B0604020202020204" pitchFamily="34" charset="0"/>
                        </a:rPr>
                        <a:t> YTD in Barils</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a:solidFill>
                            <a:srgbClr val="000000"/>
                          </a:solidFill>
                          <a:effectLst/>
                          <a:latin typeface="Arial" panose="020B0604020202020204" pitchFamily="34" charset="0"/>
                        </a:rPr>
                        <a:t>Unit trading</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a:solidFill>
                            <a:srgbClr val="000000"/>
                          </a:solidFill>
                          <a:effectLst/>
                          <a:latin typeface="Arial" panose="020B0604020202020204" pitchFamily="34" charset="0"/>
                        </a:rPr>
                        <a:t>Exchange rate</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a:solidFill>
                            <a:srgbClr val="000000"/>
                          </a:solidFill>
                          <a:effectLst/>
                          <a:latin typeface="Arial" panose="020B0604020202020204" pitchFamily="34" charset="0"/>
                        </a:rPr>
                        <a:t>Traded Swap price €</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800" b="1" i="0" u="none" strike="noStrike" dirty="0" err="1">
                          <a:solidFill>
                            <a:srgbClr val="000000"/>
                          </a:solidFill>
                          <a:effectLst/>
                          <a:latin typeface="Arial" panose="020B0604020202020204" pitchFamily="34" charset="0"/>
                        </a:rPr>
                        <a:t>Actual</a:t>
                      </a:r>
                      <a:r>
                        <a:rPr lang="fr-FR" sz="800" b="1" i="0" u="none" strike="noStrike" dirty="0">
                          <a:solidFill>
                            <a:srgbClr val="000000"/>
                          </a:solidFill>
                          <a:effectLst/>
                          <a:latin typeface="Arial" panose="020B0604020202020204" pitchFamily="34" charset="0"/>
                        </a:rPr>
                        <a:t> 2021 €</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rowSpan="2">
                  <a:txBody>
                    <a:bodyPr/>
                    <a:lstStyle/>
                    <a:p>
                      <a:pPr algn="ctr" fontAlgn="ctr"/>
                      <a:r>
                        <a:rPr lang="fr-FR" sz="800" b="1" i="0" u="none" strike="noStrike" dirty="0">
                          <a:solidFill>
                            <a:srgbClr val="000000"/>
                          </a:solidFill>
                          <a:effectLst/>
                          <a:latin typeface="Arial" panose="020B0604020202020204" pitchFamily="34" charset="0"/>
                        </a:rPr>
                        <a:t>MTM Index € 29/01/2021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a:solidFill>
                            <a:srgbClr val="000000"/>
                          </a:solidFill>
                          <a:effectLst/>
                          <a:latin typeface="Arial" panose="020B0604020202020204" pitchFamily="34" charset="0"/>
                        </a:rPr>
                        <a:t>Premium</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err="1">
                          <a:solidFill>
                            <a:srgbClr val="000000"/>
                          </a:solidFill>
                          <a:effectLst/>
                          <a:latin typeface="Arial" panose="020B0604020202020204" pitchFamily="34" charset="0"/>
                        </a:rPr>
                        <a:t>Result</a:t>
                      </a:r>
                      <a:r>
                        <a:rPr lang="fr-FR" sz="800" b="1" i="0" u="none" strike="noStrike" dirty="0">
                          <a:solidFill>
                            <a:srgbClr val="000000"/>
                          </a:solidFill>
                          <a:effectLst/>
                          <a:latin typeface="Arial" panose="020B0604020202020204" pitchFamily="34" charset="0"/>
                        </a:rPr>
                        <a:t> in K€</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3785786101"/>
                  </a:ext>
                </a:extLst>
              </a:tr>
              <a:tr h="25200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800" b="1" i="0" u="none" strike="noStrike" dirty="0">
                          <a:solidFill>
                            <a:srgbClr val="000000"/>
                          </a:solidFill>
                          <a:effectLst/>
                          <a:latin typeface="Arial" panose="020B0604020202020204" pitchFamily="34" charset="0"/>
                        </a:rPr>
                        <a:t>YTD </a:t>
                      </a:r>
                      <a:r>
                        <a:rPr lang="fr-FR" sz="800" b="1" i="0" u="none" strike="noStrike" dirty="0" err="1">
                          <a:solidFill>
                            <a:srgbClr val="000000"/>
                          </a:solidFill>
                          <a:effectLst/>
                          <a:latin typeface="Arial" panose="020B0604020202020204" pitchFamily="34" charset="0"/>
                        </a:rPr>
                        <a:t>January</a:t>
                      </a:r>
                      <a:endParaRPr lang="fr-FR" sz="800" b="1" i="0" u="none" strike="noStrike" dirty="0">
                        <a:solidFill>
                          <a:srgbClr val="000000"/>
                        </a:solidFill>
                        <a:effectLst/>
                        <a:latin typeface="Arial" panose="020B0604020202020204" pitchFamily="34" charset="0"/>
                      </a:endParaRP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852315728"/>
                  </a:ext>
                </a:extLst>
              </a:tr>
              <a:tr h="144000">
                <a:tc>
                  <a:txBody>
                    <a:bodyPr/>
                    <a:lstStyle/>
                    <a:p>
                      <a:pPr algn="ctr" fontAlgn="b"/>
                      <a:r>
                        <a:rPr lang="fr-FR" sz="800" b="0" i="0" u="none" strike="noStrike">
                          <a:solidFill>
                            <a:srgbClr val="000000"/>
                          </a:solidFill>
                          <a:effectLst/>
                          <a:latin typeface="Arial" panose="020B0604020202020204" pitchFamily="34" charset="0"/>
                        </a:rPr>
                        <a:t>02/10/2020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janv.-21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dirty="0">
                          <a:solidFill>
                            <a:srgbClr val="000000"/>
                          </a:solidFill>
                          <a:effectLst/>
                          <a:latin typeface="Arial" panose="020B0604020202020204" pitchFamily="34" charset="0"/>
                        </a:rPr>
                        <a:t>36,80 € </a:t>
                      </a:r>
                    </a:p>
                  </a:txBody>
                  <a:tcPr marL="4059" marR="4059" marT="405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dirty="0" err="1">
                          <a:solidFill>
                            <a:srgbClr val="000000"/>
                          </a:solidFill>
                          <a:effectLst/>
                          <a:latin typeface="Arial" panose="020B0604020202020204" pitchFamily="34" charset="0"/>
                        </a:rPr>
                        <a:t>Fixed</a:t>
                      </a:r>
                      <a:endParaRPr lang="fr-FR" sz="800" b="0" i="0" u="none" strike="noStrike" dirty="0">
                        <a:solidFill>
                          <a:srgbClr val="000000"/>
                        </a:solidFill>
                        <a:effectLst/>
                        <a:latin typeface="Arial" panose="020B0604020202020204" pitchFamily="34" charset="0"/>
                      </a:endParaRPr>
                    </a:p>
                  </a:txBody>
                  <a:tcPr marL="4059" marR="4059" marT="405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800" b="0" i="0" u="none" strike="noStrike">
                          <a:solidFill>
                            <a:srgbClr val="000000"/>
                          </a:solidFill>
                          <a:effectLst/>
                          <a:latin typeface="Arial" panose="020B0604020202020204" pitchFamily="34" charset="0"/>
                        </a:rPr>
                        <a:t>2 300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36,80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45,46</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800" b="0" i="0" u="none" strike="noStrike">
                          <a:solidFill>
                            <a:srgbClr val="000000"/>
                          </a:solidFill>
                          <a:effectLst/>
                          <a:latin typeface="Arial" panose="020B0604020202020204" pitchFamily="34" charset="0"/>
                        </a:rPr>
                        <a:t>45,46</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dirty="0">
                          <a:solidFill>
                            <a:srgbClr val="000000"/>
                          </a:solidFill>
                          <a:effectLst/>
                          <a:latin typeface="Arial" panose="020B0604020202020204" pitchFamily="34" charset="0"/>
                        </a:rPr>
                        <a:t>19,91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44118906"/>
                  </a:ext>
                </a:extLst>
              </a:tr>
              <a:tr h="144000">
                <a:tc>
                  <a:txBody>
                    <a:bodyPr/>
                    <a:lstStyle/>
                    <a:p>
                      <a:pPr algn="ctr" fontAlgn="b"/>
                      <a:r>
                        <a:rPr lang="fr-FR" sz="800" b="0" i="0" u="none" strike="noStrike">
                          <a:solidFill>
                            <a:srgbClr val="000000"/>
                          </a:solidFill>
                          <a:effectLst/>
                          <a:latin typeface="Arial" panose="020B0604020202020204" pitchFamily="34" charset="0"/>
                        </a:rPr>
                        <a:t>02/10/2020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févr.-21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36,80 € </a:t>
                      </a:r>
                    </a:p>
                  </a:txBody>
                  <a:tcPr marL="4059" marR="4059" marT="405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59" marR="4059" marT="405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2 800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36,80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45,46</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45,32</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23,85</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30413517"/>
                  </a:ext>
                </a:extLst>
              </a:tr>
              <a:tr h="144000">
                <a:tc>
                  <a:txBody>
                    <a:bodyPr/>
                    <a:lstStyle/>
                    <a:p>
                      <a:pPr algn="ctr" fontAlgn="b"/>
                      <a:r>
                        <a:rPr lang="fr-FR" sz="800" b="0" i="0" u="none" strike="noStrike">
                          <a:solidFill>
                            <a:srgbClr val="000000"/>
                          </a:solidFill>
                          <a:effectLst/>
                          <a:latin typeface="Arial" panose="020B0604020202020204" pitchFamily="34" charset="0"/>
                        </a:rPr>
                        <a:t>02/10/2020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mars-21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36,80 € </a:t>
                      </a:r>
                    </a:p>
                  </a:txBody>
                  <a:tcPr marL="4059" marR="4059" marT="405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59" marR="4059" marT="405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2 800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36,80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45,46</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45,09</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23,23</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84823933"/>
                  </a:ext>
                </a:extLst>
              </a:tr>
              <a:tr h="144000">
                <a:tc>
                  <a:txBody>
                    <a:bodyPr/>
                    <a:lstStyle/>
                    <a:p>
                      <a:pPr algn="ctr" fontAlgn="b"/>
                      <a:r>
                        <a:rPr lang="fr-FR" sz="800" b="0" i="0" u="none" strike="noStrike">
                          <a:solidFill>
                            <a:srgbClr val="000000"/>
                          </a:solidFill>
                          <a:effectLst/>
                          <a:latin typeface="Arial" panose="020B0604020202020204" pitchFamily="34" charset="0"/>
                        </a:rPr>
                        <a:t>02/10/2020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avr.-21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36,80 € </a:t>
                      </a:r>
                    </a:p>
                  </a:txBody>
                  <a:tcPr marL="4059" marR="4059" marT="405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59" marR="4059" marT="405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2 300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36,80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45,46</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44,85</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18,51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46191648"/>
                  </a:ext>
                </a:extLst>
              </a:tr>
              <a:tr h="144000">
                <a:tc>
                  <a:txBody>
                    <a:bodyPr/>
                    <a:lstStyle/>
                    <a:p>
                      <a:pPr algn="ctr" fontAlgn="b"/>
                      <a:r>
                        <a:rPr lang="fr-FR" sz="800" b="0" i="0" u="none" strike="noStrike">
                          <a:solidFill>
                            <a:srgbClr val="000000"/>
                          </a:solidFill>
                          <a:effectLst/>
                          <a:latin typeface="Arial" panose="020B0604020202020204" pitchFamily="34" charset="0"/>
                        </a:rPr>
                        <a:t>02/10/2020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mai-21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36,80 € </a:t>
                      </a:r>
                    </a:p>
                  </a:txBody>
                  <a:tcPr marL="4059" marR="4059" marT="405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59" marR="4059" marT="405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2 400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36,80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45,46</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44,54</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18,57</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75784607"/>
                  </a:ext>
                </a:extLst>
              </a:tr>
              <a:tr h="144000">
                <a:tc>
                  <a:txBody>
                    <a:bodyPr/>
                    <a:lstStyle/>
                    <a:p>
                      <a:pPr algn="ctr" fontAlgn="b"/>
                      <a:r>
                        <a:rPr lang="fr-FR" sz="800" b="0" i="0" u="none" strike="noStrike">
                          <a:solidFill>
                            <a:srgbClr val="000000"/>
                          </a:solidFill>
                          <a:effectLst/>
                          <a:latin typeface="Arial" panose="020B0604020202020204" pitchFamily="34" charset="0"/>
                        </a:rPr>
                        <a:t>02/10/2020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juin-21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36,80 € </a:t>
                      </a:r>
                    </a:p>
                  </a:txBody>
                  <a:tcPr marL="4059" marR="4059" marT="405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59" marR="4059" marT="405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2 900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36,80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45,46</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44,27</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21,68</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953147"/>
                  </a:ext>
                </a:extLst>
              </a:tr>
              <a:tr h="144000">
                <a:tc>
                  <a:txBody>
                    <a:bodyPr/>
                    <a:lstStyle/>
                    <a:p>
                      <a:pPr algn="ctr" fontAlgn="b"/>
                      <a:r>
                        <a:rPr lang="fr-FR" sz="800" b="0" i="0" u="none" strike="noStrike">
                          <a:solidFill>
                            <a:srgbClr val="000000"/>
                          </a:solidFill>
                          <a:effectLst/>
                          <a:latin typeface="Arial" panose="020B0604020202020204" pitchFamily="34" charset="0"/>
                        </a:rPr>
                        <a:t>02/10/2020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juil.-21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36,80 € </a:t>
                      </a:r>
                    </a:p>
                  </a:txBody>
                  <a:tcPr marL="4059" marR="4059" marT="405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59" marR="4059" marT="405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3 600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36,80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45,46</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43,99</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25,89</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42702992"/>
                  </a:ext>
                </a:extLst>
              </a:tr>
              <a:tr h="144000">
                <a:tc>
                  <a:txBody>
                    <a:bodyPr/>
                    <a:lstStyle/>
                    <a:p>
                      <a:pPr algn="ctr" fontAlgn="b"/>
                      <a:r>
                        <a:rPr lang="fr-FR" sz="800" b="0" i="0" u="none" strike="noStrike">
                          <a:solidFill>
                            <a:srgbClr val="000000"/>
                          </a:solidFill>
                          <a:effectLst/>
                          <a:latin typeface="Arial" panose="020B0604020202020204" pitchFamily="34" charset="0"/>
                        </a:rPr>
                        <a:t>02/10/2020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août-21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36,80 € </a:t>
                      </a:r>
                    </a:p>
                  </a:txBody>
                  <a:tcPr marL="4059" marR="4059" marT="405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59" marR="4059" marT="405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3 000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36,80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45,46</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43,72</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20,75</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533879"/>
                  </a:ext>
                </a:extLst>
              </a:tr>
              <a:tr h="144000">
                <a:tc>
                  <a:txBody>
                    <a:bodyPr/>
                    <a:lstStyle/>
                    <a:p>
                      <a:pPr algn="ctr" fontAlgn="b"/>
                      <a:r>
                        <a:rPr lang="fr-FR" sz="800" b="0" i="0" u="none" strike="noStrike">
                          <a:solidFill>
                            <a:srgbClr val="000000"/>
                          </a:solidFill>
                          <a:effectLst/>
                          <a:latin typeface="Arial" panose="020B0604020202020204" pitchFamily="34" charset="0"/>
                        </a:rPr>
                        <a:t>02/10/2020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sept.-21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36,80 € </a:t>
                      </a:r>
                    </a:p>
                  </a:txBody>
                  <a:tcPr marL="4059" marR="4059" marT="405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59" marR="4059" marT="405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2 900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36,80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45,46</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43,46</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19,32</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56752457"/>
                  </a:ext>
                </a:extLst>
              </a:tr>
              <a:tr h="144000">
                <a:tc>
                  <a:txBody>
                    <a:bodyPr/>
                    <a:lstStyle/>
                    <a:p>
                      <a:pPr algn="ctr" fontAlgn="b"/>
                      <a:r>
                        <a:rPr lang="fr-FR" sz="800" b="0" i="0" u="none" strike="noStrike">
                          <a:solidFill>
                            <a:srgbClr val="000000"/>
                          </a:solidFill>
                          <a:effectLst/>
                          <a:latin typeface="Arial" panose="020B0604020202020204" pitchFamily="34" charset="0"/>
                        </a:rPr>
                        <a:t>30/10/2020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janv.-21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41,15  $ </a:t>
                      </a:r>
                    </a:p>
                  </a:txBody>
                  <a:tcPr marL="4059" marR="4059" marT="405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59" marR="4059" marT="405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1 700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33,90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55,28</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45,54</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19,79</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75901300"/>
                  </a:ext>
                </a:extLst>
              </a:tr>
              <a:tr h="144000">
                <a:tc>
                  <a:txBody>
                    <a:bodyPr/>
                    <a:lstStyle/>
                    <a:p>
                      <a:pPr algn="ctr" fontAlgn="b"/>
                      <a:r>
                        <a:rPr lang="fr-FR" sz="800" b="0" i="0" u="none" strike="noStrike">
                          <a:solidFill>
                            <a:srgbClr val="000000"/>
                          </a:solidFill>
                          <a:effectLst/>
                          <a:latin typeface="Arial" panose="020B0604020202020204" pitchFamily="34" charset="0"/>
                        </a:rPr>
                        <a:t>30/10/2020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févr.-21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41,15  $ </a:t>
                      </a:r>
                    </a:p>
                  </a:txBody>
                  <a:tcPr marL="4059" marR="4059" marT="405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59" marR="4059" marT="405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1 950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33,90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55,28</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45,31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22,25</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63217621"/>
                  </a:ext>
                </a:extLst>
              </a:tr>
              <a:tr h="144000">
                <a:tc>
                  <a:txBody>
                    <a:bodyPr/>
                    <a:lstStyle/>
                    <a:p>
                      <a:pPr algn="ctr" fontAlgn="b"/>
                      <a:r>
                        <a:rPr lang="fr-FR" sz="800" b="0" i="0" u="none" strike="noStrike">
                          <a:solidFill>
                            <a:srgbClr val="000000"/>
                          </a:solidFill>
                          <a:effectLst/>
                          <a:latin typeface="Arial" panose="020B0604020202020204" pitchFamily="34" charset="0"/>
                        </a:rPr>
                        <a:t>30/10/2020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mars-21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41,15  $ </a:t>
                      </a:r>
                    </a:p>
                  </a:txBody>
                  <a:tcPr marL="4059" marR="4059" marT="405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59" marR="4059" marT="405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2 000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33,90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55,28</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45,12</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22,43</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60464698"/>
                  </a:ext>
                </a:extLst>
              </a:tr>
              <a:tr h="144000">
                <a:tc>
                  <a:txBody>
                    <a:bodyPr/>
                    <a:lstStyle/>
                    <a:p>
                      <a:pPr algn="ctr" fontAlgn="b"/>
                      <a:r>
                        <a:rPr lang="fr-FR" sz="800" b="0" i="0" u="none" strike="noStrike">
                          <a:solidFill>
                            <a:srgbClr val="000000"/>
                          </a:solidFill>
                          <a:effectLst/>
                          <a:latin typeface="Arial" panose="020B0604020202020204" pitchFamily="34" charset="0"/>
                        </a:rPr>
                        <a:t>30/10/2020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avr.-21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41,15  $ </a:t>
                      </a:r>
                    </a:p>
                  </a:txBody>
                  <a:tcPr marL="4059" marR="4059" marT="405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59" marR="4059" marT="405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1 700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33,90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55,28</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44,90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18,70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97698827"/>
                  </a:ext>
                </a:extLst>
              </a:tr>
              <a:tr h="144000">
                <a:tc>
                  <a:txBody>
                    <a:bodyPr/>
                    <a:lstStyle/>
                    <a:p>
                      <a:pPr algn="ctr" fontAlgn="b"/>
                      <a:r>
                        <a:rPr lang="fr-FR" sz="800" b="0" i="0" u="none" strike="noStrike">
                          <a:solidFill>
                            <a:srgbClr val="000000"/>
                          </a:solidFill>
                          <a:effectLst/>
                          <a:latin typeface="Arial" panose="020B0604020202020204" pitchFamily="34" charset="0"/>
                        </a:rPr>
                        <a:t>30/10/2020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mai-21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41,15  $ </a:t>
                      </a:r>
                    </a:p>
                  </a:txBody>
                  <a:tcPr marL="4059" marR="4059" marT="405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59" marR="4059" marT="405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1 750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33,90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55,28</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44,62</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18,76</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96174641"/>
                  </a:ext>
                </a:extLst>
              </a:tr>
              <a:tr h="144000">
                <a:tc>
                  <a:txBody>
                    <a:bodyPr/>
                    <a:lstStyle/>
                    <a:p>
                      <a:pPr algn="ctr" fontAlgn="b"/>
                      <a:r>
                        <a:rPr lang="fr-FR" sz="800" b="0" i="0" u="none" strike="noStrike">
                          <a:solidFill>
                            <a:srgbClr val="000000"/>
                          </a:solidFill>
                          <a:effectLst/>
                          <a:latin typeface="Arial" panose="020B0604020202020204" pitchFamily="34" charset="0"/>
                        </a:rPr>
                        <a:t>30/10/2020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juin-21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41,15  $ </a:t>
                      </a:r>
                    </a:p>
                  </a:txBody>
                  <a:tcPr marL="4059" marR="4059" marT="405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59" marR="4059" marT="405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2 100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33,90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55,28</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44,38</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22,02</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53427045"/>
                  </a:ext>
                </a:extLst>
              </a:tr>
              <a:tr h="144000">
                <a:tc>
                  <a:txBody>
                    <a:bodyPr/>
                    <a:lstStyle/>
                    <a:p>
                      <a:pPr algn="ctr" fontAlgn="b"/>
                      <a:r>
                        <a:rPr lang="fr-FR" sz="800" b="0" i="0" u="none" strike="noStrike">
                          <a:solidFill>
                            <a:srgbClr val="000000"/>
                          </a:solidFill>
                          <a:effectLst/>
                          <a:latin typeface="Arial" panose="020B0604020202020204" pitchFamily="34" charset="0"/>
                        </a:rPr>
                        <a:t>30/10/2020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juil.-21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41,15  $ </a:t>
                      </a:r>
                    </a:p>
                  </a:txBody>
                  <a:tcPr marL="4059" marR="4059" marT="405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59" marR="4059" marT="405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2 650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33,90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55,28</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44,13</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27,12</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72338167"/>
                  </a:ext>
                </a:extLst>
              </a:tr>
              <a:tr h="144000">
                <a:tc>
                  <a:txBody>
                    <a:bodyPr/>
                    <a:lstStyle/>
                    <a:p>
                      <a:pPr algn="ctr" fontAlgn="b"/>
                      <a:r>
                        <a:rPr lang="fr-FR" sz="800" b="0" i="0" u="none" strike="noStrike">
                          <a:solidFill>
                            <a:srgbClr val="000000"/>
                          </a:solidFill>
                          <a:effectLst/>
                          <a:latin typeface="Arial" panose="020B0604020202020204" pitchFamily="34" charset="0"/>
                        </a:rPr>
                        <a:t>30/10/2020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août-21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41,15  $ </a:t>
                      </a:r>
                    </a:p>
                  </a:txBody>
                  <a:tcPr marL="4059" marR="4059" marT="405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59" marR="4059" marT="405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2 200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33,90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55,28</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43,89</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21,97</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08011735"/>
                  </a:ext>
                </a:extLst>
              </a:tr>
              <a:tr h="144000">
                <a:tc>
                  <a:txBody>
                    <a:bodyPr/>
                    <a:lstStyle/>
                    <a:p>
                      <a:pPr algn="ctr" fontAlgn="b"/>
                      <a:r>
                        <a:rPr lang="fr-FR" sz="800" b="0" i="0" u="none" strike="noStrike">
                          <a:solidFill>
                            <a:srgbClr val="000000"/>
                          </a:solidFill>
                          <a:effectLst/>
                          <a:latin typeface="Arial" panose="020B0604020202020204" pitchFamily="34" charset="0"/>
                        </a:rPr>
                        <a:t>30/10/2020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sept.-21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41,15  $ </a:t>
                      </a:r>
                    </a:p>
                  </a:txBody>
                  <a:tcPr marL="4059" marR="4059" marT="405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59" marR="4059" marT="405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2 150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33,90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55,28</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43,66</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20,98</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21893207"/>
                  </a:ext>
                </a:extLst>
              </a:tr>
              <a:tr h="144000">
                <a:tc>
                  <a:txBody>
                    <a:bodyPr/>
                    <a:lstStyle/>
                    <a:p>
                      <a:pPr algn="ctr" fontAlgn="b"/>
                      <a:r>
                        <a:rPr lang="fr-FR" sz="800" b="0" i="0" u="none" strike="noStrike">
                          <a:solidFill>
                            <a:srgbClr val="000000"/>
                          </a:solidFill>
                          <a:effectLst/>
                          <a:latin typeface="Arial" panose="020B0604020202020204" pitchFamily="34" charset="0"/>
                        </a:rPr>
                        <a:t>30/10/2020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BNP</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oct.-21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41,15  $ </a:t>
                      </a:r>
                    </a:p>
                  </a:txBody>
                  <a:tcPr marL="4059" marR="4059" marT="405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59" marR="4059" marT="405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1 800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33,90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55,28</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43,45</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17,19</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41397441"/>
                  </a:ext>
                </a:extLst>
              </a:tr>
              <a:tr h="144000">
                <a:tc>
                  <a:txBody>
                    <a:bodyPr/>
                    <a:lstStyle/>
                    <a:p>
                      <a:pPr algn="ctr" fontAlgn="b"/>
                      <a:r>
                        <a:rPr lang="fr-FR" sz="800" b="0" i="0" u="none" strike="noStrike">
                          <a:solidFill>
                            <a:srgbClr val="000000"/>
                          </a:solidFill>
                          <a:effectLst/>
                          <a:latin typeface="Arial" panose="020B0604020202020204" pitchFamily="34" charset="0"/>
                        </a:rPr>
                        <a:t> </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59" marR="4059" marT="405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59" marR="4059" marT="405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FF0000"/>
                          </a:solidFill>
                          <a:effectLst/>
                          <a:latin typeface="Arial" panose="020B0604020202020204" pitchFamily="34" charset="0"/>
                        </a:rPr>
                        <a:t> </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dirty="0">
                          <a:solidFill>
                            <a:srgbClr val="000000"/>
                          </a:solidFill>
                          <a:effectLst/>
                          <a:latin typeface="Arial" panose="020B0604020202020204" pitchFamily="34" charset="0"/>
                        </a:rPr>
                        <a:t> </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7426406"/>
                  </a:ext>
                </a:extLst>
              </a:tr>
              <a:tr h="144000">
                <a:tc>
                  <a:txBody>
                    <a:bodyPr/>
                    <a:lstStyle/>
                    <a:p>
                      <a:pPr algn="ctr" fontAlgn="b"/>
                      <a:r>
                        <a:rPr lang="fr-FR" sz="800" b="1" i="0" u="none" strike="noStrike">
                          <a:solidFill>
                            <a:srgbClr val="000000"/>
                          </a:solidFill>
                          <a:effectLst/>
                          <a:latin typeface="Arial" panose="020B0604020202020204" pitchFamily="34" charset="0"/>
                        </a:rPr>
                        <a:t> </a:t>
                      </a:r>
                    </a:p>
                  </a:txBody>
                  <a:tcPr marL="4059" marR="4059" marT="405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Arial" panose="020B0604020202020204" pitchFamily="34" charset="0"/>
                        </a:rPr>
                        <a:t>BNP</a:t>
                      </a:r>
                    </a:p>
                  </a:txBody>
                  <a:tcPr marL="4059" marR="4059" marT="40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Arial" panose="020B0604020202020204" pitchFamily="34" charset="0"/>
                        </a:rPr>
                        <a:t> </a:t>
                      </a:r>
                    </a:p>
                  </a:txBody>
                  <a:tcPr marL="4059" marR="4059" marT="40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Arial" panose="020B0604020202020204" pitchFamily="34" charset="0"/>
                        </a:rPr>
                        <a:t> </a:t>
                      </a:r>
                    </a:p>
                  </a:txBody>
                  <a:tcPr marL="4059" marR="4059" marT="40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dirty="0">
                          <a:solidFill>
                            <a:srgbClr val="000000"/>
                          </a:solidFill>
                          <a:effectLst/>
                          <a:latin typeface="Arial" panose="020B0604020202020204" pitchFamily="34" charset="0"/>
                        </a:rPr>
                        <a:t> </a:t>
                      </a:r>
                    </a:p>
                  </a:txBody>
                  <a:tcPr marL="4059" marR="4059" marT="40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dirty="0">
                          <a:solidFill>
                            <a:srgbClr val="000000"/>
                          </a:solidFill>
                          <a:effectLst/>
                          <a:latin typeface="Arial" panose="020B0604020202020204" pitchFamily="34" charset="0"/>
                        </a:rPr>
                        <a:t> </a:t>
                      </a:r>
                    </a:p>
                  </a:txBody>
                  <a:tcPr marL="4059" marR="4059" marT="40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45 000</a:t>
                      </a:r>
                    </a:p>
                  </a:txBody>
                  <a:tcPr marL="4059" marR="4059" marT="40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Arial" panose="020B0604020202020204" pitchFamily="34" charset="0"/>
                        </a:rPr>
                        <a:t>barils</a:t>
                      </a:r>
                    </a:p>
                  </a:txBody>
                  <a:tcPr marL="4059" marR="4059" marT="40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4059" marR="4059" marT="40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35,27</a:t>
                      </a:r>
                    </a:p>
                  </a:txBody>
                  <a:tcPr marL="4059" marR="4059" marT="40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4059" marR="4059" marT="40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FF0000"/>
                          </a:solidFill>
                          <a:effectLst/>
                          <a:latin typeface="Arial" panose="020B0604020202020204" pitchFamily="34" charset="0"/>
                        </a:rPr>
                        <a:t> </a:t>
                      </a:r>
                    </a:p>
                  </a:txBody>
                  <a:tcPr marL="4059" marR="4059" marT="40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4059" marR="4059" marT="40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403</a:t>
                      </a:r>
                    </a:p>
                  </a:txBody>
                  <a:tcPr marL="4059" marR="4059" marT="405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500103266"/>
                  </a:ext>
                </a:extLst>
              </a:tr>
            </a:tbl>
          </a:graphicData>
        </a:graphic>
      </p:graphicFrame>
    </p:spTree>
    <p:extLst>
      <p:ext uri="{BB962C8B-B14F-4D97-AF65-F5344CB8AC3E}">
        <p14:creationId xmlns:p14="http://schemas.microsoft.com/office/powerpoint/2010/main" val="1870731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Brent – Natixis </a:t>
            </a:r>
            <a:endParaRPr lang="en-US" dirty="0"/>
          </a:p>
        </p:txBody>
      </p:sp>
      <p:graphicFrame>
        <p:nvGraphicFramePr>
          <p:cNvPr id="7" name="Tableau 6">
            <a:extLst>
              <a:ext uri="{FF2B5EF4-FFF2-40B4-BE49-F238E27FC236}">
                <a16:creationId xmlns:a16="http://schemas.microsoft.com/office/drawing/2014/main" id="{70EC2638-C14C-4796-A1C7-BBFAFC5EEDC6}"/>
              </a:ext>
            </a:extLst>
          </p:cNvPr>
          <p:cNvGraphicFramePr>
            <a:graphicFrameLocks noGrp="1"/>
          </p:cNvGraphicFramePr>
          <p:nvPr>
            <p:extLst>
              <p:ext uri="{D42A27DB-BD31-4B8C-83A1-F6EECF244321}">
                <p14:modId xmlns:p14="http://schemas.microsoft.com/office/powerpoint/2010/main" val="2680869764"/>
              </p:ext>
            </p:extLst>
          </p:nvPr>
        </p:nvGraphicFramePr>
        <p:xfrm>
          <a:off x="57395" y="1210293"/>
          <a:ext cx="9059195" cy="5256000"/>
        </p:xfrm>
        <a:graphic>
          <a:graphicData uri="http://schemas.openxmlformats.org/drawingml/2006/table">
            <a:tbl>
              <a:tblPr/>
              <a:tblGrid>
                <a:gridCol w="646159">
                  <a:extLst>
                    <a:ext uri="{9D8B030D-6E8A-4147-A177-3AD203B41FA5}">
                      <a16:colId xmlns:a16="http://schemas.microsoft.com/office/drawing/2014/main" val="2887904455"/>
                    </a:ext>
                  </a:extLst>
                </a:gridCol>
                <a:gridCol w="756000">
                  <a:extLst>
                    <a:ext uri="{9D8B030D-6E8A-4147-A177-3AD203B41FA5}">
                      <a16:colId xmlns:a16="http://schemas.microsoft.com/office/drawing/2014/main" val="549596313"/>
                    </a:ext>
                  </a:extLst>
                </a:gridCol>
                <a:gridCol w="646159">
                  <a:extLst>
                    <a:ext uri="{9D8B030D-6E8A-4147-A177-3AD203B41FA5}">
                      <a16:colId xmlns:a16="http://schemas.microsoft.com/office/drawing/2014/main" val="4253549922"/>
                    </a:ext>
                  </a:extLst>
                </a:gridCol>
                <a:gridCol w="646159">
                  <a:extLst>
                    <a:ext uri="{9D8B030D-6E8A-4147-A177-3AD203B41FA5}">
                      <a16:colId xmlns:a16="http://schemas.microsoft.com/office/drawing/2014/main" val="3458405972"/>
                    </a:ext>
                  </a:extLst>
                </a:gridCol>
                <a:gridCol w="504000">
                  <a:extLst>
                    <a:ext uri="{9D8B030D-6E8A-4147-A177-3AD203B41FA5}">
                      <a16:colId xmlns:a16="http://schemas.microsoft.com/office/drawing/2014/main" val="1745206886"/>
                    </a:ext>
                  </a:extLst>
                </a:gridCol>
                <a:gridCol w="504000">
                  <a:extLst>
                    <a:ext uri="{9D8B030D-6E8A-4147-A177-3AD203B41FA5}">
                      <a16:colId xmlns:a16="http://schemas.microsoft.com/office/drawing/2014/main" val="3930771448"/>
                    </a:ext>
                  </a:extLst>
                </a:gridCol>
                <a:gridCol w="720000">
                  <a:extLst>
                    <a:ext uri="{9D8B030D-6E8A-4147-A177-3AD203B41FA5}">
                      <a16:colId xmlns:a16="http://schemas.microsoft.com/office/drawing/2014/main" val="3500926360"/>
                    </a:ext>
                  </a:extLst>
                </a:gridCol>
                <a:gridCol w="646159">
                  <a:extLst>
                    <a:ext uri="{9D8B030D-6E8A-4147-A177-3AD203B41FA5}">
                      <a16:colId xmlns:a16="http://schemas.microsoft.com/office/drawing/2014/main" val="1047112621"/>
                    </a:ext>
                  </a:extLst>
                </a:gridCol>
                <a:gridCol w="644400">
                  <a:extLst>
                    <a:ext uri="{9D8B030D-6E8A-4147-A177-3AD203B41FA5}">
                      <a16:colId xmlns:a16="http://schemas.microsoft.com/office/drawing/2014/main" val="2240590602"/>
                    </a:ext>
                  </a:extLst>
                </a:gridCol>
                <a:gridCol w="646159">
                  <a:extLst>
                    <a:ext uri="{9D8B030D-6E8A-4147-A177-3AD203B41FA5}">
                      <a16:colId xmlns:a16="http://schemas.microsoft.com/office/drawing/2014/main" val="3549118132"/>
                    </a:ext>
                  </a:extLst>
                </a:gridCol>
                <a:gridCol w="756000">
                  <a:extLst>
                    <a:ext uri="{9D8B030D-6E8A-4147-A177-3AD203B41FA5}">
                      <a16:colId xmlns:a16="http://schemas.microsoft.com/office/drawing/2014/main" val="2845984399"/>
                    </a:ext>
                  </a:extLst>
                </a:gridCol>
                <a:gridCol w="720000">
                  <a:extLst>
                    <a:ext uri="{9D8B030D-6E8A-4147-A177-3AD203B41FA5}">
                      <a16:colId xmlns:a16="http://schemas.microsoft.com/office/drawing/2014/main" val="2861109681"/>
                    </a:ext>
                  </a:extLst>
                </a:gridCol>
                <a:gridCol w="504000">
                  <a:extLst>
                    <a:ext uri="{9D8B030D-6E8A-4147-A177-3AD203B41FA5}">
                      <a16:colId xmlns:a16="http://schemas.microsoft.com/office/drawing/2014/main" val="2568759708"/>
                    </a:ext>
                  </a:extLst>
                </a:gridCol>
                <a:gridCol w="720000">
                  <a:extLst>
                    <a:ext uri="{9D8B030D-6E8A-4147-A177-3AD203B41FA5}">
                      <a16:colId xmlns:a16="http://schemas.microsoft.com/office/drawing/2014/main" val="253181960"/>
                    </a:ext>
                  </a:extLst>
                </a:gridCol>
              </a:tblGrid>
              <a:tr h="252000">
                <a:tc rowSpan="2">
                  <a:txBody>
                    <a:bodyPr/>
                    <a:lstStyle/>
                    <a:p>
                      <a:pPr algn="ctr" fontAlgn="ctr"/>
                      <a:r>
                        <a:rPr lang="fr-FR" sz="800" b="1" i="0" u="none" strike="noStrike" dirty="0">
                          <a:solidFill>
                            <a:srgbClr val="000000"/>
                          </a:solidFill>
                          <a:effectLst/>
                          <a:latin typeface="Arial" panose="020B0604020202020204" pitchFamily="34" charset="0"/>
                        </a:rPr>
                        <a:t>Trade Date</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err="1">
                          <a:solidFill>
                            <a:srgbClr val="000000"/>
                          </a:solidFill>
                          <a:effectLst/>
                          <a:latin typeface="Arial" panose="020B0604020202020204" pitchFamily="34" charset="0"/>
                        </a:rPr>
                        <a:t>Counterparty</a:t>
                      </a:r>
                      <a:endParaRPr lang="fr-FR" sz="800" b="1" i="0" u="none" strike="noStrike" dirty="0">
                        <a:solidFill>
                          <a:srgbClr val="000000"/>
                        </a:solidFill>
                        <a:effectLst/>
                        <a:latin typeface="Arial" panose="020B0604020202020204" pitchFamily="34" charset="0"/>
                      </a:endParaRP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err="1">
                          <a:solidFill>
                            <a:srgbClr val="000000"/>
                          </a:solidFill>
                          <a:effectLst/>
                          <a:latin typeface="Arial" panose="020B0604020202020204" pitchFamily="34" charset="0"/>
                        </a:rPr>
                        <a:t>Underlying</a:t>
                      </a:r>
                      <a:endParaRPr lang="fr-FR" sz="800" b="1" i="0" u="none" strike="noStrike" dirty="0">
                        <a:solidFill>
                          <a:srgbClr val="000000"/>
                        </a:solidFill>
                        <a:effectLst/>
                        <a:latin typeface="Arial" panose="020B0604020202020204" pitchFamily="34" charset="0"/>
                      </a:endParaRP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err="1">
                          <a:solidFill>
                            <a:srgbClr val="000000"/>
                          </a:solidFill>
                          <a:effectLst/>
                          <a:latin typeface="Arial" panose="020B0604020202020204" pitchFamily="34" charset="0"/>
                        </a:rPr>
                        <a:t>Period</a:t>
                      </a:r>
                      <a:endParaRPr lang="fr-FR" sz="800" b="1" i="0" u="none" strike="noStrike" dirty="0">
                        <a:solidFill>
                          <a:srgbClr val="000000"/>
                        </a:solidFill>
                        <a:effectLst/>
                        <a:latin typeface="Arial" panose="020B0604020202020204" pitchFamily="34" charset="0"/>
                      </a:endParaRP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a:solidFill>
                            <a:srgbClr val="000000"/>
                          </a:solidFill>
                          <a:effectLst/>
                          <a:latin typeface="Arial" panose="020B0604020202020204" pitchFamily="34" charset="0"/>
                        </a:rPr>
                        <a:t>Strike</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a:solidFill>
                            <a:srgbClr val="000000"/>
                          </a:solidFill>
                          <a:effectLst/>
                          <a:latin typeface="Arial" panose="020B0604020202020204" pitchFamily="34" charset="0"/>
                        </a:rPr>
                        <a:t>Type</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err="1">
                          <a:solidFill>
                            <a:srgbClr val="000000"/>
                          </a:solidFill>
                          <a:effectLst/>
                          <a:latin typeface="Arial" panose="020B0604020202020204" pitchFamily="34" charset="0"/>
                        </a:rPr>
                        <a:t>Quantity</a:t>
                      </a:r>
                      <a:r>
                        <a:rPr lang="fr-FR" sz="800" b="1" i="0" u="none" strike="noStrike" dirty="0">
                          <a:solidFill>
                            <a:srgbClr val="000000"/>
                          </a:solidFill>
                          <a:effectLst/>
                          <a:latin typeface="Arial" panose="020B0604020202020204" pitchFamily="34" charset="0"/>
                        </a:rPr>
                        <a:t> YTD in Barils</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a:solidFill>
                            <a:srgbClr val="000000"/>
                          </a:solidFill>
                          <a:effectLst/>
                          <a:latin typeface="Arial" panose="020B0604020202020204" pitchFamily="34" charset="0"/>
                        </a:rPr>
                        <a:t>Unit trading</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a:solidFill>
                            <a:srgbClr val="000000"/>
                          </a:solidFill>
                          <a:effectLst/>
                          <a:latin typeface="Arial" panose="020B0604020202020204" pitchFamily="34" charset="0"/>
                        </a:rPr>
                        <a:t>Exchange rate</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a:solidFill>
                            <a:srgbClr val="000000"/>
                          </a:solidFill>
                          <a:effectLst/>
                          <a:latin typeface="Arial" panose="020B0604020202020204" pitchFamily="34" charset="0"/>
                        </a:rPr>
                        <a:t>Traded Swap price €</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800" b="1" i="0" u="none" strike="noStrike">
                          <a:solidFill>
                            <a:srgbClr val="000000"/>
                          </a:solidFill>
                          <a:effectLst/>
                          <a:latin typeface="Arial" panose="020B0604020202020204" pitchFamily="34" charset="0"/>
                        </a:rPr>
                        <a:t>Actual 2021 €</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rowSpan="2">
                  <a:txBody>
                    <a:bodyPr/>
                    <a:lstStyle/>
                    <a:p>
                      <a:pPr algn="ctr" fontAlgn="ctr"/>
                      <a:r>
                        <a:rPr lang="fr-FR" sz="800" b="1" i="0" u="none" strike="noStrike" dirty="0">
                          <a:solidFill>
                            <a:srgbClr val="000000"/>
                          </a:solidFill>
                          <a:effectLst/>
                          <a:latin typeface="Arial" panose="020B0604020202020204" pitchFamily="34" charset="0"/>
                        </a:rPr>
                        <a:t>MTM Index € 29/01/2021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a:solidFill>
                            <a:srgbClr val="000000"/>
                          </a:solidFill>
                          <a:effectLst/>
                          <a:latin typeface="Arial" panose="020B0604020202020204" pitchFamily="34" charset="0"/>
                        </a:rPr>
                        <a:t>Premium</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800" b="1" i="0" u="none" strike="noStrike" dirty="0" err="1">
                          <a:solidFill>
                            <a:srgbClr val="000000"/>
                          </a:solidFill>
                          <a:effectLst/>
                          <a:latin typeface="Arial" panose="020B0604020202020204" pitchFamily="34" charset="0"/>
                        </a:rPr>
                        <a:t>Result</a:t>
                      </a:r>
                      <a:r>
                        <a:rPr lang="fr-FR" sz="800" b="1" i="0" u="none" strike="noStrike" dirty="0">
                          <a:solidFill>
                            <a:srgbClr val="000000"/>
                          </a:solidFill>
                          <a:effectLst/>
                          <a:latin typeface="Arial" panose="020B0604020202020204" pitchFamily="34" charset="0"/>
                        </a:rPr>
                        <a:t> in K€</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2411626592"/>
                  </a:ext>
                </a:extLst>
              </a:tr>
              <a:tr h="25200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800" b="1" i="0" u="none" strike="noStrike" dirty="0">
                          <a:solidFill>
                            <a:srgbClr val="000000"/>
                          </a:solidFill>
                          <a:effectLst/>
                          <a:latin typeface="Arial" panose="020B0604020202020204" pitchFamily="34" charset="0"/>
                        </a:rPr>
                        <a:t>YTD </a:t>
                      </a:r>
                      <a:r>
                        <a:rPr lang="fr-FR" sz="800" b="1" i="0" u="none" strike="noStrike" dirty="0" err="1">
                          <a:solidFill>
                            <a:srgbClr val="000000"/>
                          </a:solidFill>
                          <a:effectLst/>
                          <a:latin typeface="Arial" panose="020B0604020202020204" pitchFamily="34" charset="0"/>
                        </a:rPr>
                        <a:t>January</a:t>
                      </a:r>
                      <a:endParaRPr lang="fr-FR" sz="800" b="1" i="0" u="none" strike="noStrike" dirty="0">
                        <a:solidFill>
                          <a:srgbClr val="000000"/>
                        </a:solidFill>
                        <a:effectLst/>
                        <a:latin typeface="Arial" panose="020B0604020202020204" pitchFamily="34" charset="0"/>
                      </a:endParaRP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452938540"/>
                  </a:ext>
                </a:extLst>
              </a:tr>
              <a:tr h="144000">
                <a:tc>
                  <a:txBody>
                    <a:bodyPr/>
                    <a:lstStyle/>
                    <a:p>
                      <a:pPr algn="ctr" fontAlgn="b"/>
                      <a:r>
                        <a:rPr lang="fr-FR" sz="800" b="0" i="0" u="none" strike="noStrike">
                          <a:solidFill>
                            <a:srgbClr val="000000"/>
                          </a:solidFill>
                          <a:effectLst/>
                          <a:latin typeface="Arial" panose="020B0604020202020204" pitchFamily="34" charset="0"/>
                        </a:rPr>
                        <a:t>02/10/2020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janv.-21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dirty="0">
                          <a:solidFill>
                            <a:srgbClr val="000000"/>
                          </a:solidFill>
                          <a:effectLst/>
                          <a:latin typeface="Arial" panose="020B0604020202020204" pitchFamily="34" charset="0"/>
                        </a:rPr>
                        <a:t>36,75 € </a:t>
                      </a:r>
                    </a:p>
                  </a:txBody>
                  <a:tcPr marL="4059" marR="4059" marT="40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800" b="0" i="0" u="none" strike="noStrike">
                          <a:solidFill>
                            <a:srgbClr val="000000"/>
                          </a:solidFill>
                          <a:effectLst/>
                          <a:latin typeface="Arial" panose="020B0604020202020204" pitchFamily="34" charset="0"/>
                        </a:rPr>
                        <a:t>2 300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36,75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a:solidFill>
                            <a:srgbClr val="000000"/>
                          </a:solidFill>
                          <a:effectLst/>
                          <a:latin typeface="Arial" panose="020B0604020202020204" pitchFamily="34" charset="0"/>
                        </a:rPr>
                        <a:t>45,43</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800" b="0" i="0" u="none" strike="noStrike">
                          <a:solidFill>
                            <a:srgbClr val="000000"/>
                          </a:solidFill>
                          <a:effectLst/>
                          <a:latin typeface="Arial" panose="020B0604020202020204" pitchFamily="34" charset="0"/>
                        </a:rPr>
                        <a:t>45,43</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800" b="0" i="0" u="none" strike="noStrike" dirty="0">
                          <a:solidFill>
                            <a:srgbClr val="000000"/>
                          </a:solidFill>
                          <a:effectLst/>
                          <a:latin typeface="Arial" panose="020B0604020202020204" pitchFamily="34" charset="0"/>
                        </a:rPr>
                        <a:t>19,96</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1278013"/>
                  </a:ext>
                </a:extLst>
              </a:tr>
              <a:tr h="144000">
                <a:tc>
                  <a:txBody>
                    <a:bodyPr/>
                    <a:lstStyle/>
                    <a:p>
                      <a:pPr algn="ctr" fontAlgn="b"/>
                      <a:r>
                        <a:rPr lang="fr-FR" sz="800" b="0" i="0" u="none" strike="noStrike">
                          <a:solidFill>
                            <a:srgbClr val="000000"/>
                          </a:solidFill>
                          <a:effectLst/>
                          <a:latin typeface="Arial" panose="020B0604020202020204" pitchFamily="34" charset="0"/>
                        </a:rPr>
                        <a:t>02/10/2020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févr.-21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36,75 € </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2 800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36,75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45,43</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45,26</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23,84</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5870132"/>
                  </a:ext>
                </a:extLst>
              </a:tr>
              <a:tr h="144000">
                <a:tc>
                  <a:txBody>
                    <a:bodyPr/>
                    <a:lstStyle/>
                    <a:p>
                      <a:pPr algn="ctr" fontAlgn="b"/>
                      <a:r>
                        <a:rPr lang="fr-FR" sz="800" b="0" i="0" u="none" strike="noStrike">
                          <a:solidFill>
                            <a:srgbClr val="000000"/>
                          </a:solidFill>
                          <a:effectLst/>
                          <a:latin typeface="Arial" panose="020B0604020202020204" pitchFamily="34" charset="0"/>
                        </a:rPr>
                        <a:t>02/10/2020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mars-21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36,75 € </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2 800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36,75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45,43</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45,04</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23,22</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03858659"/>
                  </a:ext>
                </a:extLst>
              </a:tr>
              <a:tr h="144000">
                <a:tc>
                  <a:txBody>
                    <a:bodyPr/>
                    <a:lstStyle/>
                    <a:p>
                      <a:pPr algn="ctr" fontAlgn="b"/>
                      <a:r>
                        <a:rPr lang="fr-FR" sz="800" b="0" i="0" u="none" strike="noStrike">
                          <a:solidFill>
                            <a:srgbClr val="000000"/>
                          </a:solidFill>
                          <a:effectLst/>
                          <a:latin typeface="Arial" panose="020B0604020202020204" pitchFamily="34" charset="0"/>
                        </a:rPr>
                        <a:t>02/10/2020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avr.-21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36,75 € </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2 300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36,75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45,43</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44,79</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18,49</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0871764"/>
                  </a:ext>
                </a:extLst>
              </a:tr>
              <a:tr h="144000">
                <a:tc>
                  <a:txBody>
                    <a:bodyPr/>
                    <a:lstStyle/>
                    <a:p>
                      <a:pPr algn="ctr" fontAlgn="b"/>
                      <a:r>
                        <a:rPr lang="fr-FR" sz="800" b="0" i="0" u="none" strike="noStrike">
                          <a:solidFill>
                            <a:srgbClr val="000000"/>
                          </a:solidFill>
                          <a:effectLst/>
                          <a:latin typeface="Arial" panose="020B0604020202020204" pitchFamily="34" charset="0"/>
                        </a:rPr>
                        <a:t>02/10/2020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mai-21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36,75 € </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2 400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36,75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45,43</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44,48</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18,55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33378463"/>
                  </a:ext>
                </a:extLst>
              </a:tr>
              <a:tr h="144000">
                <a:tc>
                  <a:txBody>
                    <a:bodyPr/>
                    <a:lstStyle/>
                    <a:p>
                      <a:pPr algn="ctr" fontAlgn="b"/>
                      <a:r>
                        <a:rPr lang="fr-FR" sz="800" b="0" i="0" u="none" strike="noStrike">
                          <a:solidFill>
                            <a:srgbClr val="000000"/>
                          </a:solidFill>
                          <a:effectLst/>
                          <a:latin typeface="Arial" panose="020B0604020202020204" pitchFamily="34" charset="0"/>
                        </a:rPr>
                        <a:t>02/10/2020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juin-21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36,75 € </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2 900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36,75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45,43</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44,22</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21,65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94656256"/>
                  </a:ext>
                </a:extLst>
              </a:tr>
              <a:tr h="144000">
                <a:tc>
                  <a:txBody>
                    <a:bodyPr/>
                    <a:lstStyle/>
                    <a:p>
                      <a:pPr algn="ctr" fontAlgn="b"/>
                      <a:r>
                        <a:rPr lang="fr-FR" sz="800" b="0" i="0" u="none" strike="noStrike">
                          <a:solidFill>
                            <a:srgbClr val="000000"/>
                          </a:solidFill>
                          <a:effectLst/>
                          <a:latin typeface="Arial" panose="020B0604020202020204" pitchFamily="34" charset="0"/>
                        </a:rPr>
                        <a:t>02/10/2020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juil.-21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36,75 € </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3 600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36,75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45,43</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43,94</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25,88</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08975364"/>
                  </a:ext>
                </a:extLst>
              </a:tr>
              <a:tr h="144000">
                <a:tc>
                  <a:txBody>
                    <a:bodyPr/>
                    <a:lstStyle/>
                    <a:p>
                      <a:pPr algn="ctr" fontAlgn="b"/>
                      <a:r>
                        <a:rPr lang="fr-FR" sz="800" b="0" i="0" u="none" strike="noStrike">
                          <a:solidFill>
                            <a:srgbClr val="000000"/>
                          </a:solidFill>
                          <a:effectLst/>
                          <a:latin typeface="Arial" panose="020B0604020202020204" pitchFamily="34" charset="0"/>
                        </a:rPr>
                        <a:t>02/10/2020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août-21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36,75 € </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3 000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36,75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45,43</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43,66</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20,74</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97884711"/>
                  </a:ext>
                </a:extLst>
              </a:tr>
              <a:tr h="144000">
                <a:tc>
                  <a:txBody>
                    <a:bodyPr/>
                    <a:lstStyle/>
                    <a:p>
                      <a:pPr algn="ctr" fontAlgn="b"/>
                      <a:r>
                        <a:rPr lang="fr-FR" sz="800" b="0" i="0" u="none" strike="noStrike">
                          <a:solidFill>
                            <a:srgbClr val="000000"/>
                          </a:solidFill>
                          <a:effectLst/>
                          <a:latin typeface="Arial" panose="020B0604020202020204" pitchFamily="34" charset="0"/>
                        </a:rPr>
                        <a:t>02/10/2020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sept.-21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36,75 € </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2 900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36,75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45,43</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43,41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19,32</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54359464"/>
                  </a:ext>
                </a:extLst>
              </a:tr>
              <a:tr h="144000">
                <a:tc>
                  <a:txBody>
                    <a:bodyPr/>
                    <a:lstStyle/>
                    <a:p>
                      <a:pPr algn="ctr" fontAlgn="b"/>
                      <a:r>
                        <a:rPr lang="fr-FR" sz="800" b="0" i="0" u="none" strike="noStrike">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janv.-21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41,12  $ </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1 700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33,88</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55,28</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45,54</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19,83</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59191133"/>
                  </a:ext>
                </a:extLst>
              </a:tr>
              <a:tr h="144000">
                <a:tc>
                  <a:txBody>
                    <a:bodyPr/>
                    <a:lstStyle/>
                    <a:p>
                      <a:pPr algn="ctr" fontAlgn="b"/>
                      <a:r>
                        <a:rPr lang="fr-FR" sz="800" b="0" i="0" u="none" strike="noStrike">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févr.-21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41,12  $ </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1 950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33,88</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55,28</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45,31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22,30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06885465"/>
                  </a:ext>
                </a:extLst>
              </a:tr>
              <a:tr h="144000">
                <a:tc>
                  <a:txBody>
                    <a:bodyPr/>
                    <a:lstStyle/>
                    <a:p>
                      <a:pPr algn="ctr" fontAlgn="b"/>
                      <a:r>
                        <a:rPr lang="fr-FR" sz="800" b="0" i="0" u="none" strike="noStrike">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mars-21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41,12  $ </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2 000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33,88</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55,28</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45,12</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22,49</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14205221"/>
                  </a:ext>
                </a:extLst>
              </a:tr>
              <a:tr h="144000">
                <a:tc>
                  <a:txBody>
                    <a:bodyPr/>
                    <a:lstStyle/>
                    <a:p>
                      <a:pPr algn="ctr" fontAlgn="b"/>
                      <a:r>
                        <a:rPr lang="fr-FR" sz="800" b="0" i="0" u="none" strike="noStrike">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avr.-21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41,12  $ </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1 700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33,88</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55,28</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44,90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18,74</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93831387"/>
                  </a:ext>
                </a:extLst>
              </a:tr>
              <a:tr h="144000">
                <a:tc>
                  <a:txBody>
                    <a:bodyPr/>
                    <a:lstStyle/>
                    <a:p>
                      <a:pPr algn="ctr" fontAlgn="b"/>
                      <a:r>
                        <a:rPr lang="fr-FR" sz="800" b="0" i="0" u="none" strike="noStrike">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mai-21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41,12  $ </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1 750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33,88</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55,28</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44,62</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18,80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71702549"/>
                  </a:ext>
                </a:extLst>
              </a:tr>
              <a:tr h="144000">
                <a:tc>
                  <a:txBody>
                    <a:bodyPr/>
                    <a:lstStyle/>
                    <a:p>
                      <a:pPr algn="ctr" fontAlgn="b"/>
                      <a:r>
                        <a:rPr lang="fr-FR" sz="800" b="0" i="0" u="none" strike="noStrike">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juin-21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41,12  $ </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2 100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33,88</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55,28</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44,38</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22,06</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87340610"/>
                  </a:ext>
                </a:extLst>
              </a:tr>
              <a:tr h="144000">
                <a:tc>
                  <a:txBody>
                    <a:bodyPr/>
                    <a:lstStyle/>
                    <a:p>
                      <a:pPr algn="ctr" fontAlgn="b"/>
                      <a:r>
                        <a:rPr lang="fr-FR" sz="800" b="0" i="0" u="none" strike="noStrike">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juil.-21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41,12  $ </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2 650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33,88</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55,28</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44,14</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27,19</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65572715"/>
                  </a:ext>
                </a:extLst>
              </a:tr>
              <a:tr h="144000">
                <a:tc>
                  <a:txBody>
                    <a:bodyPr/>
                    <a:lstStyle/>
                    <a:p>
                      <a:pPr algn="ctr" fontAlgn="b"/>
                      <a:r>
                        <a:rPr lang="fr-FR" sz="800" b="0" i="0" u="none" strike="noStrike">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août-21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41,12  $ </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2 200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33,88</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55,28</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43,89</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22,02</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21833591"/>
                  </a:ext>
                </a:extLst>
              </a:tr>
              <a:tr h="144000">
                <a:tc>
                  <a:txBody>
                    <a:bodyPr/>
                    <a:lstStyle/>
                    <a:p>
                      <a:pPr algn="ctr" fontAlgn="b"/>
                      <a:r>
                        <a:rPr lang="fr-FR" sz="800" b="0" i="0" u="none" strike="noStrike">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sept.-21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41,12  $ </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2 150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33,88</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55,28</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43,66</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21,04</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33875633"/>
                  </a:ext>
                </a:extLst>
              </a:tr>
              <a:tr h="144000">
                <a:tc>
                  <a:txBody>
                    <a:bodyPr/>
                    <a:lstStyle/>
                    <a:p>
                      <a:pPr algn="ctr" fontAlgn="b"/>
                      <a:r>
                        <a:rPr lang="fr-FR" sz="800" b="0" i="0" u="none" strike="noStrike">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oct.-21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41,12  $ </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Fixed</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1 800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33,88</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55,28</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43,45</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17,24</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73522024"/>
                  </a:ext>
                </a:extLst>
              </a:tr>
              <a:tr h="144000">
                <a:tc>
                  <a:txBody>
                    <a:bodyPr/>
                    <a:lstStyle/>
                    <a:p>
                      <a:pPr algn="ctr" fontAlgn="b"/>
                      <a:r>
                        <a:rPr lang="fr-FR" sz="800" b="0" i="0" u="none" strike="noStrike">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janv.-21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50,00  $ </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Call</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3 400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41,19</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55,28</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45,54</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14,79</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62237095"/>
                  </a:ext>
                </a:extLst>
              </a:tr>
              <a:tr h="144000">
                <a:tc>
                  <a:txBody>
                    <a:bodyPr/>
                    <a:lstStyle/>
                    <a:p>
                      <a:pPr algn="ctr" fontAlgn="b"/>
                      <a:r>
                        <a:rPr lang="fr-FR" sz="800" b="0" i="0" u="none" strike="noStrike">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févr.-21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50,00  $ </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Call</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3 900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41,19</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55,28</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45,44</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16,58</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25523073"/>
                  </a:ext>
                </a:extLst>
              </a:tr>
              <a:tr h="144000">
                <a:tc>
                  <a:txBody>
                    <a:bodyPr/>
                    <a:lstStyle/>
                    <a:p>
                      <a:pPr algn="ctr" fontAlgn="b"/>
                      <a:r>
                        <a:rPr lang="fr-FR" sz="800" b="0" i="0" u="none" strike="noStrike">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mars-21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50,00  $ </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Call</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4 000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41,19</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55,28</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45,98</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19,15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2345228"/>
                  </a:ext>
                </a:extLst>
              </a:tr>
              <a:tr h="144000">
                <a:tc>
                  <a:txBody>
                    <a:bodyPr/>
                    <a:lstStyle/>
                    <a:p>
                      <a:pPr algn="ctr" fontAlgn="b"/>
                      <a:r>
                        <a:rPr lang="fr-FR" sz="800" b="0" i="0" u="none" strike="noStrike">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avr.-21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50,00  $ </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Call</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3 400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41,19</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55,28</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46,37</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17,62</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0405908"/>
                  </a:ext>
                </a:extLst>
              </a:tr>
              <a:tr h="144000">
                <a:tc>
                  <a:txBody>
                    <a:bodyPr/>
                    <a:lstStyle/>
                    <a:p>
                      <a:pPr algn="ctr" fontAlgn="b"/>
                      <a:r>
                        <a:rPr lang="fr-FR" sz="800" b="0" i="0" u="none" strike="noStrike">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mai-21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50,00  $ </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Call</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3 500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41,19</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55,28</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46,56</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18,80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07249613"/>
                  </a:ext>
                </a:extLst>
              </a:tr>
              <a:tr h="144000">
                <a:tc>
                  <a:txBody>
                    <a:bodyPr/>
                    <a:lstStyle/>
                    <a:p>
                      <a:pPr algn="ctr" fontAlgn="b"/>
                      <a:r>
                        <a:rPr lang="fr-FR" sz="800" b="0" i="0" u="none" strike="noStrike">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juin-21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50,00  $ </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Call</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4 200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41,19</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55,28</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46,76</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23,39</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36211337"/>
                  </a:ext>
                </a:extLst>
              </a:tr>
              <a:tr h="144000">
                <a:tc>
                  <a:txBody>
                    <a:bodyPr/>
                    <a:lstStyle/>
                    <a:p>
                      <a:pPr algn="ctr" fontAlgn="b"/>
                      <a:r>
                        <a:rPr lang="fr-FR" sz="800" b="0" i="0" u="none" strike="noStrike">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juil.-21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50,00  $ </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Call</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5 300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41,19</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55,28</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46,92</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30,35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32441973"/>
                  </a:ext>
                </a:extLst>
              </a:tr>
              <a:tr h="144000">
                <a:tc>
                  <a:txBody>
                    <a:bodyPr/>
                    <a:lstStyle/>
                    <a:p>
                      <a:pPr algn="ctr" fontAlgn="b"/>
                      <a:r>
                        <a:rPr lang="fr-FR" sz="800" b="0" i="0" u="none" strike="noStrike">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août-21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50,00  $ </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Call</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4 400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41,19</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55,28</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46,99</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25,52</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6069713"/>
                  </a:ext>
                </a:extLst>
              </a:tr>
              <a:tr h="144000">
                <a:tc>
                  <a:txBody>
                    <a:bodyPr/>
                    <a:lstStyle/>
                    <a:p>
                      <a:pPr algn="ctr" fontAlgn="b"/>
                      <a:r>
                        <a:rPr lang="fr-FR" sz="800" b="0" i="0" u="none" strike="noStrike">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sept.-21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50,00  $ </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Call</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4 300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41,19</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55,28</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47,06</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25,22</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33871571"/>
                  </a:ext>
                </a:extLst>
              </a:tr>
              <a:tr h="144000">
                <a:tc>
                  <a:txBody>
                    <a:bodyPr/>
                    <a:lstStyle/>
                    <a:p>
                      <a:pPr algn="ctr" fontAlgn="b"/>
                      <a:r>
                        <a:rPr lang="fr-FR" sz="800" b="0" i="0" u="none" strike="noStrike">
                          <a:solidFill>
                            <a:srgbClr val="000000"/>
                          </a:solidFill>
                          <a:effectLst/>
                          <a:latin typeface="Arial" panose="020B0604020202020204" pitchFamily="34" charset="0"/>
                        </a:rPr>
                        <a:t>30/10/2020</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NATIXIS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Brent</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oct.-21</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50,00  $ </a:t>
                      </a:r>
                    </a:p>
                  </a:txBody>
                  <a:tcPr marL="4059" marR="4059" marT="40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Call</a:t>
                      </a:r>
                    </a:p>
                  </a:txBody>
                  <a:tcPr marL="4059" marR="4059" marT="40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3 600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barils</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1,21</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41,19</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a:solidFill>
                            <a:srgbClr val="000000"/>
                          </a:solidFill>
                          <a:effectLst/>
                          <a:latin typeface="Arial" panose="020B0604020202020204" pitchFamily="34" charset="0"/>
                        </a:rPr>
                        <a:t>55,28</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47,12</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800" b="0" i="0" u="none" strike="noStrike">
                          <a:solidFill>
                            <a:srgbClr val="000000"/>
                          </a:solidFill>
                          <a:effectLst/>
                          <a:latin typeface="Arial" panose="020B0604020202020204" pitchFamily="34" charset="0"/>
                        </a:rPr>
                        <a:t>0</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800" b="0" i="0" u="none" strike="noStrike" dirty="0">
                          <a:solidFill>
                            <a:srgbClr val="000000"/>
                          </a:solidFill>
                          <a:effectLst/>
                          <a:latin typeface="Arial" panose="020B0604020202020204" pitchFamily="34" charset="0"/>
                        </a:rPr>
                        <a:t>21,35</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87012261"/>
                  </a:ext>
                </a:extLst>
              </a:tr>
              <a:tr h="144000">
                <a:tc>
                  <a:txBody>
                    <a:bodyPr/>
                    <a:lstStyle/>
                    <a:p>
                      <a:pPr algn="ctr" fontAlgn="b"/>
                      <a:r>
                        <a:rPr lang="fr-FR" sz="800" b="0" i="0" u="none" strike="noStrike">
                          <a:solidFill>
                            <a:srgbClr val="000000"/>
                          </a:solidFill>
                          <a:effectLst/>
                          <a:latin typeface="Arial" panose="020B0604020202020204" pitchFamily="34" charset="0"/>
                        </a:rPr>
                        <a:t> </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59" marR="4059" marT="405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59" marR="4059" marT="405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59" marR="4059" marT="4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dirty="0">
                          <a:solidFill>
                            <a:srgbClr val="000000"/>
                          </a:solidFill>
                          <a:effectLst/>
                          <a:latin typeface="Arial" panose="020B0604020202020204" pitchFamily="34" charset="0"/>
                        </a:rPr>
                        <a:t> </a:t>
                      </a:r>
                    </a:p>
                  </a:txBody>
                  <a:tcPr marL="4059" marR="4059" marT="40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7215526"/>
                  </a:ext>
                </a:extLst>
              </a:tr>
              <a:tr h="144000">
                <a:tc>
                  <a:txBody>
                    <a:bodyPr/>
                    <a:lstStyle/>
                    <a:p>
                      <a:pPr algn="ctr" fontAlgn="b"/>
                      <a:r>
                        <a:rPr lang="fr-FR" sz="800" b="1" i="0" u="none" strike="noStrike">
                          <a:solidFill>
                            <a:srgbClr val="000000"/>
                          </a:solidFill>
                          <a:effectLst/>
                          <a:latin typeface="Arial" panose="020B0604020202020204" pitchFamily="34" charset="0"/>
                        </a:rPr>
                        <a:t> </a:t>
                      </a:r>
                    </a:p>
                  </a:txBody>
                  <a:tcPr marL="4059" marR="4059" marT="40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Arial" panose="020B0604020202020204" pitchFamily="34" charset="0"/>
                        </a:rPr>
                        <a:t>NATIXIS</a:t>
                      </a:r>
                    </a:p>
                  </a:txBody>
                  <a:tcPr marL="4059" marR="4059" marT="40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Arial" panose="020B0604020202020204" pitchFamily="34" charset="0"/>
                        </a:rPr>
                        <a:t> </a:t>
                      </a:r>
                    </a:p>
                  </a:txBody>
                  <a:tcPr marL="4059" marR="4059" marT="40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Arial" panose="020B0604020202020204" pitchFamily="34" charset="0"/>
                        </a:rPr>
                        <a:t> </a:t>
                      </a:r>
                    </a:p>
                  </a:txBody>
                  <a:tcPr marL="4059" marR="4059" marT="40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Arial" panose="020B0604020202020204" pitchFamily="34" charset="0"/>
                        </a:rPr>
                        <a:t> </a:t>
                      </a:r>
                    </a:p>
                  </a:txBody>
                  <a:tcPr marL="4059" marR="4059" marT="40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59" marR="4059" marT="40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85 000</a:t>
                      </a:r>
                    </a:p>
                  </a:txBody>
                  <a:tcPr marL="4059" marR="4059" marT="40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Arial" panose="020B0604020202020204" pitchFamily="34" charset="0"/>
                        </a:rPr>
                        <a:t>barils</a:t>
                      </a:r>
                    </a:p>
                  </a:txBody>
                  <a:tcPr marL="4059" marR="4059" marT="405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4059" marR="4059" marT="40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37,29</a:t>
                      </a:r>
                    </a:p>
                  </a:txBody>
                  <a:tcPr marL="4059" marR="4059" marT="40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4059" marR="4059" marT="40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4059" marR="4059" marT="40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0</a:t>
                      </a:r>
                    </a:p>
                  </a:txBody>
                  <a:tcPr marL="4059" marR="4059" marT="405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616</a:t>
                      </a:r>
                    </a:p>
                  </a:txBody>
                  <a:tcPr marL="4059" marR="4059" marT="405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863709979"/>
                  </a:ext>
                </a:extLst>
              </a:tr>
              <a:tr h="144000">
                <a:tc>
                  <a:txBody>
                    <a:bodyPr/>
                    <a:lstStyle/>
                    <a:p>
                      <a:pPr algn="l" fontAlgn="b"/>
                      <a:r>
                        <a:rPr lang="fr-FR" sz="800" b="0" i="0" u="none" strike="noStrike">
                          <a:solidFill>
                            <a:srgbClr val="000000"/>
                          </a:solidFill>
                          <a:effectLst/>
                          <a:latin typeface="Arial" panose="020B0604020202020204" pitchFamily="34" charset="0"/>
                        </a:rPr>
                        <a:t> </a:t>
                      </a:r>
                    </a:p>
                  </a:txBody>
                  <a:tcPr marL="4059" marR="4059" marT="40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59" marR="4059" marT="4059"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59" marR="4059" marT="4059"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59" marR="4059" marT="4059"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59" marR="4059" marT="4059"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59" marR="4059" marT="4059"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59" marR="4059" marT="405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59" marR="4059" marT="4059"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59" marR="4059" marT="405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59" marR="4059" marT="4059"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 </a:t>
                      </a:r>
                    </a:p>
                  </a:txBody>
                  <a:tcPr marL="4059" marR="4059" marT="4059"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59" marR="4059" marT="405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effectLst/>
                          <a:latin typeface="Arial" panose="020B0604020202020204" pitchFamily="34" charset="0"/>
                        </a:rPr>
                        <a:t> </a:t>
                      </a:r>
                    </a:p>
                  </a:txBody>
                  <a:tcPr marL="4059" marR="4059" marT="405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dirty="0">
                          <a:solidFill>
                            <a:srgbClr val="000000"/>
                          </a:solidFill>
                          <a:effectLst/>
                          <a:latin typeface="Arial" panose="020B0604020202020204" pitchFamily="34" charset="0"/>
                        </a:rPr>
                        <a:t> </a:t>
                      </a:r>
                    </a:p>
                  </a:txBody>
                  <a:tcPr marL="4059" marR="4059" marT="40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2011370"/>
                  </a:ext>
                </a:extLst>
              </a:tr>
              <a:tr h="144000">
                <a:tc>
                  <a:txBody>
                    <a:bodyPr/>
                    <a:lstStyle/>
                    <a:p>
                      <a:pPr algn="l" fontAlgn="b"/>
                      <a:r>
                        <a:rPr lang="fr-FR" sz="800" b="0" i="0" u="none" strike="noStrike">
                          <a:solidFill>
                            <a:srgbClr val="000000"/>
                          </a:solidFill>
                          <a:effectLst/>
                          <a:latin typeface="Arial" panose="020B0604020202020204" pitchFamily="34" charset="0"/>
                        </a:rPr>
                        <a:t> </a:t>
                      </a:r>
                    </a:p>
                  </a:txBody>
                  <a:tcPr marL="4059" marR="4059" marT="4059"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Arial" panose="020B0604020202020204" pitchFamily="34" charset="0"/>
                        </a:rPr>
                        <a:t> </a:t>
                      </a:r>
                    </a:p>
                  </a:txBody>
                  <a:tcPr marL="4059" marR="4059" marT="405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800" b="0" i="0" u="none" strike="noStrike">
                          <a:solidFill>
                            <a:srgbClr val="000000"/>
                          </a:solidFill>
                          <a:effectLst/>
                          <a:latin typeface="Arial" panose="020B0604020202020204" pitchFamily="34" charset="0"/>
                        </a:rPr>
                        <a:t> </a:t>
                      </a:r>
                    </a:p>
                  </a:txBody>
                  <a:tcPr marL="4059" marR="4059" marT="405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Arial" panose="020B0604020202020204" pitchFamily="34" charset="0"/>
                        </a:rPr>
                        <a:t>TOTAL</a:t>
                      </a:r>
                    </a:p>
                  </a:txBody>
                  <a:tcPr marL="4059" marR="4059" marT="405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dirty="0">
                          <a:solidFill>
                            <a:srgbClr val="000000"/>
                          </a:solidFill>
                          <a:effectLst/>
                          <a:latin typeface="Arial" panose="020B0604020202020204" pitchFamily="34" charset="0"/>
                        </a:rPr>
                        <a:t> </a:t>
                      </a:r>
                    </a:p>
                  </a:txBody>
                  <a:tcPr marL="4059" marR="4059" marT="405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dirty="0">
                          <a:solidFill>
                            <a:srgbClr val="000000"/>
                          </a:solidFill>
                          <a:effectLst/>
                          <a:latin typeface="Arial" panose="020B0604020202020204" pitchFamily="34" charset="0"/>
                        </a:rPr>
                        <a:t> </a:t>
                      </a:r>
                    </a:p>
                  </a:txBody>
                  <a:tcPr marL="4059" marR="4059" marT="405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130 000</a:t>
                      </a:r>
                    </a:p>
                  </a:txBody>
                  <a:tcPr marL="4059" marR="4059" marT="405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Arial" panose="020B0604020202020204" pitchFamily="34" charset="0"/>
                        </a:rPr>
                        <a:t>barils</a:t>
                      </a:r>
                    </a:p>
                  </a:txBody>
                  <a:tcPr marL="4059" marR="4059" marT="405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4059" marR="4059" marT="405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36,49</a:t>
                      </a:r>
                    </a:p>
                  </a:txBody>
                  <a:tcPr marL="4059" marR="4059" marT="405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 </a:t>
                      </a:r>
                    </a:p>
                  </a:txBody>
                  <a:tcPr marL="4059" marR="4059" marT="405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 </a:t>
                      </a:r>
                    </a:p>
                  </a:txBody>
                  <a:tcPr marL="4059" marR="4059" marT="405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0</a:t>
                      </a:r>
                    </a:p>
                  </a:txBody>
                  <a:tcPr marL="4059" marR="4059" marT="405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1 019</a:t>
                      </a:r>
                    </a:p>
                  </a:txBody>
                  <a:tcPr marL="4059" marR="4059" marT="405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646026980"/>
                  </a:ext>
                </a:extLst>
              </a:tr>
            </a:tbl>
          </a:graphicData>
        </a:graphic>
      </p:graphicFrame>
    </p:spTree>
    <p:extLst>
      <p:ext uri="{BB962C8B-B14F-4D97-AF65-F5344CB8AC3E}">
        <p14:creationId xmlns:p14="http://schemas.microsoft.com/office/powerpoint/2010/main" val="908109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- 2021</a:t>
            </a:r>
            <a:endParaRPr lang="en-US" dirty="0"/>
          </a:p>
        </p:txBody>
      </p:sp>
      <p:sp>
        <p:nvSpPr>
          <p:cNvPr id="8" name="ZoneTexte 7">
            <a:extLst>
              <a:ext uri="{FF2B5EF4-FFF2-40B4-BE49-F238E27FC236}">
                <a16:creationId xmlns:a16="http://schemas.microsoft.com/office/drawing/2014/main" id="{0273BECC-7BAF-446A-ACD1-AC82B7FA98DC}"/>
              </a:ext>
            </a:extLst>
          </p:cNvPr>
          <p:cNvSpPr txBox="1"/>
          <p:nvPr/>
        </p:nvSpPr>
        <p:spPr>
          <a:xfrm>
            <a:off x="1853620" y="6113236"/>
            <a:ext cx="4979505" cy="276999"/>
          </a:xfrm>
          <a:prstGeom prst="rect">
            <a:avLst/>
          </a:prstGeom>
          <a:solidFill>
            <a:schemeClr val="bg1">
              <a:lumMod val="75000"/>
            </a:schemeClr>
          </a:solidFill>
          <a:ln>
            <a:solidFill>
              <a:schemeClr val="tx1"/>
            </a:solidFill>
          </a:ln>
        </p:spPr>
        <p:txBody>
          <a:bodyPr wrap="none" rtlCol="0">
            <a:spAutoFit/>
          </a:bodyPr>
          <a:lstStyle/>
          <a:p>
            <a:r>
              <a:rPr lang="fr-FR" sz="1200" dirty="0">
                <a:latin typeface="Calibri" panose="020F0502020204030204" pitchFamily="34" charset="0"/>
                <a:cs typeface="Calibri" panose="020F0502020204030204" pitchFamily="34" charset="0"/>
              </a:rPr>
              <a:t>Les quantités de bitume consommées sont estimées de février à décembre.</a:t>
            </a:r>
          </a:p>
        </p:txBody>
      </p:sp>
      <p:sp>
        <p:nvSpPr>
          <p:cNvPr id="10" name="ZoneTexte 9">
            <a:extLst>
              <a:ext uri="{FF2B5EF4-FFF2-40B4-BE49-F238E27FC236}">
                <a16:creationId xmlns:a16="http://schemas.microsoft.com/office/drawing/2014/main" id="{0BC916EC-FA81-495D-8B0F-6298E6835692}"/>
              </a:ext>
            </a:extLst>
          </p:cNvPr>
          <p:cNvSpPr txBox="1"/>
          <p:nvPr/>
        </p:nvSpPr>
        <p:spPr>
          <a:xfrm>
            <a:off x="1186130" y="6467713"/>
            <a:ext cx="6771735" cy="276999"/>
          </a:xfrm>
          <a:prstGeom prst="rect">
            <a:avLst/>
          </a:prstGeom>
          <a:noFill/>
          <a:ln>
            <a:solidFill>
              <a:schemeClr val="tx1"/>
            </a:solidFill>
          </a:ln>
        </p:spPr>
        <p:txBody>
          <a:bodyPr wrap="square" rtlCol="0">
            <a:spAutoFit/>
          </a:bodyPr>
          <a:lstStyle/>
          <a:p>
            <a:r>
              <a:rPr lang="fr-FR" sz="1200" dirty="0">
                <a:latin typeface="Calibri" panose="020F0502020204030204" pitchFamily="34" charset="0"/>
                <a:cs typeface="Calibri" panose="020F0502020204030204" pitchFamily="34" charset="0"/>
              </a:rPr>
              <a:t>Ratio de conversion : 7.14</a:t>
            </a:r>
          </a:p>
        </p:txBody>
      </p:sp>
      <p:graphicFrame>
        <p:nvGraphicFramePr>
          <p:cNvPr id="2" name="Tableau 1">
            <a:extLst>
              <a:ext uri="{FF2B5EF4-FFF2-40B4-BE49-F238E27FC236}">
                <a16:creationId xmlns:a16="http://schemas.microsoft.com/office/drawing/2014/main" id="{4A6A5EF7-E3D2-4F1E-96CF-F06DA5AE8694}"/>
              </a:ext>
            </a:extLst>
          </p:cNvPr>
          <p:cNvGraphicFramePr>
            <a:graphicFrameLocks noGrp="1"/>
          </p:cNvGraphicFramePr>
          <p:nvPr>
            <p:extLst>
              <p:ext uri="{D42A27DB-BD31-4B8C-83A1-F6EECF244321}">
                <p14:modId xmlns:p14="http://schemas.microsoft.com/office/powerpoint/2010/main" val="3306742530"/>
              </p:ext>
            </p:extLst>
          </p:nvPr>
        </p:nvGraphicFramePr>
        <p:xfrm>
          <a:off x="-1" y="1059588"/>
          <a:ext cx="9143998" cy="4976170"/>
        </p:xfrm>
        <a:graphic>
          <a:graphicData uri="http://schemas.openxmlformats.org/drawingml/2006/table">
            <a:tbl>
              <a:tblPr/>
              <a:tblGrid>
                <a:gridCol w="697062">
                  <a:extLst>
                    <a:ext uri="{9D8B030D-6E8A-4147-A177-3AD203B41FA5}">
                      <a16:colId xmlns:a16="http://schemas.microsoft.com/office/drawing/2014/main" val="1285060012"/>
                    </a:ext>
                  </a:extLst>
                </a:gridCol>
                <a:gridCol w="1312422">
                  <a:extLst>
                    <a:ext uri="{9D8B030D-6E8A-4147-A177-3AD203B41FA5}">
                      <a16:colId xmlns:a16="http://schemas.microsoft.com/office/drawing/2014/main" val="4024219097"/>
                    </a:ext>
                  </a:extLst>
                </a:gridCol>
                <a:gridCol w="526773">
                  <a:extLst>
                    <a:ext uri="{9D8B030D-6E8A-4147-A177-3AD203B41FA5}">
                      <a16:colId xmlns:a16="http://schemas.microsoft.com/office/drawing/2014/main" val="2574400487"/>
                    </a:ext>
                  </a:extLst>
                </a:gridCol>
                <a:gridCol w="526773">
                  <a:extLst>
                    <a:ext uri="{9D8B030D-6E8A-4147-A177-3AD203B41FA5}">
                      <a16:colId xmlns:a16="http://schemas.microsoft.com/office/drawing/2014/main" val="2003127281"/>
                    </a:ext>
                  </a:extLst>
                </a:gridCol>
                <a:gridCol w="526773">
                  <a:extLst>
                    <a:ext uri="{9D8B030D-6E8A-4147-A177-3AD203B41FA5}">
                      <a16:colId xmlns:a16="http://schemas.microsoft.com/office/drawing/2014/main" val="2566782570"/>
                    </a:ext>
                  </a:extLst>
                </a:gridCol>
                <a:gridCol w="526773">
                  <a:extLst>
                    <a:ext uri="{9D8B030D-6E8A-4147-A177-3AD203B41FA5}">
                      <a16:colId xmlns:a16="http://schemas.microsoft.com/office/drawing/2014/main" val="2628985572"/>
                    </a:ext>
                  </a:extLst>
                </a:gridCol>
                <a:gridCol w="526773">
                  <a:extLst>
                    <a:ext uri="{9D8B030D-6E8A-4147-A177-3AD203B41FA5}">
                      <a16:colId xmlns:a16="http://schemas.microsoft.com/office/drawing/2014/main" val="61560999"/>
                    </a:ext>
                  </a:extLst>
                </a:gridCol>
                <a:gridCol w="526773">
                  <a:extLst>
                    <a:ext uri="{9D8B030D-6E8A-4147-A177-3AD203B41FA5}">
                      <a16:colId xmlns:a16="http://schemas.microsoft.com/office/drawing/2014/main" val="405268297"/>
                    </a:ext>
                  </a:extLst>
                </a:gridCol>
                <a:gridCol w="526773">
                  <a:extLst>
                    <a:ext uri="{9D8B030D-6E8A-4147-A177-3AD203B41FA5}">
                      <a16:colId xmlns:a16="http://schemas.microsoft.com/office/drawing/2014/main" val="2265035275"/>
                    </a:ext>
                  </a:extLst>
                </a:gridCol>
                <a:gridCol w="526773">
                  <a:extLst>
                    <a:ext uri="{9D8B030D-6E8A-4147-A177-3AD203B41FA5}">
                      <a16:colId xmlns:a16="http://schemas.microsoft.com/office/drawing/2014/main" val="2341840081"/>
                    </a:ext>
                  </a:extLst>
                </a:gridCol>
                <a:gridCol w="526773">
                  <a:extLst>
                    <a:ext uri="{9D8B030D-6E8A-4147-A177-3AD203B41FA5}">
                      <a16:colId xmlns:a16="http://schemas.microsoft.com/office/drawing/2014/main" val="3328585434"/>
                    </a:ext>
                  </a:extLst>
                </a:gridCol>
                <a:gridCol w="526773">
                  <a:extLst>
                    <a:ext uri="{9D8B030D-6E8A-4147-A177-3AD203B41FA5}">
                      <a16:colId xmlns:a16="http://schemas.microsoft.com/office/drawing/2014/main" val="2469698936"/>
                    </a:ext>
                  </a:extLst>
                </a:gridCol>
                <a:gridCol w="526773">
                  <a:extLst>
                    <a:ext uri="{9D8B030D-6E8A-4147-A177-3AD203B41FA5}">
                      <a16:colId xmlns:a16="http://schemas.microsoft.com/office/drawing/2014/main" val="1915366872"/>
                    </a:ext>
                  </a:extLst>
                </a:gridCol>
                <a:gridCol w="526773">
                  <a:extLst>
                    <a:ext uri="{9D8B030D-6E8A-4147-A177-3AD203B41FA5}">
                      <a16:colId xmlns:a16="http://schemas.microsoft.com/office/drawing/2014/main" val="78936025"/>
                    </a:ext>
                  </a:extLst>
                </a:gridCol>
                <a:gridCol w="116176">
                  <a:extLst>
                    <a:ext uri="{9D8B030D-6E8A-4147-A177-3AD203B41FA5}">
                      <a16:colId xmlns:a16="http://schemas.microsoft.com/office/drawing/2014/main" val="160725207"/>
                    </a:ext>
                  </a:extLst>
                </a:gridCol>
                <a:gridCol w="697062">
                  <a:extLst>
                    <a:ext uri="{9D8B030D-6E8A-4147-A177-3AD203B41FA5}">
                      <a16:colId xmlns:a16="http://schemas.microsoft.com/office/drawing/2014/main" val="657627172"/>
                    </a:ext>
                  </a:extLst>
                </a:gridCol>
              </a:tblGrid>
              <a:tr h="347714">
                <a:tc>
                  <a:txBody>
                    <a:bodyPr/>
                    <a:lstStyle/>
                    <a:p>
                      <a:pPr algn="ctr" fontAlgn="ctr"/>
                      <a:r>
                        <a:rPr lang="fr-FR" sz="800" b="1" i="0" u="none" strike="noStrike">
                          <a:solidFill>
                            <a:srgbClr val="000000"/>
                          </a:solidFill>
                          <a:effectLst/>
                          <a:latin typeface="Calibri" panose="020F0502020204030204" pitchFamily="34" charset="0"/>
                        </a:rPr>
                        <a:t> Subsidiaries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Calibri" panose="020F0502020204030204" pitchFamily="34" charset="0"/>
                        </a:rPr>
                        <a:t> </a:t>
                      </a:r>
                      <a:r>
                        <a:rPr lang="fr-FR" sz="800" b="1" i="0" u="none" strike="noStrike" dirty="0" err="1">
                          <a:solidFill>
                            <a:srgbClr val="000000"/>
                          </a:solidFill>
                          <a:effectLst/>
                          <a:latin typeface="Calibri" panose="020F0502020204030204" pitchFamily="34" charset="0"/>
                        </a:rPr>
                        <a:t>Quantity</a:t>
                      </a:r>
                      <a:r>
                        <a:rPr lang="fr-FR" sz="800" b="1" i="0" u="none" strike="noStrike" dirty="0">
                          <a:solidFill>
                            <a:srgbClr val="000000"/>
                          </a:solidFill>
                          <a:effectLst/>
                          <a:latin typeface="Calibri" panose="020F0502020204030204" pitchFamily="34" charset="0"/>
                        </a:rPr>
                        <a:t> in MT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Calibri" panose="020F0502020204030204" pitchFamily="34" charset="0"/>
                        </a:rPr>
                        <a:t> January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00" b="1" i="0" u="none" strike="noStrike">
                          <a:solidFill>
                            <a:srgbClr val="000000"/>
                          </a:solidFill>
                          <a:effectLst/>
                          <a:latin typeface="Calibri" panose="020F0502020204030204" pitchFamily="34" charset="0"/>
                        </a:rPr>
                        <a:t> February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00" b="1" i="0" u="none" strike="noStrike">
                          <a:solidFill>
                            <a:srgbClr val="000000"/>
                          </a:solidFill>
                          <a:effectLst/>
                          <a:latin typeface="Calibri" panose="020F0502020204030204" pitchFamily="34" charset="0"/>
                        </a:rPr>
                        <a:t> March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00" b="1" i="0" u="none" strike="noStrike">
                          <a:solidFill>
                            <a:srgbClr val="000000"/>
                          </a:solidFill>
                          <a:effectLst/>
                          <a:latin typeface="Calibri" panose="020F0502020204030204" pitchFamily="34" charset="0"/>
                        </a:rPr>
                        <a:t> April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00" b="1" i="0" u="none" strike="noStrike">
                          <a:solidFill>
                            <a:srgbClr val="000000"/>
                          </a:solidFill>
                          <a:effectLst/>
                          <a:latin typeface="Calibri" panose="020F0502020204030204" pitchFamily="34" charset="0"/>
                        </a:rPr>
                        <a:t> May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00" b="1" i="0" u="none" strike="noStrike">
                          <a:solidFill>
                            <a:srgbClr val="000000"/>
                          </a:solidFill>
                          <a:effectLst/>
                          <a:latin typeface="Calibri" panose="020F0502020204030204" pitchFamily="34" charset="0"/>
                        </a:rPr>
                        <a:t> June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00" b="1" i="0" u="none" strike="noStrike">
                          <a:solidFill>
                            <a:srgbClr val="000000"/>
                          </a:solidFill>
                          <a:effectLst/>
                          <a:latin typeface="Calibri" panose="020F0502020204030204" pitchFamily="34" charset="0"/>
                        </a:rPr>
                        <a:t> July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00" b="1" i="0" u="none" strike="noStrike">
                          <a:solidFill>
                            <a:srgbClr val="000000"/>
                          </a:solidFill>
                          <a:effectLst/>
                          <a:latin typeface="Calibri" panose="020F0502020204030204" pitchFamily="34" charset="0"/>
                        </a:rPr>
                        <a:t> August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00" b="1" i="0" u="none" strike="noStrike">
                          <a:solidFill>
                            <a:srgbClr val="000000"/>
                          </a:solidFill>
                          <a:effectLst/>
                          <a:latin typeface="Calibri" panose="020F0502020204030204" pitchFamily="34" charset="0"/>
                        </a:rPr>
                        <a:t> September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00" b="1" i="0" u="none" strike="noStrike">
                          <a:solidFill>
                            <a:srgbClr val="000000"/>
                          </a:solidFill>
                          <a:effectLst/>
                          <a:latin typeface="Calibri" panose="020F0502020204030204" pitchFamily="34" charset="0"/>
                        </a:rPr>
                        <a:t> October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00" b="1" i="0" u="none" strike="noStrike">
                          <a:solidFill>
                            <a:srgbClr val="000000"/>
                          </a:solidFill>
                          <a:effectLst/>
                          <a:latin typeface="Calibri" panose="020F0502020204030204" pitchFamily="34" charset="0"/>
                        </a:rPr>
                        <a:t> November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800" b="1" i="0" u="none" strike="noStrike">
                          <a:solidFill>
                            <a:srgbClr val="000000"/>
                          </a:solidFill>
                          <a:effectLst/>
                          <a:latin typeface="Calibri" panose="020F0502020204030204" pitchFamily="34" charset="0"/>
                        </a:rPr>
                        <a:t> December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fr-FR" sz="8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800" b="1" i="0" u="none" strike="noStrike" dirty="0">
                          <a:solidFill>
                            <a:srgbClr val="000000"/>
                          </a:solidFill>
                          <a:effectLst/>
                          <a:latin typeface="Calibri" panose="020F0502020204030204" pitchFamily="34" charset="0"/>
                        </a:rPr>
                        <a:t> Total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133811706"/>
                  </a:ext>
                </a:extLst>
              </a:tr>
              <a:tr h="164037">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28110489"/>
                  </a:ext>
                </a:extLst>
              </a:tr>
              <a:tr h="165577">
                <a:tc rowSpan="3">
                  <a:txBody>
                    <a:bodyPr/>
                    <a:lstStyle/>
                    <a:p>
                      <a:pPr algn="ctr" fontAlgn="ctr"/>
                      <a:r>
                        <a:rPr lang="fr-FR" sz="900" b="0" i="0" u="none" strike="noStrike">
                          <a:solidFill>
                            <a:srgbClr val="FFFFFF"/>
                          </a:solidFill>
                          <a:effectLst/>
                          <a:latin typeface="Calibri" panose="020F0502020204030204" pitchFamily="34" charset="0"/>
                        </a:rPr>
                        <a:t> RUSSIA</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1 753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2 459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2 759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2 677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2 759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1 093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1 093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1 667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2 213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1 912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546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20 931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49405938"/>
                  </a:ext>
                </a:extLst>
              </a:tr>
              <a:tr h="165577">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479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564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572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479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496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597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749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622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606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303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5 468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66305365"/>
                  </a:ext>
                </a:extLst>
              </a:tr>
              <a:tr h="165577">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27%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18%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18%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55%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68%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16%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02077838"/>
                  </a:ext>
                </a:extLst>
              </a:tr>
              <a:tr h="164037">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900" b="0" i="0"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3466093"/>
                  </a:ext>
                </a:extLst>
              </a:tr>
              <a:tr h="165577">
                <a:tc rowSpan="3">
                  <a:txBody>
                    <a:bodyPr/>
                    <a:lstStyle/>
                    <a:p>
                      <a:pPr algn="ctr" fontAlgn="ctr"/>
                      <a:r>
                        <a:rPr lang="fr-FR" sz="900" b="0" i="0" u="none" strike="noStrike">
                          <a:solidFill>
                            <a:srgbClr val="FFFFFF"/>
                          </a:solidFill>
                          <a:effectLst/>
                          <a:latin typeface="Calibri" panose="020F0502020204030204" pitchFamily="34" charset="0"/>
                        </a:rPr>
                        <a:t> TURKEY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2 254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1 302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2 421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1 490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589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1 793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2 866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2 232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3 259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2 711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2 317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2 289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25 523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51291300"/>
                  </a:ext>
                </a:extLst>
              </a:tr>
              <a:tr h="165577">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577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678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688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577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597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719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901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749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729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364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6 578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95785309"/>
                  </a:ext>
                </a:extLst>
              </a:tr>
              <a:tr h="165577">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26%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52%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101%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40%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13%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73039544"/>
                  </a:ext>
                </a:extLst>
              </a:tr>
              <a:tr h="164037">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900" b="0" i="0"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900" b="0" i="0"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74716788"/>
                  </a:ext>
                </a:extLst>
              </a:tr>
              <a:tr h="165577">
                <a:tc rowSpan="3">
                  <a:txBody>
                    <a:bodyPr/>
                    <a:lstStyle/>
                    <a:p>
                      <a:pPr algn="ctr" fontAlgn="ctr"/>
                      <a:r>
                        <a:rPr lang="fr-FR" sz="900" b="0" i="0" u="none" strike="noStrike">
                          <a:solidFill>
                            <a:srgbClr val="FFFFFF"/>
                          </a:solidFill>
                          <a:effectLst/>
                          <a:latin typeface="Calibri" panose="020F0502020204030204" pitchFamily="34" charset="0"/>
                        </a:rPr>
                        <a:t>POLAND</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1 022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908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1 080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1 328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1 389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1 257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1 578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1 204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1 129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962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953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12 810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26618859"/>
                  </a:ext>
                </a:extLst>
              </a:tr>
              <a:tr h="165577">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291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342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347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291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301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363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454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378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368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184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3 319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2511864"/>
                  </a:ext>
                </a:extLst>
              </a:tr>
              <a:tr h="165577">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28%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38%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19%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35629057"/>
                  </a:ext>
                </a:extLst>
              </a:tr>
              <a:tr h="165577">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900" b="1" i="1"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900" b="1" i="1"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595959"/>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69076175"/>
                  </a:ext>
                </a:extLst>
              </a:tr>
              <a:tr h="165577">
                <a:tc rowSpan="3">
                  <a:txBody>
                    <a:bodyPr/>
                    <a:lstStyle/>
                    <a:p>
                      <a:pPr algn="ctr" fontAlgn="ctr"/>
                      <a:r>
                        <a:rPr lang="fr-FR" sz="900" b="0" i="0" u="none" strike="noStrike">
                          <a:solidFill>
                            <a:srgbClr val="FFFFFF"/>
                          </a:solidFill>
                          <a:effectLst/>
                          <a:latin typeface="Calibri" panose="020F0502020204030204" pitchFamily="34" charset="0"/>
                        </a:rPr>
                        <a:t>SPAIN</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744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504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468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680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564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546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238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756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439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389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5 330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01300868"/>
                  </a:ext>
                </a:extLst>
              </a:tr>
              <a:tr h="165577">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138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162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164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138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143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171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215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179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174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87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1 570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62447601"/>
                  </a:ext>
                </a:extLst>
              </a:tr>
              <a:tr h="165577">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75%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96901061"/>
                  </a:ext>
                </a:extLst>
              </a:tr>
              <a:tr h="165577">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900" b="1" i="1"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900" b="1" i="1"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595959"/>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31852864"/>
                  </a:ext>
                </a:extLst>
              </a:tr>
              <a:tr h="165577">
                <a:tc rowSpan="3">
                  <a:txBody>
                    <a:bodyPr/>
                    <a:lstStyle/>
                    <a:p>
                      <a:pPr algn="ctr" fontAlgn="ctr"/>
                      <a:r>
                        <a:rPr lang="fr-FR" sz="900" b="0" i="0" u="none" strike="noStrike">
                          <a:solidFill>
                            <a:srgbClr val="FFFFFF"/>
                          </a:solidFill>
                          <a:effectLst/>
                          <a:latin typeface="Calibri" panose="020F0502020204030204" pitchFamily="34" charset="0"/>
                        </a:rPr>
                        <a:t> MALAYSIA</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538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455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595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489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443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463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341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406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416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382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423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304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5 255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19318682"/>
                  </a:ext>
                </a:extLst>
              </a:tr>
              <a:tr h="165577">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111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130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132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111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115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138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173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144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140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70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1 265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1442065"/>
                  </a:ext>
                </a:extLst>
              </a:tr>
              <a:tr h="165577">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21%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29%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51%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34%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18%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24%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88696740"/>
                  </a:ext>
                </a:extLst>
              </a:tr>
              <a:tr h="165577">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900" b="1" i="1"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900" b="1" i="1"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66769824"/>
                  </a:ext>
                </a:extLst>
              </a:tr>
              <a:tr h="165577">
                <a:tc rowSpan="3">
                  <a:txBody>
                    <a:bodyPr/>
                    <a:lstStyle/>
                    <a:p>
                      <a:pPr algn="ctr" fontAlgn="ctr"/>
                      <a:r>
                        <a:rPr lang="fr-FR" sz="900" b="0" i="0" u="none" strike="noStrike">
                          <a:solidFill>
                            <a:srgbClr val="FFFFFF"/>
                          </a:solidFill>
                          <a:effectLst/>
                          <a:latin typeface="Calibri" panose="020F0502020204030204" pitchFamily="34" charset="0"/>
                        </a:rPr>
                        <a:t>BRAZIL</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388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297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344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88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339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348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259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245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126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140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102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2 676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13247"/>
                  </a:ext>
                </a:extLst>
              </a:tr>
              <a:tr h="164037">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4831492"/>
                  </a:ext>
                </a:extLst>
              </a:tr>
              <a:tr h="165577">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99162133"/>
                  </a:ext>
                </a:extLst>
              </a:tr>
              <a:tr h="164037">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900" b="0" i="0"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67194716"/>
                  </a:ext>
                </a:extLst>
              </a:tr>
              <a:tr h="165577">
                <a:tc rowSpan="3">
                  <a:txBody>
                    <a:bodyPr/>
                    <a:lstStyle/>
                    <a:p>
                      <a:pPr algn="ctr" fontAlgn="ctr"/>
                      <a:r>
                        <a:rPr lang="fr-FR" sz="900" b="1" i="0" u="none" strike="noStrike">
                          <a:solidFill>
                            <a:srgbClr val="FFFFFF"/>
                          </a:solidFill>
                          <a:effectLst/>
                          <a:latin typeface="Calibri" panose="020F0502020204030204" pitchFamily="34" charset="0"/>
                        </a:rPr>
                        <a:t>TOTAL GROUP</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1"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0" u="none" strike="noStrike">
                          <a:solidFill>
                            <a:srgbClr val="000000"/>
                          </a:solidFill>
                          <a:effectLst/>
                          <a:latin typeface="Calibri" panose="020F0502020204030204" pitchFamily="34" charset="0"/>
                        </a:rPr>
                        <a:t>5 955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6 165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7 703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6 540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6 199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5 518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6 683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5 992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7 899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6 546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4 730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2 595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72 525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90809813"/>
                  </a:ext>
                </a:extLst>
              </a:tr>
              <a:tr h="165577">
                <a:tc vMerge="1">
                  <a:txBody>
                    <a:bodyPr/>
                    <a:lstStyle/>
                    <a:p>
                      <a:endParaRPr lang="fr-FR"/>
                    </a:p>
                  </a:txBody>
                  <a:tcPr/>
                </a:tc>
                <a:tc>
                  <a:txBody>
                    <a:bodyPr/>
                    <a:lstStyle/>
                    <a:p>
                      <a:pPr algn="l" fontAlgn="ctr"/>
                      <a:r>
                        <a:rPr lang="fr-FR" sz="900" b="1"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0" u="none" strike="noStrike">
                          <a:solidFill>
                            <a:srgbClr val="000000"/>
                          </a:solidFill>
                          <a:effectLst/>
                          <a:latin typeface="Calibri" panose="020F0502020204030204" pitchFamily="34" charset="0"/>
                        </a:rPr>
                        <a:t>1 596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1 876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1 904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1 596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1 652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1 988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2 492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2 072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2 016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1 008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18 200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89103141"/>
                  </a:ext>
                </a:extLst>
              </a:tr>
              <a:tr h="165577">
                <a:tc vMerge="1">
                  <a:txBody>
                    <a:bodyPr/>
                    <a:lstStyle/>
                    <a:p>
                      <a:endParaRPr lang="fr-FR"/>
                    </a:p>
                  </a:txBody>
                  <a:tcPr/>
                </a:tc>
                <a:tc>
                  <a:txBody>
                    <a:bodyPr/>
                    <a:lstStyle/>
                    <a:p>
                      <a:pPr algn="l" fontAlgn="ctr"/>
                      <a:r>
                        <a:rPr lang="fr-FR" sz="900" b="1"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dirty="0">
                          <a:solidFill>
                            <a:srgbClr val="000000"/>
                          </a:solidFill>
                          <a:effectLst/>
                          <a:latin typeface="Calibri" panose="020F0502020204030204" pitchFamily="34" charset="0"/>
                        </a:rPr>
                        <a:t>27%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30%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25%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24%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dirty="0">
                          <a:solidFill>
                            <a:srgbClr val="000000"/>
                          </a:solidFill>
                          <a:effectLst/>
                          <a:latin typeface="Calibri" panose="020F0502020204030204" pitchFamily="34" charset="0"/>
                        </a:rPr>
                        <a:t>27%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36%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37%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35%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26%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dirty="0">
                          <a:solidFill>
                            <a:srgbClr val="000000"/>
                          </a:solidFill>
                          <a:effectLst/>
                          <a:latin typeface="Calibri" panose="020F0502020204030204" pitchFamily="34" charset="0"/>
                        </a:rPr>
                        <a:t>15%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dirty="0">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fr-FR" sz="900" b="0" i="0" u="none" strike="noStrike" dirty="0">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25%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328009178"/>
                  </a:ext>
                </a:extLst>
              </a:tr>
            </a:tbl>
          </a:graphicData>
        </a:graphic>
      </p:graphicFrame>
    </p:spTree>
    <p:extLst>
      <p:ext uri="{BB962C8B-B14F-4D97-AF65-F5344CB8AC3E}">
        <p14:creationId xmlns:p14="http://schemas.microsoft.com/office/powerpoint/2010/main" val="2175571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Bitumen/RUB - Synthesis</a:t>
            </a:r>
          </a:p>
        </p:txBody>
      </p:sp>
      <p:sp>
        <p:nvSpPr>
          <p:cNvPr id="9" name="ZoneTexte 8">
            <a:extLst>
              <a:ext uri="{FF2B5EF4-FFF2-40B4-BE49-F238E27FC236}">
                <a16:creationId xmlns:a16="http://schemas.microsoft.com/office/drawing/2014/main" id="{47D17D5A-9BB4-48F9-9C35-BF9562E689F1}"/>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6" name="Image 5">
            <a:extLst>
              <a:ext uri="{FF2B5EF4-FFF2-40B4-BE49-F238E27FC236}">
                <a16:creationId xmlns:a16="http://schemas.microsoft.com/office/drawing/2014/main" id="{3771937A-0B4A-471E-975C-97123D19B7B8}"/>
              </a:ext>
            </a:extLst>
          </p:cNvPr>
          <p:cNvPicPr>
            <a:picLocks noChangeAspect="1"/>
          </p:cNvPicPr>
          <p:nvPr/>
        </p:nvPicPr>
        <p:blipFill>
          <a:blip r:embed="rId2"/>
          <a:stretch>
            <a:fillRect/>
          </a:stretch>
        </p:blipFill>
        <p:spPr>
          <a:xfrm>
            <a:off x="734236" y="1290010"/>
            <a:ext cx="7675528" cy="5013688"/>
          </a:xfrm>
          <a:prstGeom prst="rect">
            <a:avLst/>
          </a:prstGeom>
        </p:spPr>
      </p:pic>
    </p:spTree>
    <p:extLst>
      <p:ext uri="{BB962C8B-B14F-4D97-AF65-F5344CB8AC3E}">
        <p14:creationId xmlns:p14="http://schemas.microsoft.com/office/powerpoint/2010/main" val="2465979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Russian subsidiary - 2021</a:t>
            </a:r>
          </a:p>
        </p:txBody>
      </p:sp>
      <p:pic>
        <p:nvPicPr>
          <p:cNvPr id="7" name="Image 6">
            <a:extLst>
              <a:ext uri="{FF2B5EF4-FFF2-40B4-BE49-F238E27FC236}">
                <a16:creationId xmlns:a16="http://schemas.microsoft.com/office/drawing/2014/main" id="{851B28EC-2E71-4C91-9458-73B21D01899C}"/>
              </a:ext>
            </a:extLst>
          </p:cNvPr>
          <p:cNvPicPr>
            <a:picLocks noChangeAspect="1"/>
          </p:cNvPicPr>
          <p:nvPr/>
        </p:nvPicPr>
        <p:blipFill>
          <a:blip r:embed="rId2"/>
          <a:stretch>
            <a:fillRect/>
          </a:stretch>
        </p:blipFill>
        <p:spPr>
          <a:xfrm>
            <a:off x="1116254" y="1130397"/>
            <a:ext cx="6911489" cy="5512638"/>
          </a:xfrm>
          <a:prstGeom prst="rect">
            <a:avLst/>
          </a:prstGeom>
        </p:spPr>
      </p:pic>
    </p:spTree>
    <p:extLst>
      <p:ext uri="{BB962C8B-B14F-4D97-AF65-F5344CB8AC3E}">
        <p14:creationId xmlns:p14="http://schemas.microsoft.com/office/powerpoint/2010/main" val="2541419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Turkish subsidiary - Synthesis</a:t>
            </a:r>
          </a:p>
        </p:txBody>
      </p:sp>
      <p:sp>
        <p:nvSpPr>
          <p:cNvPr id="6" name="ZoneTexte 5">
            <a:extLst>
              <a:ext uri="{FF2B5EF4-FFF2-40B4-BE49-F238E27FC236}">
                <a16:creationId xmlns:a16="http://schemas.microsoft.com/office/drawing/2014/main" id="{38978136-FD87-4DCB-B22C-DE8796008846}"/>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(2021) : </a:t>
            </a:r>
            <a:r>
              <a:rPr lang="en-US" sz="1200" b="1" dirty="0">
                <a:latin typeface="Calibri" panose="020F0502020204030204" pitchFamily="34" charset="0"/>
                <a:cs typeface="Calibri" panose="020F0502020204030204" pitchFamily="34" charset="0"/>
              </a:rPr>
              <a:t>7.14</a:t>
            </a:r>
          </a:p>
        </p:txBody>
      </p:sp>
      <p:pic>
        <p:nvPicPr>
          <p:cNvPr id="7" name="Image 6">
            <a:extLst>
              <a:ext uri="{FF2B5EF4-FFF2-40B4-BE49-F238E27FC236}">
                <a16:creationId xmlns:a16="http://schemas.microsoft.com/office/drawing/2014/main" id="{F6BE1003-3B4B-4432-80D7-464ECB14A92A}"/>
              </a:ext>
            </a:extLst>
          </p:cNvPr>
          <p:cNvPicPr>
            <a:picLocks noChangeAspect="1"/>
          </p:cNvPicPr>
          <p:nvPr/>
        </p:nvPicPr>
        <p:blipFill>
          <a:blip r:embed="rId2"/>
          <a:stretch>
            <a:fillRect/>
          </a:stretch>
        </p:blipFill>
        <p:spPr>
          <a:xfrm>
            <a:off x="733920" y="1280161"/>
            <a:ext cx="7675845" cy="5023539"/>
          </a:xfrm>
          <a:prstGeom prst="rect">
            <a:avLst/>
          </a:prstGeom>
        </p:spPr>
      </p:pic>
    </p:spTree>
    <p:extLst>
      <p:ext uri="{BB962C8B-B14F-4D97-AF65-F5344CB8AC3E}">
        <p14:creationId xmlns:p14="http://schemas.microsoft.com/office/powerpoint/2010/main" val="292250986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13277</TotalTime>
  <Words>2847</Words>
  <Application>Microsoft Office PowerPoint</Application>
  <PresentationFormat>Affichage à l'écran (4:3)</PresentationFormat>
  <Paragraphs>1611</Paragraphs>
  <Slides>30</Slides>
  <Notes>5</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30</vt:i4>
      </vt:variant>
    </vt:vector>
  </HeadingPairs>
  <TitlesOfParts>
    <vt:vector size="37" baseType="lpstr">
      <vt:lpstr>Arial</vt:lpstr>
      <vt:lpstr>Calibri</vt:lpstr>
      <vt:lpstr>News Gothic MT</vt:lpstr>
      <vt:lpstr>Verdana</vt:lpstr>
      <vt:lpstr>Wingdings</vt:lpstr>
      <vt:lpstr>Inspiration</vt:lpstr>
      <vt:lpstr>1_Inspiration</vt:lpstr>
      <vt:lpstr> Global Hedge Position</vt:lpstr>
      <vt:lpstr>Contents</vt:lpstr>
      <vt:lpstr> </vt:lpstr>
      <vt:lpstr> </vt:lpstr>
      <vt:lpstr> </vt:lpstr>
      <vt:lpstr> </vt:lpstr>
      <vt:lpstr>Bitumen/RUB - Synthesis</vt:lpstr>
      <vt:lpstr>Russian subsidiary - 2021</vt:lpstr>
      <vt:lpstr>Turkish subsidiary - Synthesis</vt:lpstr>
      <vt:lpstr>Turkish subsidiary - 2021</vt:lpstr>
      <vt:lpstr>Polish subsidiary - Synthesis</vt:lpstr>
      <vt:lpstr>Polish subsidiary - 2021</vt:lpstr>
      <vt:lpstr>Spanish subsidiary - Synthesis</vt:lpstr>
      <vt:lpstr>Spanish subsidiary - 2021</vt:lpstr>
      <vt:lpstr>Malaysian subsidiary - Synthesis</vt:lpstr>
      <vt:lpstr>Malaysian subsidiary - 2021</vt:lpstr>
      <vt:lpstr>Bitumen/BRL - Synthesis</vt:lpstr>
      <vt:lpstr>Présentation PowerPoint</vt:lpstr>
      <vt:lpstr>Historical Purchase Prices</vt:lpstr>
      <vt:lpstr>Historical prices: Brent</vt:lpstr>
      <vt:lpstr>Historical prices: FO vs BRENT</vt:lpstr>
      <vt:lpstr>Annexes</vt:lpstr>
      <vt:lpstr>Turkish subsidiary - 2020</vt:lpstr>
      <vt:lpstr>Polish subsidiary - 2020</vt:lpstr>
      <vt:lpstr>Spanish subsidiary - 2020</vt:lpstr>
      <vt:lpstr>Malaysian subsidiary - 2020</vt:lpstr>
      <vt:lpstr>Russian subsidiary - 2020</vt:lpstr>
      <vt:lpstr>Historical prices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Aloïs Fagnon</cp:lastModifiedBy>
  <cp:revision>1314</cp:revision>
  <cp:lastPrinted>2019-02-12T13:53:47Z</cp:lastPrinted>
  <dcterms:created xsi:type="dcterms:W3CDTF">2010-04-23T15:09:35Z</dcterms:created>
  <dcterms:modified xsi:type="dcterms:W3CDTF">2021-03-04T07:30:40Z</dcterms:modified>
</cp:coreProperties>
</file>