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7"/>
  </p:notesMasterIdLst>
  <p:sldIdLst>
    <p:sldId id="256" r:id="rId3"/>
    <p:sldId id="466" r:id="rId4"/>
    <p:sldId id="476" r:id="rId5"/>
    <p:sldId id="545" r:id="rId6"/>
    <p:sldId id="555" r:id="rId7"/>
    <p:sldId id="550" r:id="rId8"/>
    <p:sldId id="523" r:id="rId9"/>
    <p:sldId id="540" r:id="rId10"/>
    <p:sldId id="556" r:id="rId11"/>
    <p:sldId id="525" r:id="rId12"/>
    <p:sldId id="547" r:id="rId13"/>
    <p:sldId id="557" r:id="rId14"/>
    <p:sldId id="524" r:id="rId15"/>
    <p:sldId id="543" r:id="rId16"/>
    <p:sldId id="558" r:id="rId17"/>
    <p:sldId id="526" r:id="rId18"/>
    <p:sldId id="544" r:id="rId19"/>
    <p:sldId id="559" r:id="rId20"/>
    <p:sldId id="534" r:id="rId21"/>
    <p:sldId id="551" r:id="rId22"/>
    <p:sldId id="560" r:id="rId23"/>
    <p:sldId id="533" r:id="rId24"/>
    <p:sldId id="549" r:id="rId25"/>
    <p:sldId id="548" r:id="rId26"/>
    <p:sldId id="539" r:id="rId27"/>
    <p:sldId id="554" r:id="rId28"/>
    <p:sldId id="552" r:id="rId29"/>
    <p:sldId id="532" r:id="rId30"/>
    <p:sldId id="536" r:id="rId31"/>
    <p:sldId id="531" r:id="rId32"/>
    <p:sldId id="542" r:id="rId33"/>
    <p:sldId id="520" r:id="rId34"/>
    <p:sldId id="409" r:id="rId35"/>
    <p:sldId id="410" r:id="rId36"/>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8012"/>
    <a:srgbClr val="00CC66"/>
    <a:srgbClr val="FF0000"/>
    <a:srgbClr val="BD8803"/>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37" autoAdjust="0"/>
    <p:restoredTop sz="96374" autoAdjust="0"/>
  </p:normalViewPr>
  <p:slideViewPr>
    <p:cSldViewPr snapToGrid="0">
      <p:cViewPr varScale="1">
        <p:scale>
          <a:sx n="111" d="100"/>
          <a:sy n="111" d="100"/>
        </p:scale>
        <p:origin x="1710" y="102"/>
      </p:cViewPr>
      <p:guideLst>
        <p:guide orient="horz" pos="2160"/>
        <p:guide pos="2880"/>
      </p:guideLst>
    </p:cSldViewPr>
  </p:slideViewPr>
  <p:notesTextViewPr>
    <p:cViewPr>
      <p:scale>
        <a:sx n="3" d="2"/>
        <a:sy n="3" d="2"/>
      </p:scale>
      <p:origin x="0" y="0"/>
    </p:cViewPr>
  </p:notesTextViewPr>
  <p:sorterViewPr>
    <p:cViewPr varScale="1">
      <p:scale>
        <a:sx n="1" d="1"/>
        <a:sy n="1" d="1"/>
      </p:scale>
      <p:origin x="0" y="-19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302" cy="496427"/>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4790" y="1"/>
            <a:ext cx="2949302" cy="496427"/>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D7E6CC61-8B47-4913-A23D-9C7D41B34782}" type="datetimeFigureOut">
              <a:rPr lang="fr-FR"/>
              <a:pPr>
                <a:defRPr/>
              </a:pPr>
              <a:t>20/11/2020</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78735" y="4720684"/>
            <a:ext cx="5448143" cy="4472471"/>
          </a:xfrm>
          <a:prstGeom prst="rect">
            <a:avLst/>
          </a:prstGeom>
        </p:spPr>
        <p:txBody>
          <a:bodyPr vert="horz" lIns="134473" tIns="67236" rIns="134473" bIns="6723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1369"/>
            <a:ext cx="2949302" cy="496427"/>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4790" y="9441369"/>
            <a:ext cx="2949302" cy="496427"/>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3</a:t>
            </a:fld>
            <a:endParaRPr lang="fr-FR" dirty="0"/>
          </a:p>
        </p:txBody>
      </p:sp>
    </p:spTree>
    <p:extLst>
      <p:ext uri="{BB962C8B-B14F-4D97-AF65-F5344CB8AC3E}">
        <p14:creationId xmlns:p14="http://schemas.microsoft.com/office/powerpoint/2010/main" val="133827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4</a:t>
            </a:fld>
            <a:endParaRPr lang="fr-FR" dirty="0"/>
          </a:p>
        </p:txBody>
      </p:sp>
    </p:spTree>
    <p:extLst>
      <p:ext uri="{BB962C8B-B14F-4D97-AF65-F5344CB8AC3E}">
        <p14:creationId xmlns:p14="http://schemas.microsoft.com/office/powerpoint/2010/main" val="786089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5</a:t>
            </a:fld>
            <a:endParaRPr lang="fr-FR" dirty="0"/>
          </a:p>
        </p:txBody>
      </p:sp>
    </p:spTree>
    <p:extLst>
      <p:ext uri="{BB962C8B-B14F-4D97-AF65-F5344CB8AC3E}">
        <p14:creationId xmlns:p14="http://schemas.microsoft.com/office/powerpoint/2010/main" val="3262190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6</a:t>
            </a:fld>
            <a:endParaRPr lang="fr-FR" dirty="0"/>
          </a:p>
        </p:txBody>
      </p:sp>
    </p:spTree>
    <p:extLst>
      <p:ext uri="{BB962C8B-B14F-4D97-AF65-F5344CB8AC3E}">
        <p14:creationId xmlns:p14="http://schemas.microsoft.com/office/powerpoint/2010/main" val="1142538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25</a:t>
            </a:fld>
            <a:endParaRPr lang="fr-FR" dirty="0"/>
          </a:p>
        </p:txBody>
      </p:sp>
    </p:spTree>
    <p:extLst>
      <p:ext uri="{BB962C8B-B14F-4D97-AF65-F5344CB8AC3E}">
        <p14:creationId xmlns:p14="http://schemas.microsoft.com/office/powerpoint/2010/main" val="3662819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11/20/2020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390995" y="2494331"/>
            <a:ext cx="246579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11/20/2020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11/20/2020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11/20/2020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11/20/2020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11/20/2020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11/20/2020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11/20/2020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11/20/2020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11/20/2020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11/20/2020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759581" y="352186"/>
            <a:ext cx="1028105" cy="3272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11/20/2020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11/20/2020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11/20/2020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11/20/2020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11/20/2020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11/20/2020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11/20/2020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11/20/2020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11/20/2020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11/20/2020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11/20/2020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11/20/2020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11/20/2020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11/20/2020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11/20/2020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11/20/2020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11/20/2020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11/20/2020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11/20/2020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11/20/2020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11/20/2020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11/20/2020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11/20/2020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11/20/2020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11/20/2020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11/20/2020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dirty="0">
                <a:solidFill>
                  <a:srgbClr val="302421"/>
                </a:solidFill>
                <a:latin typeface="Calibri" pitchFamily="34" charset="0"/>
              </a:rPr>
              <a:t>30/10/2020</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Turkish subsidiary - Synthesis</a:t>
            </a:r>
          </a:p>
        </p:txBody>
      </p:sp>
      <p:sp>
        <p:nvSpPr>
          <p:cNvPr id="7" name="ZoneTexte 6">
            <a:extLst>
              <a:ext uri="{FF2B5EF4-FFF2-40B4-BE49-F238E27FC236}">
                <a16:creationId xmlns:a16="http://schemas.microsoft.com/office/drawing/2014/main" id="{F20CB609-A97D-4D32-AF84-04AD9C37F63B}"/>
              </a:ext>
            </a:extLst>
          </p:cNvPr>
          <p:cNvSpPr txBox="1"/>
          <p:nvPr/>
        </p:nvSpPr>
        <p:spPr>
          <a:xfrm>
            <a:off x="0" y="6581001"/>
            <a:ext cx="313746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 </a:t>
            </a:r>
            <a:r>
              <a:rPr lang="en-US" sz="1200" b="1" dirty="0">
                <a:latin typeface="Calibri" panose="020F0502020204030204" pitchFamily="34" charset="0"/>
                <a:cs typeface="Calibri" panose="020F0502020204030204" pitchFamily="34" charset="0"/>
              </a:rPr>
              <a:t>6.35</a:t>
            </a:r>
          </a:p>
        </p:txBody>
      </p:sp>
      <p:pic>
        <p:nvPicPr>
          <p:cNvPr id="6" name="Image 5">
            <a:extLst>
              <a:ext uri="{FF2B5EF4-FFF2-40B4-BE49-F238E27FC236}">
                <a16:creationId xmlns:a16="http://schemas.microsoft.com/office/drawing/2014/main" id="{D23926F4-EB16-4616-92C5-6480BD22D4E7}"/>
              </a:ext>
            </a:extLst>
          </p:cNvPr>
          <p:cNvPicPr>
            <a:picLocks noChangeAspect="1"/>
          </p:cNvPicPr>
          <p:nvPr/>
        </p:nvPicPr>
        <p:blipFill>
          <a:blip r:embed="rId2"/>
          <a:stretch>
            <a:fillRect/>
          </a:stretch>
        </p:blipFill>
        <p:spPr>
          <a:xfrm>
            <a:off x="473875" y="1208691"/>
            <a:ext cx="8196241" cy="5247307"/>
          </a:xfrm>
          <a:prstGeom prst="rect">
            <a:avLst/>
          </a:prstGeom>
        </p:spPr>
      </p:pic>
    </p:spTree>
    <p:extLst>
      <p:ext uri="{BB962C8B-B14F-4D97-AF65-F5344CB8AC3E}">
        <p14:creationId xmlns:p14="http://schemas.microsoft.com/office/powerpoint/2010/main" val="2922509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Turkish subsidiary - 2020</a:t>
            </a:r>
          </a:p>
        </p:txBody>
      </p:sp>
      <p:pic>
        <p:nvPicPr>
          <p:cNvPr id="7" name="Image 6">
            <a:extLst>
              <a:ext uri="{FF2B5EF4-FFF2-40B4-BE49-F238E27FC236}">
                <a16:creationId xmlns:a16="http://schemas.microsoft.com/office/drawing/2014/main" id="{62BE2DED-497F-4862-BD23-4740365159C7}"/>
              </a:ext>
            </a:extLst>
          </p:cNvPr>
          <p:cNvPicPr>
            <a:picLocks noChangeAspect="1"/>
          </p:cNvPicPr>
          <p:nvPr/>
        </p:nvPicPr>
        <p:blipFill>
          <a:blip r:embed="rId2"/>
          <a:stretch>
            <a:fillRect/>
          </a:stretch>
        </p:blipFill>
        <p:spPr>
          <a:xfrm>
            <a:off x="1114936" y="1128492"/>
            <a:ext cx="6914125" cy="5514738"/>
          </a:xfrm>
          <a:prstGeom prst="rect">
            <a:avLst/>
          </a:prstGeom>
        </p:spPr>
      </p:pic>
    </p:spTree>
    <p:extLst>
      <p:ext uri="{BB962C8B-B14F-4D97-AF65-F5344CB8AC3E}">
        <p14:creationId xmlns:p14="http://schemas.microsoft.com/office/powerpoint/2010/main" val="3585800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Turkish subsidiary - 2021</a:t>
            </a:r>
          </a:p>
        </p:txBody>
      </p:sp>
      <p:pic>
        <p:nvPicPr>
          <p:cNvPr id="6" name="Image 5">
            <a:extLst>
              <a:ext uri="{FF2B5EF4-FFF2-40B4-BE49-F238E27FC236}">
                <a16:creationId xmlns:a16="http://schemas.microsoft.com/office/drawing/2014/main" id="{536D0793-4321-4B4C-BB2B-1F2056E6BADE}"/>
              </a:ext>
            </a:extLst>
          </p:cNvPr>
          <p:cNvPicPr>
            <a:picLocks noChangeAspect="1"/>
          </p:cNvPicPr>
          <p:nvPr/>
        </p:nvPicPr>
        <p:blipFill>
          <a:blip r:embed="rId2"/>
          <a:stretch>
            <a:fillRect/>
          </a:stretch>
        </p:blipFill>
        <p:spPr>
          <a:xfrm>
            <a:off x="1114936" y="1128492"/>
            <a:ext cx="6914125" cy="5514738"/>
          </a:xfrm>
          <a:prstGeom prst="rect">
            <a:avLst/>
          </a:prstGeom>
        </p:spPr>
      </p:pic>
    </p:spTree>
    <p:extLst>
      <p:ext uri="{BB962C8B-B14F-4D97-AF65-F5344CB8AC3E}">
        <p14:creationId xmlns:p14="http://schemas.microsoft.com/office/powerpoint/2010/main" val="2610689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Polish subsidiary - Synthesis</a:t>
            </a:r>
          </a:p>
        </p:txBody>
      </p:sp>
      <p:sp>
        <p:nvSpPr>
          <p:cNvPr id="6" name="ZoneTexte 5">
            <a:extLst>
              <a:ext uri="{FF2B5EF4-FFF2-40B4-BE49-F238E27FC236}">
                <a16:creationId xmlns:a16="http://schemas.microsoft.com/office/drawing/2014/main" id="{EE25C933-6524-41F0-AEE6-6B6BB9985600}"/>
              </a:ext>
            </a:extLst>
          </p:cNvPr>
          <p:cNvSpPr txBox="1"/>
          <p:nvPr/>
        </p:nvSpPr>
        <p:spPr>
          <a:xfrm>
            <a:off x="0" y="6581001"/>
            <a:ext cx="313746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 </a:t>
            </a:r>
            <a:r>
              <a:rPr lang="en-US" sz="1200" b="1" dirty="0">
                <a:latin typeface="Calibri" panose="020F0502020204030204" pitchFamily="34" charset="0"/>
                <a:cs typeface="Calibri" panose="020F0502020204030204" pitchFamily="34" charset="0"/>
              </a:rPr>
              <a:t>6.35</a:t>
            </a:r>
          </a:p>
        </p:txBody>
      </p:sp>
      <p:pic>
        <p:nvPicPr>
          <p:cNvPr id="8" name="Image 7">
            <a:extLst>
              <a:ext uri="{FF2B5EF4-FFF2-40B4-BE49-F238E27FC236}">
                <a16:creationId xmlns:a16="http://schemas.microsoft.com/office/drawing/2014/main" id="{28D2F95B-AFB5-4875-B1C5-9C451BE20B4D}"/>
              </a:ext>
            </a:extLst>
          </p:cNvPr>
          <p:cNvPicPr>
            <a:picLocks noChangeAspect="1"/>
          </p:cNvPicPr>
          <p:nvPr/>
        </p:nvPicPr>
        <p:blipFill>
          <a:blip r:embed="rId2"/>
          <a:stretch>
            <a:fillRect/>
          </a:stretch>
        </p:blipFill>
        <p:spPr>
          <a:xfrm>
            <a:off x="473875" y="1208692"/>
            <a:ext cx="8196241" cy="5253163"/>
          </a:xfrm>
          <a:prstGeom prst="rect">
            <a:avLst/>
          </a:prstGeom>
        </p:spPr>
      </p:pic>
    </p:spTree>
    <p:extLst>
      <p:ext uri="{BB962C8B-B14F-4D97-AF65-F5344CB8AC3E}">
        <p14:creationId xmlns:p14="http://schemas.microsoft.com/office/powerpoint/2010/main" val="2065671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Polish subsidiary - 2020</a:t>
            </a:r>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2700020" y="3718423"/>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F2A35864-22F8-4326-8980-D0AC9563E519}"/>
              </a:ext>
            </a:extLst>
          </p:cNvPr>
          <p:cNvPicPr>
            <a:picLocks noChangeAspect="1"/>
          </p:cNvPicPr>
          <p:nvPr/>
        </p:nvPicPr>
        <p:blipFill>
          <a:blip r:embed="rId2"/>
          <a:stretch>
            <a:fillRect/>
          </a:stretch>
        </p:blipFill>
        <p:spPr>
          <a:xfrm>
            <a:off x="1114936" y="1130400"/>
            <a:ext cx="6911490" cy="5512638"/>
          </a:xfrm>
          <a:prstGeom prst="rect">
            <a:avLst/>
          </a:prstGeom>
        </p:spPr>
      </p:pic>
    </p:spTree>
    <p:extLst>
      <p:ext uri="{BB962C8B-B14F-4D97-AF65-F5344CB8AC3E}">
        <p14:creationId xmlns:p14="http://schemas.microsoft.com/office/powerpoint/2010/main" val="3654974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Polish subsidiary - 2021</a:t>
            </a:r>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2700020" y="3718423"/>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C77EE88A-C8A4-4A53-A9EE-A7006C71D507}"/>
              </a:ext>
            </a:extLst>
          </p:cNvPr>
          <p:cNvPicPr>
            <a:picLocks noChangeAspect="1"/>
          </p:cNvPicPr>
          <p:nvPr/>
        </p:nvPicPr>
        <p:blipFill>
          <a:blip r:embed="rId2"/>
          <a:stretch>
            <a:fillRect/>
          </a:stretch>
        </p:blipFill>
        <p:spPr>
          <a:xfrm>
            <a:off x="1114936" y="1130400"/>
            <a:ext cx="6911490" cy="5512638"/>
          </a:xfrm>
          <a:prstGeom prst="rect">
            <a:avLst/>
          </a:prstGeom>
        </p:spPr>
      </p:pic>
    </p:spTree>
    <p:extLst>
      <p:ext uri="{BB962C8B-B14F-4D97-AF65-F5344CB8AC3E}">
        <p14:creationId xmlns:p14="http://schemas.microsoft.com/office/powerpoint/2010/main" val="6769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Spanish subsidiary - Synthesis</a:t>
            </a:r>
          </a:p>
        </p:txBody>
      </p:sp>
      <p:sp>
        <p:nvSpPr>
          <p:cNvPr id="10" name="ZoneTexte 9">
            <a:extLst>
              <a:ext uri="{FF2B5EF4-FFF2-40B4-BE49-F238E27FC236}">
                <a16:creationId xmlns:a16="http://schemas.microsoft.com/office/drawing/2014/main" id="{A73E832D-59C4-41C1-BFAF-7023E27B0B29}"/>
              </a:ext>
            </a:extLst>
          </p:cNvPr>
          <p:cNvSpPr txBox="1"/>
          <p:nvPr/>
        </p:nvSpPr>
        <p:spPr>
          <a:xfrm>
            <a:off x="0" y="6581001"/>
            <a:ext cx="313746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 </a:t>
            </a:r>
            <a:r>
              <a:rPr lang="en-US" sz="1200" b="1" dirty="0">
                <a:latin typeface="Calibri" panose="020F0502020204030204" pitchFamily="34" charset="0"/>
                <a:cs typeface="Calibri" panose="020F0502020204030204" pitchFamily="34" charset="0"/>
              </a:rPr>
              <a:t>6.35</a:t>
            </a:r>
          </a:p>
        </p:txBody>
      </p:sp>
      <p:pic>
        <p:nvPicPr>
          <p:cNvPr id="6" name="Image 5">
            <a:extLst>
              <a:ext uri="{FF2B5EF4-FFF2-40B4-BE49-F238E27FC236}">
                <a16:creationId xmlns:a16="http://schemas.microsoft.com/office/drawing/2014/main" id="{E87AFC69-C505-4154-A35A-A34BC7076984}"/>
              </a:ext>
            </a:extLst>
          </p:cNvPr>
          <p:cNvPicPr>
            <a:picLocks noChangeAspect="1"/>
          </p:cNvPicPr>
          <p:nvPr/>
        </p:nvPicPr>
        <p:blipFill>
          <a:blip r:embed="rId2"/>
          <a:stretch>
            <a:fillRect/>
          </a:stretch>
        </p:blipFill>
        <p:spPr>
          <a:xfrm>
            <a:off x="473917" y="1208694"/>
            <a:ext cx="8196166" cy="5253164"/>
          </a:xfrm>
          <a:prstGeom prst="rect">
            <a:avLst/>
          </a:prstGeom>
        </p:spPr>
      </p:pic>
    </p:spTree>
    <p:extLst>
      <p:ext uri="{BB962C8B-B14F-4D97-AF65-F5344CB8AC3E}">
        <p14:creationId xmlns:p14="http://schemas.microsoft.com/office/powerpoint/2010/main" val="1308014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Spanish subsidiary - 2020</a:t>
            </a:r>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D7C3438A-B0D4-44FB-9B83-0F746DF5A40E}"/>
              </a:ext>
            </a:extLst>
          </p:cNvPr>
          <p:cNvPicPr>
            <a:picLocks noChangeAspect="1"/>
          </p:cNvPicPr>
          <p:nvPr/>
        </p:nvPicPr>
        <p:blipFill>
          <a:blip r:embed="rId2"/>
          <a:stretch>
            <a:fillRect/>
          </a:stretch>
        </p:blipFill>
        <p:spPr>
          <a:xfrm>
            <a:off x="1114936" y="1130394"/>
            <a:ext cx="6914125" cy="5506454"/>
          </a:xfrm>
          <a:prstGeom prst="rect">
            <a:avLst/>
          </a:prstGeom>
        </p:spPr>
      </p:pic>
    </p:spTree>
    <p:extLst>
      <p:ext uri="{BB962C8B-B14F-4D97-AF65-F5344CB8AC3E}">
        <p14:creationId xmlns:p14="http://schemas.microsoft.com/office/powerpoint/2010/main" val="2719923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Spanish subsidiary - 2021</a:t>
            </a:r>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B903DFDE-5CB2-43A1-8F45-1E28FACFA1E7}"/>
              </a:ext>
            </a:extLst>
          </p:cNvPr>
          <p:cNvPicPr>
            <a:picLocks noChangeAspect="1"/>
          </p:cNvPicPr>
          <p:nvPr/>
        </p:nvPicPr>
        <p:blipFill>
          <a:blip r:embed="rId2"/>
          <a:stretch>
            <a:fillRect/>
          </a:stretch>
        </p:blipFill>
        <p:spPr>
          <a:xfrm>
            <a:off x="1114935" y="1130394"/>
            <a:ext cx="6914125" cy="5506454"/>
          </a:xfrm>
          <a:prstGeom prst="rect">
            <a:avLst/>
          </a:prstGeom>
        </p:spPr>
      </p:pic>
    </p:spTree>
    <p:extLst>
      <p:ext uri="{BB962C8B-B14F-4D97-AF65-F5344CB8AC3E}">
        <p14:creationId xmlns:p14="http://schemas.microsoft.com/office/powerpoint/2010/main" val="155267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Malaysian subsidiary - Synthesis</a:t>
            </a:r>
          </a:p>
        </p:txBody>
      </p:sp>
      <p:sp>
        <p:nvSpPr>
          <p:cNvPr id="8" name="ZoneTexte 7">
            <a:extLst>
              <a:ext uri="{FF2B5EF4-FFF2-40B4-BE49-F238E27FC236}">
                <a16:creationId xmlns:a16="http://schemas.microsoft.com/office/drawing/2014/main" id="{836CBB03-F9AE-486E-A483-FE216394E632}"/>
              </a:ext>
            </a:extLst>
          </p:cNvPr>
          <p:cNvSpPr txBox="1"/>
          <p:nvPr/>
        </p:nvSpPr>
        <p:spPr>
          <a:xfrm>
            <a:off x="0" y="6581001"/>
            <a:ext cx="313746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 </a:t>
            </a:r>
            <a:r>
              <a:rPr lang="en-US" sz="1200" b="1" dirty="0">
                <a:latin typeface="Calibri" panose="020F0502020204030204" pitchFamily="34" charset="0"/>
                <a:cs typeface="Calibri" panose="020F0502020204030204" pitchFamily="34" charset="0"/>
              </a:rPr>
              <a:t>6.35</a:t>
            </a:r>
          </a:p>
        </p:txBody>
      </p:sp>
      <p:pic>
        <p:nvPicPr>
          <p:cNvPr id="6" name="Image 5">
            <a:extLst>
              <a:ext uri="{FF2B5EF4-FFF2-40B4-BE49-F238E27FC236}">
                <a16:creationId xmlns:a16="http://schemas.microsoft.com/office/drawing/2014/main" id="{5E5EA800-83B3-4F24-91E0-C7E9779A3797}"/>
              </a:ext>
            </a:extLst>
          </p:cNvPr>
          <p:cNvPicPr>
            <a:picLocks noChangeAspect="1"/>
          </p:cNvPicPr>
          <p:nvPr/>
        </p:nvPicPr>
        <p:blipFill>
          <a:blip r:embed="rId2"/>
          <a:stretch>
            <a:fillRect/>
          </a:stretch>
        </p:blipFill>
        <p:spPr>
          <a:xfrm>
            <a:off x="473189" y="1208693"/>
            <a:ext cx="8196243" cy="5253164"/>
          </a:xfrm>
          <a:prstGeom prst="rect">
            <a:avLst/>
          </a:prstGeom>
        </p:spPr>
      </p:pic>
    </p:spTree>
    <p:extLst>
      <p:ext uri="{BB962C8B-B14F-4D97-AF65-F5344CB8AC3E}">
        <p14:creationId xmlns:p14="http://schemas.microsoft.com/office/powerpoint/2010/main" val="1165252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47825" y="1559257"/>
            <a:ext cx="7848350" cy="455829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400" dirty="0">
                <a:latin typeface="Calibri" panose="020F0502020204030204" pitchFamily="34" charset="0"/>
              </a:rPr>
              <a:t>Global view</a:t>
            </a:r>
          </a:p>
          <a:p>
            <a:pPr marL="742950" lvl="1" indent="-285750">
              <a:lnSpc>
                <a:spcPct val="150000"/>
              </a:lnSpc>
              <a:spcBef>
                <a:spcPts val="600"/>
              </a:spcBef>
              <a:buFont typeface="Arial" panose="020B0604020202020204" pitchFamily="34" charset="0"/>
              <a:buChar char="•"/>
            </a:pPr>
            <a:r>
              <a:rPr lang="en-GB" dirty="0">
                <a:latin typeface="Calibri" panose="020F0502020204030204" pitchFamily="34" charset="0"/>
              </a:rPr>
              <a:t>Bitumen Purchase Price Performance</a:t>
            </a:r>
          </a:p>
          <a:p>
            <a:pPr marL="742950" lvl="1" indent="-285750">
              <a:lnSpc>
                <a:spcPct val="150000"/>
              </a:lnSpc>
              <a:spcBef>
                <a:spcPts val="600"/>
              </a:spcBef>
              <a:buFont typeface="Arial" panose="020B0604020202020204" pitchFamily="34" charset="0"/>
              <a:buChar char="•"/>
            </a:pPr>
            <a:r>
              <a:rPr lang="en-GB" dirty="0">
                <a:latin typeface="Calibri" panose="020F0502020204030204" pitchFamily="34" charset="0"/>
              </a:rPr>
              <a:t>Bitumen Hedging Summary</a:t>
            </a:r>
          </a:p>
          <a:p>
            <a:pPr marL="742950" lvl="1" indent="-285750">
              <a:spcBef>
                <a:spcPts val="600"/>
              </a:spcBef>
              <a:buFont typeface="Arial" panose="020B0604020202020204" pitchFamily="34" charset="0"/>
              <a:buChar char="•"/>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400" dirty="0">
                <a:latin typeface="Calibri" panose="020F0502020204030204" pitchFamily="34" charset="0"/>
              </a:rPr>
              <a:t>Detailed analysis</a:t>
            </a:r>
          </a:p>
          <a:p>
            <a:pPr marL="742950" lvl="2" indent="-285750">
              <a:lnSpc>
                <a:spcPct val="150000"/>
              </a:lnSpc>
              <a:spcBef>
                <a:spcPts val="600"/>
              </a:spcBef>
              <a:buFont typeface="Arial" panose="020B0604020202020204" pitchFamily="34" charset="0"/>
              <a:buChar char="•"/>
            </a:pPr>
            <a:r>
              <a:rPr lang="en-GB" dirty="0">
                <a:latin typeface="Calibri" panose="020F0502020204030204" pitchFamily="34" charset="0"/>
              </a:rPr>
              <a:t>Synthesis by subsidiary/currency</a:t>
            </a:r>
          </a:p>
          <a:p>
            <a:pPr marL="742950" lvl="2" indent="-285750">
              <a:lnSpc>
                <a:spcPct val="150000"/>
              </a:lnSpc>
              <a:spcBef>
                <a:spcPts val="600"/>
              </a:spcBef>
              <a:buFont typeface="Arial" panose="020B0604020202020204" pitchFamily="34" charset="0"/>
              <a:buChar char="•"/>
            </a:pPr>
            <a:r>
              <a:rPr lang="en-GB" dirty="0">
                <a:latin typeface="Calibri" panose="020F0502020204030204" pitchFamily="34" charset="0"/>
              </a:rPr>
              <a:t>Historical prices</a:t>
            </a:r>
          </a:p>
          <a:p>
            <a:pPr marL="742950" lvl="2" indent="-285750">
              <a:lnSpc>
                <a:spcPct val="150000"/>
              </a:lnSpc>
              <a:spcBef>
                <a:spcPts val="600"/>
              </a:spcBef>
              <a:buFont typeface="Arial" panose="020B0604020202020204" pitchFamily="34" charset="0"/>
              <a:buChar char="•"/>
            </a:pPr>
            <a:endParaRPr lang="en-GB" dirty="0">
              <a:latin typeface="Calibri" panose="020F0502020204030204" pitchFamily="34" charset="0"/>
            </a:endParaRPr>
          </a:p>
          <a:p>
            <a:pPr marL="285750" lvl="1" indent="-285750">
              <a:spcBef>
                <a:spcPts val="600"/>
              </a:spcBef>
              <a:buFont typeface="Arial" panose="020B0604020202020204" pitchFamily="34" charset="0"/>
              <a:buChar char="•"/>
            </a:pPr>
            <a:r>
              <a:rPr lang="en-GB" sz="2400" dirty="0">
                <a:latin typeface="Calibri" panose="020F0502020204030204" pitchFamily="34" charset="0"/>
              </a:rPr>
              <a:t>Annexes</a:t>
            </a:r>
          </a:p>
          <a:p>
            <a:pPr marL="742950" lvl="2" indent="-285750">
              <a:lnSpc>
                <a:spcPct val="150000"/>
              </a:lnSpc>
              <a:spcBef>
                <a:spcPts val="600"/>
              </a:spcBef>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Malaysian subsidiary - 2020</a:t>
            </a:r>
          </a:p>
        </p:txBody>
      </p:sp>
      <p:pic>
        <p:nvPicPr>
          <p:cNvPr id="5" name="Image 4">
            <a:extLst>
              <a:ext uri="{FF2B5EF4-FFF2-40B4-BE49-F238E27FC236}">
                <a16:creationId xmlns:a16="http://schemas.microsoft.com/office/drawing/2014/main" id="{F1AE8078-126A-4736-805F-AA75A84D31DC}"/>
              </a:ext>
            </a:extLst>
          </p:cNvPr>
          <p:cNvPicPr>
            <a:picLocks noChangeAspect="1"/>
          </p:cNvPicPr>
          <p:nvPr/>
        </p:nvPicPr>
        <p:blipFill>
          <a:blip r:embed="rId2"/>
          <a:stretch>
            <a:fillRect/>
          </a:stretch>
        </p:blipFill>
        <p:spPr>
          <a:xfrm>
            <a:off x="1114936" y="1128494"/>
            <a:ext cx="6914125" cy="5506451"/>
          </a:xfrm>
          <a:prstGeom prst="rect">
            <a:avLst/>
          </a:prstGeom>
        </p:spPr>
      </p:pic>
    </p:spTree>
    <p:extLst>
      <p:ext uri="{BB962C8B-B14F-4D97-AF65-F5344CB8AC3E}">
        <p14:creationId xmlns:p14="http://schemas.microsoft.com/office/powerpoint/2010/main" val="2098934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Malaysian subsidiary - 2021</a:t>
            </a:r>
          </a:p>
        </p:txBody>
      </p:sp>
      <p:pic>
        <p:nvPicPr>
          <p:cNvPr id="5" name="Image 4">
            <a:extLst>
              <a:ext uri="{FF2B5EF4-FFF2-40B4-BE49-F238E27FC236}">
                <a16:creationId xmlns:a16="http://schemas.microsoft.com/office/drawing/2014/main" id="{61587D8C-160E-466D-93D9-66DCEA6AF4DA}"/>
              </a:ext>
            </a:extLst>
          </p:cNvPr>
          <p:cNvPicPr>
            <a:picLocks noChangeAspect="1"/>
          </p:cNvPicPr>
          <p:nvPr/>
        </p:nvPicPr>
        <p:blipFill>
          <a:blip r:embed="rId2"/>
          <a:stretch>
            <a:fillRect/>
          </a:stretch>
        </p:blipFill>
        <p:spPr>
          <a:xfrm>
            <a:off x="1114936" y="1128494"/>
            <a:ext cx="6914125" cy="5506451"/>
          </a:xfrm>
          <a:prstGeom prst="rect">
            <a:avLst/>
          </a:prstGeom>
        </p:spPr>
      </p:pic>
    </p:spTree>
    <p:extLst>
      <p:ext uri="{BB962C8B-B14F-4D97-AF65-F5344CB8AC3E}">
        <p14:creationId xmlns:p14="http://schemas.microsoft.com/office/powerpoint/2010/main" val="1884801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Bitumen/BRL - Synthesis</a:t>
            </a:r>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8DE94068-AF65-4E54-AFB0-25A230702F00}"/>
              </a:ext>
            </a:extLst>
          </p:cNvPr>
          <p:cNvPicPr>
            <a:picLocks noChangeAspect="1"/>
          </p:cNvPicPr>
          <p:nvPr/>
        </p:nvPicPr>
        <p:blipFill>
          <a:blip r:embed="rId2"/>
          <a:stretch>
            <a:fillRect/>
          </a:stretch>
        </p:blipFill>
        <p:spPr>
          <a:xfrm>
            <a:off x="473877" y="1208693"/>
            <a:ext cx="8196244" cy="5253164"/>
          </a:xfrm>
          <a:prstGeom prst="rect">
            <a:avLst/>
          </a:prstGeom>
        </p:spPr>
      </p:pic>
    </p:spTree>
    <p:extLst>
      <p:ext uri="{BB962C8B-B14F-4D97-AF65-F5344CB8AC3E}">
        <p14:creationId xmlns:p14="http://schemas.microsoft.com/office/powerpoint/2010/main" val="3354315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EEF839BE-18C1-4203-ADD4-B169433FBFB3}"/>
              </a:ext>
            </a:extLst>
          </p:cNvPr>
          <p:cNvSpPr txBox="1"/>
          <p:nvPr/>
        </p:nvSpPr>
        <p:spPr>
          <a:xfrm>
            <a:off x="7651630" y="1069674"/>
            <a:ext cx="1492369" cy="2369880"/>
          </a:xfrm>
          <a:prstGeom prst="rect">
            <a:avLst/>
          </a:prstGeom>
          <a:noFill/>
        </p:spPr>
        <p:txBody>
          <a:bodyPr wrap="square" rtlCol="0">
            <a:spAutoFit/>
          </a:bodyPr>
          <a:lstStyle/>
          <a:p>
            <a:pPr marL="285750" indent="-285750">
              <a:buFont typeface="Wingdings" panose="05000000000000000000" pitchFamily="2" charset="2"/>
              <a:buChar char="Ø"/>
            </a:pPr>
            <a:r>
              <a:rPr lang="fr-FR" sz="1000" dirty="0"/>
              <a:t>At Cie </a:t>
            </a:r>
            <a:r>
              <a:rPr lang="fr-FR" sz="1000" dirty="0" err="1"/>
              <a:t>Level</a:t>
            </a:r>
            <a:r>
              <a:rPr lang="fr-FR" sz="1000" dirty="0"/>
              <a:t>, la corrélation Bitume vs FO et Brent est bonne à fin Octobre 2020 de l’ordre de 0,87.</a:t>
            </a:r>
          </a:p>
          <a:p>
            <a:endParaRPr lang="fr-FR" sz="1000" dirty="0"/>
          </a:p>
          <a:p>
            <a:pPr marL="285750" indent="-285750">
              <a:buFont typeface="Wingdings" panose="05000000000000000000" pitchFamily="2" charset="2"/>
              <a:buChar char="Ø"/>
            </a:pPr>
            <a:r>
              <a:rPr lang="fr-FR" sz="1000" dirty="0"/>
              <a:t>On remarque que les meilleurs résultats sont obtenus avec un décalage d’1 mois.</a:t>
            </a:r>
          </a:p>
          <a:p>
            <a:endParaRPr lang="fr-FR" dirty="0"/>
          </a:p>
        </p:txBody>
      </p:sp>
      <p:pic>
        <p:nvPicPr>
          <p:cNvPr id="7" name="Image 6">
            <a:extLst>
              <a:ext uri="{FF2B5EF4-FFF2-40B4-BE49-F238E27FC236}">
                <a16:creationId xmlns:a16="http://schemas.microsoft.com/office/drawing/2014/main" id="{498C71C0-2F4F-4B91-B409-8D6534112C8E}"/>
              </a:ext>
            </a:extLst>
          </p:cNvPr>
          <p:cNvPicPr>
            <a:picLocks noChangeAspect="1"/>
          </p:cNvPicPr>
          <p:nvPr/>
        </p:nvPicPr>
        <p:blipFill>
          <a:blip r:embed="rId2"/>
          <a:stretch>
            <a:fillRect/>
          </a:stretch>
        </p:blipFill>
        <p:spPr>
          <a:xfrm>
            <a:off x="80935" y="1035108"/>
            <a:ext cx="7570691" cy="5770033"/>
          </a:xfrm>
          <a:prstGeom prst="rect">
            <a:avLst/>
          </a:prstGeom>
        </p:spPr>
      </p:pic>
      <p:sp>
        <p:nvSpPr>
          <p:cNvPr id="9" name="Title">
            <a:extLst>
              <a:ext uri="{FF2B5EF4-FFF2-40B4-BE49-F238E27FC236}">
                <a16:creationId xmlns:a16="http://schemas.microsoft.com/office/drawing/2014/main" id="{FFE8E088-7FA5-4E9E-AAB6-5531EC73DFD2}"/>
              </a:ext>
            </a:extLst>
          </p:cNvPr>
          <p:cNvSpPr txBox="1">
            <a:spLocks/>
          </p:cNvSpPr>
          <p:nvPr/>
        </p:nvSpPr>
        <p:spPr bwMode="auto">
          <a:xfrm>
            <a:off x="2097881" y="62586"/>
            <a:ext cx="4948238"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Correlation</a:t>
            </a:r>
            <a:r>
              <a:rPr lang="fr-FR" dirty="0"/>
              <a:t> </a:t>
            </a:r>
            <a:r>
              <a:rPr lang="fr-FR" dirty="0" err="1"/>
              <a:t>Analysis</a:t>
            </a:r>
            <a:endParaRPr lang="en-US" dirty="0"/>
          </a:p>
        </p:txBody>
      </p:sp>
    </p:spTree>
    <p:extLst>
      <p:ext uri="{BB962C8B-B14F-4D97-AF65-F5344CB8AC3E}">
        <p14:creationId xmlns:p14="http://schemas.microsoft.com/office/powerpoint/2010/main" val="3446693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Purchase</a:t>
            </a:r>
            <a:r>
              <a:rPr lang="fr-FR" dirty="0"/>
              <a:t> </a:t>
            </a:r>
            <a:r>
              <a:rPr lang="fr-FR" dirty="0" err="1"/>
              <a:t>Prices</a:t>
            </a:r>
            <a:endParaRPr lang="en-US" dirty="0"/>
          </a:p>
        </p:txBody>
      </p:sp>
      <p:pic>
        <p:nvPicPr>
          <p:cNvPr id="7" name="Image 6">
            <a:extLst>
              <a:ext uri="{FF2B5EF4-FFF2-40B4-BE49-F238E27FC236}">
                <a16:creationId xmlns:a16="http://schemas.microsoft.com/office/drawing/2014/main" id="{A2230B4C-0080-4ACE-A59A-C9617261EA23}"/>
              </a:ext>
            </a:extLst>
          </p:cNvPr>
          <p:cNvPicPr>
            <a:picLocks noChangeAspect="1"/>
          </p:cNvPicPr>
          <p:nvPr/>
        </p:nvPicPr>
        <p:blipFill>
          <a:blip r:embed="rId2"/>
          <a:stretch>
            <a:fillRect/>
          </a:stretch>
        </p:blipFill>
        <p:spPr>
          <a:xfrm>
            <a:off x="79793" y="1081255"/>
            <a:ext cx="8984410" cy="5297254"/>
          </a:xfrm>
          <a:prstGeom prst="rect">
            <a:avLst/>
          </a:prstGeom>
        </p:spPr>
      </p:pic>
    </p:spTree>
    <p:extLst>
      <p:ext uri="{BB962C8B-B14F-4D97-AF65-F5344CB8AC3E}">
        <p14:creationId xmlns:p14="http://schemas.microsoft.com/office/powerpoint/2010/main" val="1843242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89864DFB-8C1A-4E78-A9E5-11091633D018}"/>
              </a:ext>
            </a:extLst>
          </p:cNvPr>
          <p:cNvPicPr>
            <a:picLocks noChangeAspect="1"/>
          </p:cNvPicPr>
          <p:nvPr/>
        </p:nvPicPr>
        <p:blipFill>
          <a:blip r:embed="rId3"/>
          <a:stretch>
            <a:fillRect/>
          </a:stretch>
        </p:blipFill>
        <p:spPr>
          <a:xfrm>
            <a:off x="79794" y="1091811"/>
            <a:ext cx="8984412" cy="5292373"/>
          </a:xfrm>
          <a:prstGeom prst="rect">
            <a:avLst/>
          </a:prstGeom>
        </p:spPr>
      </p:pic>
      <p:sp>
        <p:nvSpPr>
          <p:cNvPr id="4" name="Title"/>
          <p:cNvSpPr>
            <a:spLocks noGrp="1"/>
          </p:cNvSpPr>
          <p:nvPr>
            <p:ph type="title"/>
          </p:nvPr>
        </p:nvSpPr>
        <p:spPr/>
        <p:txBody>
          <a:bodyPr/>
          <a:lstStyle/>
          <a:p>
            <a:r>
              <a:rPr lang="fr-FR" dirty="0" err="1"/>
              <a:t>Historical</a:t>
            </a:r>
            <a:r>
              <a:rPr lang="fr-FR" dirty="0"/>
              <a:t> </a:t>
            </a:r>
            <a:r>
              <a:rPr lang="fr-FR" dirty="0" err="1"/>
              <a:t>prices</a:t>
            </a:r>
            <a:r>
              <a:rPr lang="fr-FR" dirty="0"/>
              <a:t>: Brent</a:t>
            </a:r>
            <a:endParaRPr lang="en-US" dirty="0"/>
          </a:p>
        </p:txBody>
      </p:sp>
      <p:sp>
        <p:nvSpPr>
          <p:cNvPr id="9" name="Rectangle 8">
            <a:extLst>
              <a:ext uri="{FF2B5EF4-FFF2-40B4-BE49-F238E27FC236}">
                <a16:creationId xmlns:a16="http://schemas.microsoft.com/office/drawing/2014/main" id="{1B3B0B0D-55B5-4B73-9787-8604949EDA26}"/>
              </a:ext>
            </a:extLst>
          </p:cNvPr>
          <p:cNvSpPr/>
          <p:nvPr/>
        </p:nvSpPr>
        <p:spPr>
          <a:xfrm>
            <a:off x="24479" y="6581001"/>
            <a:ext cx="9068499" cy="276999"/>
          </a:xfrm>
          <a:prstGeom prst="rect">
            <a:avLst/>
          </a:prstGeom>
        </p:spPr>
        <p:txBody>
          <a:bodyPr wrap="square">
            <a:spAutoFit/>
          </a:bodyPr>
          <a:lstStyle/>
          <a:p>
            <a:r>
              <a:rPr lang="en-US" sz="1200" b="1" dirty="0">
                <a:solidFill>
                  <a:srgbClr val="000000"/>
                </a:solidFill>
                <a:latin typeface="Calibri" panose="020F0502020204030204" pitchFamily="34" charset="0"/>
              </a:rPr>
              <a:t>37,34 EUR = </a:t>
            </a:r>
            <a:r>
              <a:rPr lang="en-US" sz="1200" b="1" dirty="0">
                <a:solidFill>
                  <a:srgbClr val="000000"/>
                </a:solidFill>
                <a:cs typeface="Arial" panose="020B0604020202020204" pitchFamily="34" charset="0"/>
              </a:rPr>
              <a:t>Average</a:t>
            </a:r>
            <a:r>
              <a:rPr lang="en-US" sz="1200" b="1" dirty="0">
                <a:solidFill>
                  <a:srgbClr val="000000"/>
                </a:solidFill>
                <a:latin typeface="Calibri" panose="020F0502020204030204" pitchFamily="34" charset="0"/>
              </a:rPr>
              <a:t> Strike</a:t>
            </a:r>
            <a:endParaRPr lang="en-US" sz="1200" b="1" dirty="0"/>
          </a:p>
        </p:txBody>
      </p:sp>
    </p:spTree>
    <p:extLst>
      <p:ext uri="{BB962C8B-B14F-4D97-AF65-F5344CB8AC3E}">
        <p14:creationId xmlns:p14="http://schemas.microsoft.com/office/powerpoint/2010/main" val="243335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3E1A7FA-53AF-4BAD-A6D0-8434163289F5}"/>
              </a:ext>
            </a:extLst>
          </p:cNvPr>
          <p:cNvPicPr>
            <a:picLocks noChangeAspect="1"/>
          </p:cNvPicPr>
          <p:nvPr/>
        </p:nvPicPr>
        <p:blipFill>
          <a:blip r:embed="rId2"/>
          <a:stretch>
            <a:fillRect/>
          </a:stretch>
        </p:blipFill>
        <p:spPr>
          <a:xfrm>
            <a:off x="79794" y="1091811"/>
            <a:ext cx="8984412" cy="5292373"/>
          </a:xfrm>
          <a:prstGeom prst="rect">
            <a:avLst/>
          </a:prstGeom>
        </p:spPr>
      </p:pic>
      <p:sp>
        <p:nvSpPr>
          <p:cNvPr id="4" name="Title"/>
          <p:cNvSpPr>
            <a:spLocks noGrp="1"/>
          </p:cNvSpPr>
          <p:nvPr>
            <p:ph type="title"/>
          </p:nvPr>
        </p:nvSpPr>
        <p:spPr/>
        <p:txBody>
          <a:bodyPr/>
          <a:lstStyle/>
          <a:p>
            <a:r>
              <a:rPr lang="fr-FR" dirty="0" err="1"/>
              <a:t>Historical</a:t>
            </a:r>
            <a:r>
              <a:rPr lang="fr-FR" dirty="0"/>
              <a:t> </a:t>
            </a:r>
            <a:r>
              <a:rPr lang="fr-FR" dirty="0" err="1"/>
              <a:t>prices</a:t>
            </a:r>
            <a:r>
              <a:rPr lang="fr-FR" dirty="0"/>
              <a:t>: FO vs BRENT</a:t>
            </a:r>
            <a:endParaRPr lang="en-US" dirty="0"/>
          </a:p>
        </p:txBody>
      </p:sp>
    </p:spTree>
    <p:extLst>
      <p:ext uri="{BB962C8B-B14F-4D97-AF65-F5344CB8AC3E}">
        <p14:creationId xmlns:p14="http://schemas.microsoft.com/office/powerpoint/2010/main" val="2804900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97506" y="2144033"/>
            <a:ext cx="7848350" cy="333937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dirty="0"/>
              <a:t>Polish subsidiary – 2019</a:t>
            </a:r>
          </a:p>
          <a:p>
            <a:pPr marL="285750" indent="-285750">
              <a:spcBef>
                <a:spcPts val="600"/>
              </a:spcBef>
              <a:buFont typeface="Arial" panose="020B0604020202020204" pitchFamily="34" charset="0"/>
              <a:buChar char="•"/>
            </a:pPr>
            <a:r>
              <a:rPr lang="en-US" sz="2000" dirty="0"/>
              <a:t>Turkish subsidiary – 2019</a:t>
            </a:r>
          </a:p>
          <a:p>
            <a:pPr marL="285750" indent="-285750">
              <a:spcBef>
                <a:spcPts val="600"/>
              </a:spcBef>
              <a:buFont typeface="Arial" panose="020B0604020202020204" pitchFamily="34" charset="0"/>
              <a:buChar char="•"/>
            </a:pPr>
            <a:r>
              <a:rPr lang="en-US" sz="2000" dirty="0"/>
              <a:t>Spanish subsidiary – 2019</a:t>
            </a:r>
          </a:p>
          <a:p>
            <a:pPr marL="285750" indent="-285750">
              <a:spcBef>
                <a:spcPts val="600"/>
              </a:spcBef>
              <a:buFont typeface="Arial" panose="020B0604020202020204" pitchFamily="34" charset="0"/>
              <a:buChar char="•"/>
            </a:pPr>
            <a:r>
              <a:rPr lang="en-US" sz="2000" dirty="0"/>
              <a:t>Malaysian subsidiary – 2019</a:t>
            </a:r>
          </a:p>
          <a:p>
            <a:pPr marL="285750" indent="-285750">
              <a:spcBef>
                <a:spcPts val="600"/>
              </a:spcBef>
              <a:buFont typeface="Arial" panose="020B0604020202020204" pitchFamily="34" charset="0"/>
              <a:buChar char="•"/>
            </a:pPr>
            <a:r>
              <a:rPr lang="en-US" sz="2000" dirty="0"/>
              <a:t>Historical prices: Fuel oil VS Brent</a:t>
            </a:r>
          </a:p>
          <a:p>
            <a:pPr>
              <a:spcBef>
                <a:spcPts val="600"/>
              </a:spcBef>
            </a:pPr>
            <a:endParaRPr lang="en-US" sz="2000" dirty="0"/>
          </a:p>
          <a:p>
            <a:pPr marL="285750" indent="-285750">
              <a:spcBef>
                <a:spcPts val="600"/>
              </a:spcBef>
              <a:buFont typeface="Arial" panose="020B0604020202020204" pitchFamily="34" charset="0"/>
              <a:buChar char="•"/>
            </a:pPr>
            <a:endParaRPr lang="en-US" sz="2400" dirty="0"/>
          </a:p>
          <a:p>
            <a:pPr marL="285750"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Annexes</a:t>
            </a:r>
            <a:endParaRPr lang="en-US" dirty="0"/>
          </a:p>
        </p:txBody>
      </p:sp>
    </p:spTree>
    <p:extLst>
      <p:ext uri="{BB962C8B-B14F-4D97-AF65-F5344CB8AC3E}">
        <p14:creationId xmlns:p14="http://schemas.microsoft.com/office/powerpoint/2010/main" val="487904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Polish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2700020" y="3718423"/>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9" name="Image 8">
            <a:extLst>
              <a:ext uri="{FF2B5EF4-FFF2-40B4-BE49-F238E27FC236}">
                <a16:creationId xmlns:a16="http://schemas.microsoft.com/office/drawing/2014/main" id="{A5BB0CB3-C023-45B2-BD6A-72FED0DAFA74}"/>
              </a:ext>
            </a:extLst>
          </p:cNvPr>
          <p:cNvPicPr>
            <a:picLocks noChangeAspect="1"/>
          </p:cNvPicPr>
          <p:nvPr/>
        </p:nvPicPr>
        <p:blipFill>
          <a:blip r:embed="rId2"/>
          <a:stretch>
            <a:fillRect/>
          </a:stretch>
        </p:blipFill>
        <p:spPr>
          <a:xfrm>
            <a:off x="1114936" y="1130398"/>
            <a:ext cx="6911490" cy="5498067"/>
          </a:xfrm>
          <a:prstGeom prst="rect">
            <a:avLst/>
          </a:prstGeom>
        </p:spPr>
      </p:pic>
    </p:spTree>
    <p:extLst>
      <p:ext uri="{BB962C8B-B14F-4D97-AF65-F5344CB8AC3E}">
        <p14:creationId xmlns:p14="http://schemas.microsoft.com/office/powerpoint/2010/main" val="1626204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Turkish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7633204E-5C45-4563-9B54-730F9881E9F6}"/>
              </a:ext>
            </a:extLst>
          </p:cNvPr>
          <p:cNvPicPr>
            <a:picLocks noChangeAspect="1"/>
          </p:cNvPicPr>
          <p:nvPr/>
        </p:nvPicPr>
        <p:blipFill>
          <a:blip r:embed="rId2"/>
          <a:stretch>
            <a:fillRect/>
          </a:stretch>
        </p:blipFill>
        <p:spPr>
          <a:xfrm>
            <a:off x="1114936" y="1128498"/>
            <a:ext cx="6914125" cy="5506456"/>
          </a:xfrm>
          <a:prstGeom prst="rect">
            <a:avLst/>
          </a:prstGeom>
        </p:spPr>
      </p:pic>
    </p:spTree>
    <p:extLst>
      <p:ext uri="{BB962C8B-B14F-4D97-AF65-F5344CB8AC3E}">
        <p14:creationId xmlns:p14="http://schemas.microsoft.com/office/powerpoint/2010/main" val="3254433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200" dirty="0" err="1"/>
              <a:t>Bitumen</a:t>
            </a:r>
            <a:r>
              <a:rPr lang="fr-FR" sz="2200" dirty="0"/>
              <a:t> Hedge </a:t>
            </a:r>
            <a:r>
              <a:rPr lang="fr-FR" sz="2200" dirty="0" err="1"/>
              <a:t>Summary</a:t>
            </a:r>
            <a:r>
              <a:rPr lang="fr-FR" sz="2200" dirty="0"/>
              <a:t> and</a:t>
            </a:r>
          </a:p>
          <a:p>
            <a:pPr defTabSz="914400"/>
            <a:r>
              <a:rPr lang="fr-FR" sz="2200" dirty="0"/>
              <a:t> </a:t>
            </a:r>
            <a:r>
              <a:rPr lang="fr-FR" sz="2200" dirty="0" err="1"/>
              <a:t>Purchase</a:t>
            </a:r>
            <a:r>
              <a:rPr lang="fr-FR" sz="2200" dirty="0"/>
              <a:t> Price Performance</a:t>
            </a:r>
            <a:endParaRPr lang="en-US" sz="2200" dirty="0"/>
          </a:p>
        </p:txBody>
      </p:sp>
      <p:pic>
        <p:nvPicPr>
          <p:cNvPr id="6" name="Image 5">
            <a:extLst>
              <a:ext uri="{FF2B5EF4-FFF2-40B4-BE49-F238E27FC236}">
                <a16:creationId xmlns:a16="http://schemas.microsoft.com/office/drawing/2014/main" id="{B51D8E6D-C1E2-4905-A0BE-097AD2A9687B}"/>
              </a:ext>
            </a:extLst>
          </p:cNvPr>
          <p:cNvPicPr>
            <a:picLocks noChangeAspect="1"/>
          </p:cNvPicPr>
          <p:nvPr/>
        </p:nvPicPr>
        <p:blipFill>
          <a:blip r:embed="rId3"/>
          <a:stretch>
            <a:fillRect/>
          </a:stretch>
        </p:blipFill>
        <p:spPr>
          <a:xfrm>
            <a:off x="0" y="2308642"/>
            <a:ext cx="9144000" cy="2240716"/>
          </a:xfrm>
          <a:prstGeom prst="rect">
            <a:avLst/>
          </a:prstGeom>
        </p:spPr>
      </p:pic>
    </p:spTree>
    <p:extLst>
      <p:ext uri="{BB962C8B-B14F-4D97-AF65-F5344CB8AC3E}">
        <p14:creationId xmlns:p14="http://schemas.microsoft.com/office/powerpoint/2010/main" val="3470511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Spanish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4AA4CFEB-1CE5-4701-BF3F-038383808DC0}"/>
              </a:ext>
            </a:extLst>
          </p:cNvPr>
          <p:cNvPicPr>
            <a:picLocks noChangeAspect="1"/>
          </p:cNvPicPr>
          <p:nvPr/>
        </p:nvPicPr>
        <p:blipFill>
          <a:blip r:embed="rId2"/>
          <a:stretch>
            <a:fillRect/>
          </a:stretch>
        </p:blipFill>
        <p:spPr>
          <a:xfrm>
            <a:off x="1114936" y="1130397"/>
            <a:ext cx="6914125" cy="5506458"/>
          </a:xfrm>
          <a:prstGeom prst="rect">
            <a:avLst/>
          </a:prstGeom>
        </p:spPr>
      </p:pic>
    </p:spTree>
    <p:extLst>
      <p:ext uri="{BB962C8B-B14F-4D97-AF65-F5344CB8AC3E}">
        <p14:creationId xmlns:p14="http://schemas.microsoft.com/office/powerpoint/2010/main" val="1687142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Malaysian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48C59C61-F5E3-43B9-8C0D-4548DF97AE4E}"/>
              </a:ext>
            </a:extLst>
          </p:cNvPr>
          <p:cNvPicPr>
            <a:picLocks noChangeAspect="1"/>
          </p:cNvPicPr>
          <p:nvPr/>
        </p:nvPicPr>
        <p:blipFill>
          <a:blip r:embed="rId2"/>
          <a:stretch>
            <a:fillRect/>
          </a:stretch>
        </p:blipFill>
        <p:spPr>
          <a:xfrm>
            <a:off x="1114936" y="1130396"/>
            <a:ext cx="6914125" cy="5506456"/>
          </a:xfrm>
          <a:prstGeom prst="rect">
            <a:avLst/>
          </a:prstGeom>
        </p:spPr>
      </p:pic>
    </p:spTree>
    <p:extLst>
      <p:ext uri="{BB962C8B-B14F-4D97-AF65-F5344CB8AC3E}">
        <p14:creationId xmlns:p14="http://schemas.microsoft.com/office/powerpoint/2010/main" val="351850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endParaRPr lang="en-US" dirty="0"/>
          </a:p>
        </p:txBody>
      </p:sp>
      <p:pic>
        <p:nvPicPr>
          <p:cNvPr id="5" name="Image 4">
            <a:extLst>
              <a:ext uri="{FF2B5EF4-FFF2-40B4-BE49-F238E27FC236}">
                <a16:creationId xmlns:a16="http://schemas.microsoft.com/office/drawing/2014/main" id="{38AD3024-30A2-4758-8995-375C08982ADA}"/>
              </a:ext>
            </a:extLst>
          </p:cNvPr>
          <p:cNvPicPr>
            <a:picLocks noChangeAspect="1"/>
          </p:cNvPicPr>
          <p:nvPr/>
        </p:nvPicPr>
        <p:blipFill>
          <a:blip r:embed="rId2"/>
          <a:stretch>
            <a:fillRect/>
          </a:stretch>
        </p:blipFill>
        <p:spPr>
          <a:xfrm>
            <a:off x="79794" y="1088153"/>
            <a:ext cx="8984412" cy="5296034"/>
          </a:xfrm>
          <a:prstGeom prst="rect">
            <a:avLst/>
          </a:prstGeom>
        </p:spPr>
      </p:pic>
    </p:spTree>
    <p:extLst>
      <p:ext uri="{BB962C8B-B14F-4D97-AF65-F5344CB8AC3E}">
        <p14:creationId xmlns:p14="http://schemas.microsoft.com/office/powerpoint/2010/main" val="2897984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Blandonnet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r>
              <a:rPr lang="fr-FR" dirty="0"/>
              <a:t> – Brent 2020 </a:t>
            </a:r>
            <a:endParaRPr lang="en-US" dirty="0"/>
          </a:p>
        </p:txBody>
      </p:sp>
      <p:pic>
        <p:nvPicPr>
          <p:cNvPr id="10" name="Image 9">
            <a:extLst>
              <a:ext uri="{FF2B5EF4-FFF2-40B4-BE49-F238E27FC236}">
                <a16:creationId xmlns:a16="http://schemas.microsoft.com/office/drawing/2014/main" id="{EE5F8D76-A10E-4E6F-A640-CED40432094E}"/>
              </a:ext>
            </a:extLst>
          </p:cNvPr>
          <p:cNvPicPr>
            <a:picLocks noChangeAspect="1"/>
          </p:cNvPicPr>
          <p:nvPr/>
        </p:nvPicPr>
        <p:blipFill>
          <a:blip r:embed="rId3"/>
          <a:stretch>
            <a:fillRect/>
          </a:stretch>
        </p:blipFill>
        <p:spPr>
          <a:xfrm>
            <a:off x="4694" y="2732630"/>
            <a:ext cx="9144000" cy="1392740"/>
          </a:xfrm>
          <a:prstGeom prst="rect">
            <a:avLst/>
          </a:prstGeom>
        </p:spPr>
      </p:pic>
    </p:spTree>
    <p:extLst>
      <p:ext uri="{BB962C8B-B14F-4D97-AF65-F5344CB8AC3E}">
        <p14:creationId xmlns:p14="http://schemas.microsoft.com/office/powerpoint/2010/main" val="1870731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r>
              <a:rPr lang="fr-FR" dirty="0"/>
              <a:t> – Brent 2021 </a:t>
            </a:r>
            <a:endParaRPr lang="en-US" dirty="0"/>
          </a:p>
        </p:txBody>
      </p:sp>
      <p:pic>
        <p:nvPicPr>
          <p:cNvPr id="10" name="Image 9">
            <a:extLst>
              <a:ext uri="{FF2B5EF4-FFF2-40B4-BE49-F238E27FC236}">
                <a16:creationId xmlns:a16="http://schemas.microsoft.com/office/drawing/2014/main" id="{0A7DF926-65BE-47F8-8371-585A113EC454}"/>
              </a:ext>
            </a:extLst>
          </p:cNvPr>
          <p:cNvPicPr>
            <a:picLocks noChangeAspect="1"/>
          </p:cNvPicPr>
          <p:nvPr/>
        </p:nvPicPr>
        <p:blipFill>
          <a:blip r:embed="rId3"/>
          <a:stretch>
            <a:fillRect/>
          </a:stretch>
        </p:blipFill>
        <p:spPr>
          <a:xfrm>
            <a:off x="334516" y="1059903"/>
            <a:ext cx="8285184" cy="5684807"/>
          </a:xfrm>
          <a:prstGeom prst="rect">
            <a:avLst/>
          </a:prstGeom>
        </p:spPr>
      </p:pic>
    </p:spTree>
    <p:extLst>
      <p:ext uri="{BB962C8B-B14F-4D97-AF65-F5344CB8AC3E}">
        <p14:creationId xmlns:p14="http://schemas.microsoft.com/office/powerpoint/2010/main" val="908109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r>
              <a:rPr lang="fr-FR" dirty="0"/>
              <a:t> - 2020</a:t>
            </a:r>
            <a:endParaRPr lang="en-US" dirty="0"/>
          </a:p>
        </p:txBody>
      </p:sp>
      <p:sp>
        <p:nvSpPr>
          <p:cNvPr id="8" name="ZoneTexte 7">
            <a:extLst>
              <a:ext uri="{FF2B5EF4-FFF2-40B4-BE49-F238E27FC236}">
                <a16:creationId xmlns:a16="http://schemas.microsoft.com/office/drawing/2014/main" id="{0273BECC-7BAF-446A-ACD1-AC82B7FA98DC}"/>
              </a:ext>
            </a:extLst>
          </p:cNvPr>
          <p:cNvSpPr txBox="1"/>
          <p:nvPr/>
        </p:nvSpPr>
        <p:spPr>
          <a:xfrm>
            <a:off x="1608279" y="5811310"/>
            <a:ext cx="6002605" cy="276999"/>
          </a:xfrm>
          <a:prstGeom prst="rect">
            <a:avLst/>
          </a:prstGeom>
          <a:solidFill>
            <a:schemeClr val="bg1">
              <a:lumMod val="75000"/>
            </a:schemeClr>
          </a:solidFill>
          <a:ln>
            <a:solidFill>
              <a:schemeClr val="tx1"/>
            </a:solidFill>
          </a:ln>
        </p:spPr>
        <p:txBody>
          <a:bodyPr wrap="none" rtlCol="0">
            <a:spAutoFit/>
          </a:bodyPr>
          <a:lstStyle/>
          <a:p>
            <a:r>
              <a:rPr lang="fr-FR" sz="1200" dirty="0">
                <a:latin typeface="Calibri" panose="020F0502020204030204" pitchFamily="34" charset="0"/>
                <a:cs typeface="Calibri" panose="020F0502020204030204" pitchFamily="34" charset="0"/>
              </a:rPr>
              <a:t>Les quantités de bitume consommées sont estimées pour les mois de Novembre et Décembre</a:t>
            </a:r>
          </a:p>
        </p:txBody>
      </p:sp>
      <p:sp>
        <p:nvSpPr>
          <p:cNvPr id="10" name="ZoneTexte 9">
            <a:extLst>
              <a:ext uri="{FF2B5EF4-FFF2-40B4-BE49-F238E27FC236}">
                <a16:creationId xmlns:a16="http://schemas.microsoft.com/office/drawing/2014/main" id="{0BC916EC-FA81-495D-8B0F-6298E6835692}"/>
              </a:ext>
            </a:extLst>
          </p:cNvPr>
          <p:cNvSpPr txBox="1"/>
          <p:nvPr/>
        </p:nvSpPr>
        <p:spPr>
          <a:xfrm>
            <a:off x="1095556" y="6283047"/>
            <a:ext cx="6771735" cy="461665"/>
          </a:xfrm>
          <a:prstGeom prst="rect">
            <a:avLst/>
          </a:prstGeom>
          <a:noFill/>
          <a:ln>
            <a:solidFill>
              <a:schemeClr val="tx1"/>
            </a:solidFill>
          </a:ln>
        </p:spPr>
        <p:txBody>
          <a:bodyPr wrap="square" rtlCol="0">
            <a:spAutoFit/>
          </a:bodyPr>
          <a:lstStyle/>
          <a:p>
            <a:r>
              <a:rPr lang="fr-FR" sz="1200" dirty="0">
                <a:latin typeface="Calibri" panose="020F0502020204030204" pitchFamily="34" charset="0"/>
                <a:cs typeface="Calibri" panose="020F0502020204030204" pitchFamily="34" charset="0"/>
              </a:rPr>
              <a:t>Le ratio de couverture est susceptible de changer du fait de l’utilisation de deux ratios de conversion du baril en métrique tonne (-&gt; 4 pour la Russie et 6,35 pour les autres filiales)</a:t>
            </a:r>
          </a:p>
        </p:txBody>
      </p:sp>
      <p:pic>
        <p:nvPicPr>
          <p:cNvPr id="9" name="Image 8">
            <a:extLst>
              <a:ext uri="{FF2B5EF4-FFF2-40B4-BE49-F238E27FC236}">
                <a16:creationId xmlns:a16="http://schemas.microsoft.com/office/drawing/2014/main" id="{ABD4676A-22EC-402A-B0C9-F7F769322BFB}"/>
              </a:ext>
            </a:extLst>
          </p:cNvPr>
          <p:cNvPicPr>
            <a:picLocks noChangeAspect="1"/>
          </p:cNvPicPr>
          <p:nvPr/>
        </p:nvPicPr>
        <p:blipFill>
          <a:blip r:embed="rId3"/>
          <a:stretch>
            <a:fillRect/>
          </a:stretch>
        </p:blipFill>
        <p:spPr>
          <a:xfrm>
            <a:off x="0" y="1568532"/>
            <a:ext cx="9144000" cy="3720935"/>
          </a:xfrm>
          <a:prstGeom prst="rect">
            <a:avLst/>
          </a:prstGeom>
        </p:spPr>
      </p:pic>
    </p:spTree>
    <p:extLst>
      <p:ext uri="{BB962C8B-B14F-4D97-AF65-F5344CB8AC3E}">
        <p14:creationId xmlns:p14="http://schemas.microsoft.com/office/powerpoint/2010/main" val="4208861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Bitumen/RUB - Synthesis</a:t>
            </a:r>
          </a:p>
        </p:txBody>
      </p:sp>
      <p:sp>
        <p:nvSpPr>
          <p:cNvPr id="6" name="ZoneTexte 5">
            <a:extLst>
              <a:ext uri="{FF2B5EF4-FFF2-40B4-BE49-F238E27FC236}">
                <a16:creationId xmlns:a16="http://schemas.microsoft.com/office/drawing/2014/main" id="{2EF7C095-4788-43EA-9420-65E1A12EE80A}"/>
              </a:ext>
            </a:extLst>
          </p:cNvPr>
          <p:cNvSpPr txBox="1"/>
          <p:nvPr/>
        </p:nvSpPr>
        <p:spPr>
          <a:xfrm>
            <a:off x="0" y="6581001"/>
            <a:ext cx="3140668"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a:t>
            </a:r>
            <a:r>
              <a:rPr lang="en-US" sz="1200" b="1" dirty="0">
                <a:latin typeface="Calibri" panose="020F0502020204030204" pitchFamily="34" charset="0"/>
                <a:cs typeface="Calibri" panose="020F0502020204030204" pitchFamily="34" charset="0"/>
              </a:rPr>
              <a:t> 6.35</a:t>
            </a:r>
          </a:p>
        </p:txBody>
      </p:sp>
      <p:pic>
        <p:nvPicPr>
          <p:cNvPr id="8" name="Image 7">
            <a:extLst>
              <a:ext uri="{FF2B5EF4-FFF2-40B4-BE49-F238E27FC236}">
                <a16:creationId xmlns:a16="http://schemas.microsoft.com/office/drawing/2014/main" id="{49800FFE-071C-465C-BB5B-B020288DE495}"/>
              </a:ext>
            </a:extLst>
          </p:cNvPr>
          <p:cNvPicPr>
            <a:picLocks noChangeAspect="1"/>
          </p:cNvPicPr>
          <p:nvPr/>
        </p:nvPicPr>
        <p:blipFill>
          <a:blip r:embed="rId2"/>
          <a:stretch>
            <a:fillRect/>
          </a:stretch>
        </p:blipFill>
        <p:spPr>
          <a:xfrm>
            <a:off x="473889" y="1210942"/>
            <a:ext cx="8230312" cy="5250905"/>
          </a:xfrm>
          <a:prstGeom prst="rect">
            <a:avLst/>
          </a:prstGeom>
        </p:spPr>
      </p:pic>
    </p:spTree>
    <p:extLst>
      <p:ext uri="{BB962C8B-B14F-4D97-AF65-F5344CB8AC3E}">
        <p14:creationId xmlns:p14="http://schemas.microsoft.com/office/powerpoint/2010/main" val="2465979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Russian subsidiary - 2020</a:t>
            </a:r>
          </a:p>
        </p:txBody>
      </p:sp>
      <p:pic>
        <p:nvPicPr>
          <p:cNvPr id="7" name="Image 6">
            <a:extLst>
              <a:ext uri="{FF2B5EF4-FFF2-40B4-BE49-F238E27FC236}">
                <a16:creationId xmlns:a16="http://schemas.microsoft.com/office/drawing/2014/main" id="{2419D4C7-A0FF-4DDC-8428-4E42E281E23B}"/>
              </a:ext>
            </a:extLst>
          </p:cNvPr>
          <p:cNvPicPr>
            <a:picLocks noChangeAspect="1"/>
          </p:cNvPicPr>
          <p:nvPr/>
        </p:nvPicPr>
        <p:blipFill>
          <a:blip r:embed="rId2"/>
          <a:stretch>
            <a:fillRect/>
          </a:stretch>
        </p:blipFill>
        <p:spPr>
          <a:xfrm>
            <a:off x="1114937" y="1130397"/>
            <a:ext cx="6911490" cy="5512638"/>
          </a:xfrm>
          <a:prstGeom prst="rect">
            <a:avLst/>
          </a:prstGeom>
        </p:spPr>
      </p:pic>
    </p:spTree>
    <p:extLst>
      <p:ext uri="{BB962C8B-B14F-4D97-AF65-F5344CB8AC3E}">
        <p14:creationId xmlns:p14="http://schemas.microsoft.com/office/powerpoint/2010/main" val="3789685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Russian subsidiary - 2021</a:t>
            </a:r>
          </a:p>
        </p:txBody>
      </p:sp>
      <p:pic>
        <p:nvPicPr>
          <p:cNvPr id="5" name="Image 4">
            <a:extLst>
              <a:ext uri="{FF2B5EF4-FFF2-40B4-BE49-F238E27FC236}">
                <a16:creationId xmlns:a16="http://schemas.microsoft.com/office/drawing/2014/main" id="{7C9A8B11-169C-499F-9A9D-9D65CF2D6503}"/>
              </a:ext>
            </a:extLst>
          </p:cNvPr>
          <p:cNvPicPr>
            <a:picLocks noChangeAspect="1"/>
          </p:cNvPicPr>
          <p:nvPr/>
        </p:nvPicPr>
        <p:blipFill>
          <a:blip r:embed="rId2"/>
          <a:stretch>
            <a:fillRect/>
          </a:stretch>
        </p:blipFill>
        <p:spPr>
          <a:xfrm>
            <a:off x="1114937" y="1130397"/>
            <a:ext cx="6911490" cy="5512638"/>
          </a:xfrm>
          <a:prstGeom prst="rect">
            <a:avLst/>
          </a:prstGeom>
        </p:spPr>
      </p:pic>
    </p:spTree>
    <p:extLst>
      <p:ext uri="{BB962C8B-B14F-4D97-AF65-F5344CB8AC3E}">
        <p14:creationId xmlns:p14="http://schemas.microsoft.com/office/powerpoint/2010/main" val="1610437547"/>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12286</TotalTime>
  <Words>871</Words>
  <Application>Microsoft Office PowerPoint</Application>
  <PresentationFormat>Affichage à l'écran (4:3)</PresentationFormat>
  <Paragraphs>109</Paragraphs>
  <Slides>34</Slides>
  <Notes>5</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34</vt:i4>
      </vt:variant>
    </vt:vector>
  </HeadingPairs>
  <TitlesOfParts>
    <vt:vector size="41" baseType="lpstr">
      <vt:lpstr>Arial</vt:lpstr>
      <vt:lpstr>Calibri</vt:lpstr>
      <vt:lpstr>News Gothic MT</vt:lpstr>
      <vt:lpstr>Verdana</vt:lpstr>
      <vt:lpstr>Wingdings</vt:lpstr>
      <vt:lpstr>Inspiration</vt:lpstr>
      <vt:lpstr>1_Inspiration</vt:lpstr>
      <vt:lpstr> Global Hedge Position</vt:lpstr>
      <vt:lpstr>Contents</vt:lpstr>
      <vt:lpstr> </vt:lpstr>
      <vt:lpstr> </vt:lpstr>
      <vt:lpstr> </vt:lpstr>
      <vt:lpstr> </vt:lpstr>
      <vt:lpstr>Bitumen/RUB - Synthesis</vt:lpstr>
      <vt:lpstr>Russian subsidiary - 2020</vt:lpstr>
      <vt:lpstr>Russian subsidiary - 2021</vt:lpstr>
      <vt:lpstr>Turkish subsidiary - Synthesis</vt:lpstr>
      <vt:lpstr>Turkish subsidiary - 2020</vt:lpstr>
      <vt:lpstr>Turkish subsidiary - 2021</vt:lpstr>
      <vt:lpstr>Polish subsidiary - Synthesis</vt:lpstr>
      <vt:lpstr>Polish subsidiary - 2020</vt:lpstr>
      <vt:lpstr>Polish subsidiary - 2021</vt:lpstr>
      <vt:lpstr>Spanish subsidiary - Synthesis</vt:lpstr>
      <vt:lpstr>Spanish subsidiary - 2020</vt:lpstr>
      <vt:lpstr>Spanish subsidiary - 2021</vt:lpstr>
      <vt:lpstr>Malaysian subsidiary - Synthesis</vt:lpstr>
      <vt:lpstr>Malaysian subsidiary - 2020</vt:lpstr>
      <vt:lpstr>Malaysian subsidiary - 2021</vt:lpstr>
      <vt:lpstr>Bitumen/BRL - Synthesis</vt:lpstr>
      <vt:lpstr>Présentation PowerPoint</vt:lpstr>
      <vt:lpstr>Historical Purchase Prices</vt:lpstr>
      <vt:lpstr>Historical prices: Brent</vt:lpstr>
      <vt:lpstr>Historical prices: FO vs BRENT</vt:lpstr>
      <vt:lpstr>Annexes</vt:lpstr>
      <vt:lpstr>Polish subsidiary - 2019</vt:lpstr>
      <vt:lpstr>Turkish subsidiary - 2019</vt:lpstr>
      <vt:lpstr>Spanish subsidiary - 2019</vt:lpstr>
      <vt:lpstr>Malaysian subsidiary - 2019</vt:lpstr>
      <vt:lpstr>Historical prices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Aloïs Fagnon</cp:lastModifiedBy>
  <cp:revision>1264</cp:revision>
  <cp:lastPrinted>2019-02-12T13:53:47Z</cp:lastPrinted>
  <dcterms:created xsi:type="dcterms:W3CDTF">2010-04-23T15:09:35Z</dcterms:created>
  <dcterms:modified xsi:type="dcterms:W3CDTF">2020-11-20T08:39:50Z</dcterms:modified>
</cp:coreProperties>
</file>