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545" r:id="rId6"/>
    <p:sldId id="550" r:id="rId7"/>
    <p:sldId id="523" r:id="rId8"/>
    <p:sldId id="540" r:id="rId9"/>
    <p:sldId id="525" r:id="rId10"/>
    <p:sldId id="547" r:id="rId11"/>
    <p:sldId id="524" r:id="rId12"/>
    <p:sldId id="543" r:id="rId13"/>
    <p:sldId id="526" r:id="rId14"/>
    <p:sldId id="544" r:id="rId15"/>
    <p:sldId id="534" r:id="rId16"/>
    <p:sldId id="551" r:id="rId17"/>
    <p:sldId id="533" r:id="rId18"/>
    <p:sldId id="549" r:id="rId19"/>
    <p:sldId id="548" r:id="rId20"/>
    <p:sldId id="554" r:id="rId21"/>
    <p:sldId id="539" r:id="rId22"/>
    <p:sldId id="552" r:id="rId23"/>
    <p:sldId id="532" r:id="rId24"/>
    <p:sldId id="536" r:id="rId25"/>
    <p:sldId id="531" r:id="rId26"/>
    <p:sldId id="542" r:id="rId27"/>
    <p:sldId id="520" r:id="rId28"/>
    <p:sldId id="409" r:id="rId29"/>
    <p:sldId id="410" r:id="rId3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14/09/2020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31/08/2020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8" name="Image 7">
            <a:extLst>
              <a:ext uri="{FF2B5EF4-FFF2-40B4-BE49-F238E27FC236}">
                <a16:creationId xmlns:a16="http://schemas.microsoft.com/office/drawing/2014/main" id="{28D52C63-5AB1-4CA8-91CB-BB0CE54EA43A}"/>
              </a:ext>
            </a:extLst>
          </p:cNvPr>
          <p:cNvPicPr>
            <a:picLocks noChangeAspect="1"/>
          </p:cNvPicPr>
          <p:nvPr/>
        </p:nvPicPr>
        <p:blipFill>
          <a:blip r:embed="rId2"/>
          <a:stretch>
            <a:fillRect/>
          </a:stretch>
        </p:blipFill>
        <p:spPr>
          <a:xfrm>
            <a:off x="473875" y="1208692"/>
            <a:ext cx="8196241" cy="5253163"/>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B444DFF8-1D2D-4AD6-9A4E-45C0AE9DC66A}"/>
              </a:ext>
            </a:extLst>
          </p:cNvPr>
          <p:cNvPicPr>
            <a:picLocks noChangeAspect="1"/>
          </p:cNvPicPr>
          <p:nvPr/>
        </p:nvPicPr>
        <p:blipFill>
          <a:blip r:embed="rId2"/>
          <a:stretch>
            <a:fillRect/>
          </a:stretch>
        </p:blipFill>
        <p:spPr>
          <a:xfrm>
            <a:off x="1114936" y="1130400"/>
            <a:ext cx="6911490" cy="5512638"/>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DDDBBE64-2DA3-4A5A-B3F2-56C3E2BE8E73}"/>
              </a:ext>
            </a:extLst>
          </p:cNvPr>
          <p:cNvPicPr>
            <a:picLocks noChangeAspect="1"/>
          </p:cNvPicPr>
          <p:nvPr/>
        </p:nvPicPr>
        <p:blipFill>
          <a:blip r:embed="rId2"/>
          <a:stretch>
            <a:fillRect/>
          </a:stretch>
        </p:blipFill>
        <p:spPr>
          <a:xfrm>
            <a:off x="473883" y="1208694"/>
            <a:ext cx="8196166"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03DF1706-ACD2-4803-8565-1D21BCEA3EF6}"/>
              </a:ext>
            </a:extLst>
          </p:cNvPr>
          <p:cNvPicPr>
            <a:picLocks noChangeAspect="1"/>
          </p:cNvPicPr>
          <p:nvPr/>
        </p:nvPicPr>
        <p:blipFill>
          <a:blip r:embed="rId2"/>
          <a:stretch>
            <a:fillRect/>
          </a:stretch>
        </p:blipFill>
        <p:spPr>
          <a:xfrm>
            <a:off x="1114936" y="1130394"/>
            <a:ext cx="6914125" cy="5506454"/>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55E582AA-0B5C-4A46-A98E-A5F593EA39C6}"/>
              </a:ext>
            </a:extLst>
          </p:cNvPr>
          <p:cNvPicPr>
            <a:picLocks noChangeAspect="1"/>
          </p:cNvPicPr>
          <p:nvPr/>
        </p:nvPicPr>
        <p:blipFill>
          <a:blip r:embed="rId2"/>
          <a:stretch>
            <a:fillRect/>
          </a:stretch>
        </p:blipFill>
        <p:spPr>
          <a:xfrm>
            <a:off x="473189"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pic>
        <p:nvPicPr>
          <p:cNvPr id="7" name="Image 6">
            <a:extLst>
              <a:ext uri="{FF2B5EF4-FFF2-40B4-BE49-F238E27FC236}">
                <a16:creationId xmlns:a16="http://schemas.microsoft.com/office/drawing/2014/main" id="{FDE9E277-EC52-4669-9223-496174FE14C4}"/>
              </a:ext>
            </a:extLst>
          </p:cNvPr>
          <p:cNvPicPr>
            <a:picLocks noChangeAspect="1"/>
          </p:cNvPicPr>
          <p:nvPr/>
        </p:nvPicPr>
        <p:blipFill>
          <a:blip r:embed="rId2"/>
          <a:stretch>
            <a:fillRect/>
          </a:stretch>
        </p:blipFill>
        <p:spPr>
          <a:xfrm>
            <a:off x="1114936" y="1128495"/>
            <a:ext cx="6914125" cy="5506452"/>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0320FC1-83CA-4324-A3CE-CEB1AC0BEF59}"/>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523768"/>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Août 2020 de l’ordre de 0,87 et 0,88 respectivement.</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4" name="Image 3">
            <a:extLst>
              <a:ext uri="{FF2B5EF4-FFF2-40B4-BE49-F238E27FC236}">
                <a16:creationId xmlns:a16="http://schemas.microsoft.com/office/drawing/2014/main" id="{174AA245-4F9C-4CBB-BBE0-B754CFAF087D}"/>
              </a:ext>
            </a:extLst>
          </p:cNvPr>
          <p:cNvPicPr>
            <a:picLocks noChangeAspect="1"/>
          </p:cNvPicPr>
          <p:nvPr/>
        </p:nvPicPr>
        <p:blipFill>
          <a:blip r:embed="rId2"/>
          <a:stretch>
            <a:fillRect/>
          </a:stretch>
        </p:blipFill>
        <p:spPr>
          <a:xfrm>
            <a:off x="80938" y="1035108"/>
            <a:ext cx="7570692" cy="5770034"/>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7" name="Image 6">
            <a:extLst>
              <a:ext uri="{FF2B5EF4-FFF2-40B4-BE49-F238E27FC236}">
                <a16:creationId xmlns:a16="http://schemas.microsoft.com/office/drawing/2014/main" id="{C54387B1-3E4D-4B55-9D9A-0C6A29F58F47}"/>
              </a:ext>
            </a:extLst>
          </p:cNvPr>
          <p:cNvPicPr>
            <a:picLocks noChangeAspect="1"/>
          </p:cNvPicPr>
          <p:nvPr/>
        </p:nvPicPr>
        <p:blipFill>
          <a:blip r:embed="rId2"/>
          <a:stretch>
            <a:fillRect/>
          </a:stretch>
        </p:blipFill>
        <p:spPr>
          <a:xfrm>
            <a:off x="79793" y="1086927"/>
            <a:ext cx="8984410" cy="5297254"/>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5" name="Image 4">
            <a:extLst>
              <a:ext uri="{FF2B5EF4-FFF2-40B4-BE49-F238E27FC236}">
                <a16:creationId xmlns:a16="http://schemas.microsoft.com/office/drawing/2014/main" id="{E9EA3E85-2CB6-4D75-B62B-BA1D76FCCEDD}"/>
              </a:ext>
            </a:extLst>
          </p:cNvPr>
          <p:cNvPicPr>
            <a:picLocks noChangeAspect="1"/>
          </p:cNvPicPr>
          <p:nvPr/>
        </p:nvPicPr>
        <p:blipFill>
          <a:blip r:embed="rId2"/>
          <a:stretch>
            <a:fillRect/>
          </a:stretch>
        </p:blipFill>
        <p:spPr>
          <a:xfrm>
            <a:off x="79794" y="1090591"/>
            <a:ext cx="8984412" cy="5293593"/>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52.55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6" name="Image 5">
            <a:extLst>
              <a:ext uri="{FF2B5EF4-FFF2-40B4-BE49-F238E27FC236}">
                <a16:creationId xmlns:a16="http://schemas.microsoft.com/office/drawing/2014/main" id="{C78745E2-01B3-49E6-B386-46DEC372AD19}"/>
              </a:ext>
            </a:extLst>
          </p:cNvPr>
          <p:cNvPicPr>
            <a:picLocks noChangeAspect="1"/>
          </p:cNvPicPr>
          <p:nvPr/>
        </p:nvPicPr>
        <p:blipFill>
          <a:blip r:embed="rId3"/>
          <a:stretch>
            <a:fillRect/>
          </a:stretch>
        </p:blipFill>
        <p:spPr>
          <a:xfrm>
            <a:off x="79792" y="1086929"/>
            <a:ext cx="8984411" cy="5297254"/>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33937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38AD3024-30A2-4758-8995-375C08982ADA}"/>
              </a:ext>
            </a:extLst>
          </p:cNvPr>
          <p:cNvPicPr>
            <a:picLocks noChangeAspect="1"/>
          </p:cNvPicPr>
          <p:nvPr/>
        </p:nvPicPr>
        <p:blipFill>
          <a:blip r:embed="rId2"/>
          <a:stretch>
            <a:fillRect/>
          </a:stretch>
        </p:blipFill>
        <p:spPr>
          <a:xfrm>
            <a:off x="79794" y="1088153"/>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3" name="Image 2">
            <a:extLst>
              <a:ext uri="{FF2B5EF4-FFF2-40B4-BE49-F238E27FC236}">
                <a16:creationId xmlns:a16="http://schemas.microsoft.com/office/drawing/2014/main" id="{689FCF84-C1C3-4197-81FA-B1B12BB4C703}"/>
              </a:ext>
            </a:extLst>
          </p:cNvPr>
          <p:cNvPicPr>
            <a:picLocks noChangeAspect="1"/>
          </p:cNvPicPr>
          <p:nvPr/>
        </p:nvPicPr>
        <p:blipFill>
          <a:blip r:embed="rId3"/>
          <a:stretch>
            <a:fillRect/>
          </a:stretch>
        </p:blipFill>
        <p:spPr>
          <a:xfrm>
            <a:off x="0" y="2308639"/>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2020 </a:t>
            </a:r>
            <a:endParaRPr lang="en-US" dirty="0"/>
          </a:p>
        </p:txBody>
      </p:sp>
      <p:pic>
        <p:nvPicPr>
          <p:cNvPr id="2" name="Image 1">
            <a:extLst>
              <a:ext uri="{FF2B5EF4-FFF2-40B4-BE49-F238E27FC236}">
                <a16:creationId xmlns:a16="http://schemas.microsoft.com/office/drawing/2014/main" id="{A7D16DFF-F0A7-4B8D-84AA-473DF7A47A3F}"/>
              </a:ext>
            </a:extLst>
          </p:cNvPr>
          <p:cNvPicPr>
            <a:picLocks noChangeAspect="1"/>
          </p:cNvPicPr>
          <p:nvPr/>
        </p:nvPicPr>
        <p:blipFill>
          <a:blip r:embed="rId3"/>
          <a:stretch>
            <a:fillRect/>
          </a:stretch>
        </p:blipFill>
        <p:spPr>
          <a:xfrm>
            <a:off x="252412" y="1799219"/>
            <a:ext cx="8639175" cy="2672113"/>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608279" y="5811310"/>
            <a:ext cx="6031266"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les mois de Septembre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095556" y="6283047"/>
            <a:ext cx="6771735" cy="461665"/>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Le ratio de couverture est susceptible de changer du fait de l’utilisation de deux ratios de conversion du baril en métrique tonne (-&gt; 4 pour la Russie et 6,35 pour les autres filiales)</a:t>
            </a:r>
          </a:p>
        </p:txBody>
      </p:sp>
      <p:pic>
        <p:nvPicPr>
          <p:cNvPr id="7" name="Image 6">
            <a:extLst>
              <a:ext uri="{FF2B5EF4-FFF2-40B4-BE49-F238E27FC236}">
                <a16:creationId xmlns:a16="http://schemas.microsoft.com/office/drawing/2014/main" id="{DE9DED5D-8FB6-4A84-9CFF-8DE0E312DFCA}"/>
              </a:ext>
            </a:extLst>
          </p:cNvPr>
          <p:cNvPicPr>
            <a:picLocks noChangeAspect="1"/>
          </p:cNvPicPr>
          <p:nvPr/>
        </p:nvPicPr>
        <p:blipFill>
          <a:blip r:embed="rId3"/>
          <a:stretch>
            <a:fillRect/>
          </a:stretch>
        </p:blipFill>
        <p:spPr>
          <a:xfrm>
            <a:off x="0" y="1568532"/>
            <a:ext cx="9144000" cy="3720935"/>
          </a:xfrm>
          <a:prstGeom prst="rect">
            <a:avLst/>
          </a:prstGeom>
        </p:spPr>
      </p:pic>
    </p:spTree>
    <p:extLst>
      <p:ext uri="{BB962C8B-B14F-4D97-AF65-F5344CB8AC3E}">
        <p14:creationId xmlns:p14="http://schemas.microsoft.com/office/powerpoint/2010/main" val="420886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314066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6.35</a:t>
            </a:r>
          </a:p>
        </p:txBody>
      </p:sp>
      <p:pic>
        <p:nvPicPr>
          <p:cNvPr id="5" name="Image 4">
            <a:extLst>
              <a:ext uri="{FF2B5EF4-FFF2-40B4-BE49-F238E27FC236}">
                <a16:creationId xmlns:a16="http://schemas.microsoft.com/office/drawing/2014/main" id="{323689BA-EA4E-4B69-B985-A320C05A3EAA}"/>
              </a:ext>
            </a:extLst>
          </p:cNvPr>
          <p:cNvPicPr>
            <a:picLocks noChangeAspect="1"/>
          </p:cNvPicPr>
          <p:nvPr/>
        </p:nvPicPr>
        <p:blipFill>
          <a:blip r:embed="rId2"/>
          <a:stretch>
            <a:fillRect/>
          </a:stretch>
        </p:blipFill>
        <p:spPr>
          <a:xfrm>
            <a:off x="473887" y="1210945"/>
            <a:ext cx="8193734" cy="5250905"/>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7" name="Image 6">
            <a:extLst>
              <a:ext uri="{FF2B5EF4-FFF2-40B4-BE49-F238E27FC236}">
                <a16:creationId xmlns:a16="http://schemas.microsoft.com/office/drawing/2014/main" id="{32A471FC-18A1-446B-87C1-09B262954261}"/>
              </a:ext>
            </a:extLst>
          </p:cNvPr>
          <p:cNvPicPr>
            <a:picLocks noChangeAspect="1"/>
          </p:cNvPicPr>
          <p:nvPr/>
        </p:nvPicPr>
        <p:blipFill>
          <a:blip r:embed="rId2"/>
          <a:stretch>
            <a:fillRect/>
          </a:stretch>
        </p:blipFill>
        <p:spPr>
          <a:xfrm>
            <a:off x="1114937" y="1130397"/>
            <a:ext cx="6911490" cy="5512638"/>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A98CB67F-D396-4183-B794-9AFA1D8274E7}"/>
              </a:ext>
            </a:extLst>
          </p:cNvPr>
          <p:cNvPicPr>
            <a:picLocks noChangeAspect="1"/>
          </p:cNvPicPr>
          <p:nvPr/>
        </p:nvPicPr>
        <p:blipFill>
          <a:blip r:embed="rId2"/>
          <a:stretch>
            <a:fillRect/>
          </a:stretch>
        </p:blipFill>
        <p:spPr>
          <a:xfrm>
            <a:off x="473875" y="1208691"/>
            <a:ext cx="8196241" cy="5247307"/>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pic>
        <p:nvPicPr>
          <p:cNvPr id="5" name="Image 4">
            <a:extLst>
              <a:ext uri="{FF2B5EF4-FFF2-40B4-BE49-F238E27FC236}">
                <a16:creationId xmlns:a16="http://schemas.microsoft.com/office/drawing/2014/main" id="{94D5DAC7-0C47-4FDC-9666-B4F9F7763D50}"/>
              </a:ext>
            </a:extLst>
          </p:cNvPr>
          <p:cNvPicPr>
            <a:picLocks noChangeAspect="1"/>
          </p:cNvPicPr>
          <p:nvPr/>
        </p:nvPicPr>
        <p:blipFill>
          <a:blip r:embed="rId2"/>
          <a:stretch>
            <a:fillRect/>
          </a:stretch>
        </p:blipFill>
        <p:spPr>
          <a:xfrm>
            <a:off x="1114936" y="1128493"/>
            <a:ext cx="6914125" cy="5514740"/>
          </a:xfrm>
          <a:prstGeom prst="rect">
            <a:avLst/>
          </a:prstGeom>
        </p:spPr>
      </p:pic>
    </p:spTree>
    <p:extLst>
      <p:ext uri="{BB962C8B-B14F-4D97-AF65-F5344CB8AC3E}">
        <p14:creationId xmlns:p14="http://schemas.microsoft.com/office/powerpoint/2010/main" val="358580078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11715</TotalTime>
  <Words>844</Words>
  <Application>Microsoft Office PowerPoint</Application>
  <PresentationFormat>Affichage à l'écran (4:3)</PresentationFormat>
  <Paragraphs>101</Paragraphs>
  <Slides>28</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- 2020</vt:lpstr>
      <vt:lpstr>Turkish subsidiary - Synthesis</vt:lpstr>
      <vt:lpstr>Turkish subsidiary - 2020</vt:lpstr>
      <vt:lpstr>Polish subsidiary - Synthesis</vt:lpstr>
      <vt:lpstr>Polish subsidiary - 2020</vt:lpstr>
      <vt:lpstr>Spanish subsidiary - Synthesis</vt:lpstr>
      <vt:lpstr>Spanish subsidiary - 2020</vt:lpstr>
      <vt:lpstr>Malaysian subsidiary - Synthesis</vt:lpstr>
      <vt:lpstr>Malaysian subsidiary - 2020</vt:lpstr>
      <vt:lpstr>Bitumen/BRL - Synthesis</vt:lpstr>
      <vt:lpstr>Correlation Analysis</vt:lpstr>
      <vt:lpstr>Correlation </vt:lpstr>
      <vt:lpstr>Historical prices: FO vs BRENT</vt:lpstr>
      <vt:lpstr>Historical prices</vt:lpstr>
      <vt:lpstr>Annexes</vt:lpstr>
      <vt:lpstr>Polish subsidiary - 2019</vt:lpstr>
      <vt:lpstr>Turkish subsidiary - 2019</vt:lpstr>
      <vt:lpstr>Spanish subsidiary - 2019</vt:lpstr>
      <vt:lpstr>Malaysian subsidiary - 2019</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1211</cp:revision>
  <cp:lastPrinted>2019-02-12T13:53:47Z</cp:lastPrinted>
  <dcterms:created xsi:type="dcterms:W3CDTF">2010-04-23T15:09:35Z</dcterms:created>
  <dcterms:modified xsi:type="dcterms:W3CDTF">2020-09-14T12:45:07Z</dcterms:modified>
</cp:coreProperties>
</file>