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545" r:id="rId6"/>
    <p:sldId id="553" r:id="rId7"/>
    <p:sldId id="550" r:id="rId8"/>
    <p:sldId id="523" r:id="rId9"/>
    <p:sldId id="540" r:id="rId10"/>
    <p:sldId id="525" r:id="rId11"/>
    <p:sldId id="547" r:id="rId12"/>
    <p:sldId id="524" r:id="rId13"/>
    <p:sldId id="543" r:id="rId14"/>
    <p:sldId id="526" r:id="rId15"/>
    <p:sldId id="544" r:id="rId16"/>
    <p:sldId id="534" r:id="rId17"/>
    <p:sldId id="551" r:id="rId18"/>
    <p:sldId id="533" r:id="rId19"/>
    <p:sldId id="549" r:id="rId20"/>
    <p:sldId id="548" r:id="rId21"/>
    <p:sldId id="554" r:id="rId22"/>
    <p:sldId id="528" r:id="rId23"/>
    <p:sldId id="539" r:id="rId24"/>
    <p:sldId id="552" r:id="rId25"/>
    <p:sldId id="532" r:id="rId26"/>
    <p:sldId id="536" r:id="rId27"/>
    <p:sldId id="531" r:id="rId28"/>
    <p:sldId id="542" r:id="rId29"/>
    <p:sldId id="520" r:id="rId30"/>
    <p:sldId id="409" r:id="rId31"/>
    <p:sldId id="410" r:id="rId32"/>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374" autoAdjust="0"/>
  </p:normalViewPr>
  <p:slideViewPr>
    <p:cSldViewPr snapToGrid="0">
      <p:cViewPr varScale="1">
        <p:scale>
          <a:sx n="111" d="100"/>
          <a:sy n="111" d="100"/>
        </p:scale>
        <p:origin x="1710"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26/08/2020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73112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21</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22</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8/26/2020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8/26/2020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8/26/2020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8/26/2020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8/26/2020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8/26/2020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8/26/2020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8/26/2020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8/26/2020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8/26/2020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8/26/2020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31/07/2020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pic>
        <p:nvPicPr>
          <p:cNvPr id="7" name="Image 6">
            <a:extLst>
              <a:ext uri="{FF2B5EF4-FFF2-40B4-BE49-F238E27FC236}">
                <a16:creationId xmlns:a16="http://schemas.microsoft.com/office/drawing/2014/main" id="{52CBA00D-99F2-47D4-A15C-437EA025F248}"/>
              </a:ext>
            </a:extLst>
          </p:cNvPr>
          <p:cNvPicPr>
            <a:picLocks noChangeAspect="1"/>
          </p:cNvPicPr>
          <p:nvPr/>
        </p:nvPicPr>
        <p:blipFill>
          <a:blip r:embed="rId2"/>
          <a:stretch>
            <a:fillRect/>
          </a:stretch>
        </p:blipFill>
        <p:spPr>
          <a:xfrm>
            <a:off x="1114936" y="1128493"/>
            <a:ext cx="6914125" cy="5514740"/>
          </a:xfrm>
          <a:prstGeom prst="rect">
            <a:avLst/>
          </a:prstGeom>
        </p:spPr>
      </p:pic>
    </p:spTree>
    <p:extLst>
      <p:ext uri="{BB962C8B-B14F-4D97-AF65-F5344CB8AC3E}">
        <p14:creationId xmlns:p14="http://schemas.microsoft.com/office/powerpoint/2010/main" val="358580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E25C933-6524-41F0-AEE6-6B6BB998560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5" name="Image 4">
            <a:extLst>
              <a:ext uri="{FF2B5EF4-FFF2-40B4-BE49-F238E27FC236}">
                <a16:creationId xmlns:a16="http://schemas.microsoft.com/office/drawing/2014/main" id="{D6274798-9414-478E-A2C9-87CD5C6915CC}"/>
              </a:ext>
            </a:extLst>
          </p:cNvPr>
          <p:cNvPicPr>
            <a:picLocks noChangeAspect="1"/>
          </p:cNvPicPr>
          <p:nvPr/>
        </p:nvPicPr>
        <p:blipFill>
          <a:blip r:embed="rId2"/>
          <a:stretch>
            <a:fillRect/>
          </a:stretch>
        </p:blipFill>
        <p:spPr>
          <a:xfrm>
            <a:off x="473875" y="1208692"/>
            <a:ext cx="8196241" cy="5253163"/>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0F1F7D8-B054-4B08-BCE0-129A7DCDFB62}"/>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365497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10" name="ZoneTexte 9">
            <a:extLst>
              <a:ext uri="{FF2B5EF4-FFF2-40B4-BE49-F238E27FC236}">
                <a16:creationId xmlns:a16="http://schemas.microsoft.com/office/drawing/2014/main" id="{A73E832D-59C4-41C1-BFAF-7023E27B0B29}"/>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5" name="Image 4">
            <a:extLst>
              <a:ext uri="{FF2B5EF4-FFF2-40B4-BE49-F238E27FC236}">
                <a16:creationId xmlns:a16="http://schemas.microsoft.com/office/drawing/2014/main" id="{88237AA8-9BD8-41A3-BB96-56006BC3E8FF}"/>
              </a:ext>
            </a:extLst>
          </p:cNvPr>
          <p:cNvPicPr>
            <a:picLocks noChangeAspect="1"/>
          </p:cNvPicPr>
          <p:nvPr/>
        </p:nvPicPr>
        <p:blipFill>
          <a:blip r:embed="rId2"/>
          <a:stretch>
            <a:fillRect/>
          </a:stretch>
        </p:blipFill>
        <p:spPr>
          <a:xfrm>
            <a:off x="473883" y="1208693"/>
            <a:ext cx="8196166" cy="5253164"/>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43488FE-E20A-47CF-B306-1DF89AEF62A2}"/>
              </a:ext>
            </a:extLst>
          </p:cNvPr>
          <p:cNvPicPr>
            <a:picLocks noChangeAspect="1"/>
          </p:cNvPicPr>
          <p:nvPr/>
        </p:nvPicPr>
        <p:blipFill>
          <a:blip r:embed="rId2"/>
          <a:stretch>
            <a:fillRect/>
          </a:stretch>
        </p:blipFill>
        <p:spPr>
          <a:xfrm>
            <a:off x="1114936" y="1130394"/>
            <a:ext cx="6914125" cy="5506454"/>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8" name="ZoneTexte 7">
            <a:extLst>
              <a:ext uri="{FF2B5EF4-FFF2-40B4-BE49-F238E27FC236}">
                <a16:creationId xmlns:a16="http://schemas.microsoft.com/office/drawing/2014/main" id="{836CBB03-F9AE-486E-A483-FE216394E632}"/>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5" name="Image 4">
            <a:extLst>
              <a:ext uri="{FF2B5EF4-FFF2-40B4-BE49-F238E27FC236}">
                <a16:creationId xmlns:a16="http://schemas.microsoft.com/office/drawing/2014/main" id="{018DC3A8-9551-414A-93E6-9D0EB65882C2}"/>
              </a:ext>
            </a:extLst>
          </p:cNvPr>
          <p:cNvPicPr>
            <a:picLocks noChangeAspect="1"/>
          </p:cNvPicPr>
          <p:nvPr/>
        </p:nvPicPr>
        <p:blipFill>
          <a:blip r:embed="rId2"/>
          <a:stretch>
            <a:fillRect/>
          </a:stretch>
        </p:blipFill>
        <p:spPr>
          <a:xfrm>
            <a:off x="473189" y="1208693"/>
            <a:ext cx="8196243" cy="5253164"/>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pic>
        <p:nvPicPr>
          <p:cNvPr id="5" name="Image 4">
            <a:extLst>
              <a:ext uri="{FF2B5EF4-FFF2-40B4-BE49-F238E27FC236}">
                <a16:creationId xmlns:a16="http://schemas.microsoft.com/office/drawing/2014/main" id="{A81DDF4F-42CF-4E00-9479-12CE4D38BCAA}"/>
              </a:ext>
            </a:extLst>
          </p:cNvPr>
          <p:cNvPicPr>
            <a:picLocks noChangeAspect="1"/>
          </p:cNvPicPr>
          <p:nvPr/>
        </p:nvPicPr>
        <p:blipFill>
          <a:blip r:embed="rId2"/>
          <a:stretch>
            <a:fillRect/>
          </a:stretch>
        </p:blipFill>
        <p:spPr>
          <a:xfrm>
            <a:off x="1114936" y="1128495"/>
            <a:ext cx="6914125" cy="5506452"/>
          </a:xfrm>
          <a:prstGeom prst="rect">
            <a:avLst/>
          </a:prstGeom>
        </p:spPr>
      </p:pic>
    </p:spTree>
    <p:extLst>
      <p:ext uri="{BB962C8B-B14F-4D97-AF65-F5344CB8AC3E}">
        <p14:creationId xmlns:p14="http://schemas.microsoft.com/office/powerpoint/2010/main" val="209893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F15CB25E-72FD-4F63-9364-F1719F7C740D}"/>
              </a:ext>
            </a:extLst>
          </p:cNvPr>
          <p:cNvPicPr>
            <a:picLocks noChangeAspect="1"/>
          </p:cNvPicPr>
          <p:nvPr/>
        </p:nvPicPr>
        <p:blipFill>
          <a:blip r:embed="rId2"/>
          <a:stretch>
            <a:fillRect/>
          </a:stretch>
        </p:blipFill>
        <p:spPr>
          <a:xfrm>
            <a:off x="473877" y="1208693"/>
            <a:ext cx="8196244" cy="5253164"/>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56188" y="267419"/>
            <a:ext cx="4948238" cy="493926"/>
          </a:xfrm>
        </p:spPr>
        <p:txBody>
          <a:bodyPr/>
          <a:lstStyle/>
          <a:p>
            <a:r>
              <a:rPr lang="en-US" dirty="0"/>
              <a:t>Correlation Analysis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523768"/>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Juillet 2020 de l’ordre de 0,87 et 0,88 respectivement.</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pic>
        <p:nvPicPr>
          <p:cNvPr id="9" name="Image 8">
            <a:extLst>
              <a:ext uri="{FF2B5EF4-FFF2-40B4-BE49-F238E27FC236}">
                <a16:creationId xmlns:a16="http://schemas.microsoft.com/office/drawing/2014/main" id="{EE37EEEC-AA79-407D-9E66-111502060110}"/>
              </a:ext>
            </a:extLst>
          </p:cNvPr>
          <p:cNvPicPr>
            <a:picLocks noChangeAspect="1"/>
          </p:cNvPicPr>
          <p:nvPr/>
        </p:nvPicPr>
        <p:blipFill>
          <a:blip r:embed="rId2"/>
          <a:stretch>
            <a:fillRect/>
          </a:stretch>
        </p:blipFill>
        <p:spPr>
          <a:xfrm>
            <a:off x="80938" y="1069674"/>
            <a:ext cx="7570692" cy="5735468"/>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Correlation</a:t>
            </a:r>
            <a:r>
              <a:rPr lang="fr-FR" dirty="0"/>
              <a:t> </a:t>
            </a:r>
            <a:endParaRPr lang="en-US" dirty="0"/>
          </a:p>
        </p:txBody>
      </p:sp>
      <p:pic>
        <p:nvPicPr>
          <p:cNvPr id="5" name="Image 4">
            <a:extLst>
              <a:ext uri="{FF2B5EF4-FFF2-40B4-BE49-F238E27FC236}">
                <a16:creationId xmlns:a16="http://schemas.microsoft.com/office/drawing/2014/main" id="{C2D3F64B-252D-49D3-A419-81EADC734A38}"/>
              </a:ext>
            </a:extLst>
          </p:cNvPr>
          <p:cNvPicPr>
            <a:picLocks noChangeAspect="1"/>
          </p:cNvPicPr>
          <p:nvPr/>
        </p:nvPicPr>
        <p:blipFill>
          <a:blip r:embed="rId2"/>
          <a:stretch>
            <a:fillRect/>
          </a:stretch>
        </p:blipFill>
        <p:spPr>
          <a:xfrm>
            <a:off x="79793" y="1086927"/>
            <a:ext cx="8984410" cy="5297254"/>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 - 2020 </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13" name="Image 12">
            <a:extLst>
              <a:ext uri="{FF2B5EF4-FFF2-40B4-BE49-F238E27FC236}">
                <a16:creationId xmlns:a16="http://schemas.microsoft.com/office/drawing/2014/main" id="{00B08B91-3BAE-4EC1-AA18-91A392D5C11E}"/>
              </a:ext>
            </a:extLst>
          </p:cNvPr>
          <p:cNvPicPr>
            <a:picLocks noChangeAspect="1"/>
          </p:cNvPicPr>
          <p:nvPr/>
        </p:nvPicPr>
        <p:blipFill>
          <a:blip r:embed="rId2"/>
          <a:stretch>
            <a:fillRect/>
          </a:stretch>
        </p:blipFill>
        <p:spPr>
          <a:xfrm>
            <a:off x="79794" y="1089371"/>
            <a:ext cx="8984412" cy="5294813"/>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8" name="Rectangle 7">
            <a:extLst>
              <a:ext uri="{FF2B5EF4-FFF2-40B4-BE49-F238E27FC236}">
                <a16:creationId xmlns:a16="http://schemas.microsoft.com/office/drawing/2014/main" id="{6510A5C8-7093-4518-9F9B-12F101ABBBCE}"/>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245.55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19" name="Image 18">
            <a:extLst>
              <a:ext uri="{FF2B5EF4-FFF2-40B4-BE49-F238E27FC236}">
                <a16:creationId xmlns:a16="http://schemas.microsoft.com/office/drawing/2014/main" id="{C19847A0-21A5-47A5-AB80-77BF498840DA}"/>
              </a:ext>
            </a:extLst>
          </p:cNvPr>
          <p:cNvPicPr>
            <a:picLocks noChangeAspect="1"/>
          </p:cNvPicPr>
          <p:nvPr/>
        </p:nvPicPr>
        <p:blipFill>
          <a:blip r:embed="rId3"/>
          <a:stretch>
            <a:fillRect/>
          </a:stretch>
        </p:blipFill>
        <p:spPr>
          <a:xfrm>
            <a:off x="79792" y="1086929"/>
            <a:ext cx="8984411" cy="5297254"/>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52.80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14" name="Image 13">
            <a:extLst>
              <a:ext uri="{FF2B5EF4-FFF2-40B4-BE49-F238E27FC236}">
                <a16:creationId xmlns:a16="http://schemas.microsoft.com/office/drawing/2014/main" id="{F2CE8FEF-316C-4745-9BAE-EAD2FC655F17}"/>
              </a:ext>
            </a:extLst>
          </p:cNvPr>
          <p:cNvPicPr>
            <a:picLocks noChangeAspect="1"/>
          </p:cNvPicPr>
          <p:nvPr/>
        </p:nvPicPr>
        <p:blipFill>
          <a:blip r:embed="rId3"/>
          <a:stretch>
            <a:fillRect/>
          </a:stretch>
        </p:blipFill>
        <p:spPr>
          <a:xfrm>
            <a:off x="79792" y="1086929"/>
            <a:ext cx="8984411" cy="5297254"/>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33937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Polish subsidiary – 2019</a:t>
            </a:r>
          </a:p>
          <a:p>
            <a:pPr marL="285750" indent="-285750">
              <a:spcBef>
                <a:spcPts val="600"/>
              </a:spcBef>
              <a:buFont typeface="Arial" panose="020B0604020202020204" pitchFamily="34" charset="0"/>
              <a:buChar char="•"/>
            </a:pPr>
            <a:r>
              <a:rPr lang="en-US" sz="2000" dirty="0"/>
              <a:t>Turkish subsidiary – 2019</a:t>
            </a:r>
          </a:p>
          <a:p>
            <a:pPr marL="285750" indent="-285750">
              <a:spcBef>
                <a:spcPts val="600"/>
              </a:spcBef>
              <a:buFont typeface="Arial" panose="020B0604020202020204" pitchFamily="34" charset="0"/>
              <a:buChar char="•"/>
            </a:pPr>
            <a:r>
              <a:rPr lang="en-US" sz="2000" dirty="0"/>
              <a:t>Spanish subsidiary – 2019</a:t>
            </a:r>
          </a:p>
          <a:p>
            <a:pPr marL="285750" indent="-285750">
              <a:spcBef>
                <a:spcPts val="600"/>
              </a:spcBef>
              <a:buFont typeface="Arial" panose="020B0604020202020204" pitchFamily="34" charset="0"/>
              <a:buChar char="•"/>
            </a:pPr>
            <a:r>
              <a:rPr lang="en-US" sz="2000" dirty="0"/>
              <a:t>Malaysian subsidiary – 2019</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A5BB0CB3-C023-45B2-BD6A-72FED0DAFA7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633204E-5C45-4563-9B54-730F9881E9F6}"/>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AA4CFEB-1CE5-4701-BF3F-038383808DC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8C59C61-F5E3-43B9-8C0D-4548DF97AE4E}"/>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38AD3024-30A2-4758-8995-375C08982ADA}"/>
              </a:ext>
            </a:extLst>
          </p:cNvPr>
          <p:cNvPicPr>
            <a:picLocks noChangeAspect="1"/>
          </p:cNvPicPr>
          <p:nvPr/>
        </p:nvPicPr>
        <p:blipFill>
          <a:blip r:embed="rId2"/>
          <a:stretch>
            <a:fillRect/>
          </a:stretch>
        </p:blipFill>
        <p:spPr>
          <a:xfrm>
            <a:off x="79794" y="1088153"/>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pic>
        <p:nvPicPr>
          <p:cNvPr id="7" name="Image 6">
            <a:extLst>
              <a:ext uri="{FF2B5EF4-FFF2-40B4-BE49-F238E27FC236}">
                <a16:creationId xmlns:a16="http://schemas.microsoft.com/office/drawing/2014/main" id="{B48D272F-DCA4-4225-A67E-874305DE8C87}"/>
              </a:ext>
            </a:extLst>
          </p:cNvPr>
          <p:cNvPicPr>
            <a:picLocks noChangeAspect="1"/>
          </p:cNvPicPr>
          <p:nvPr/>
        </p:nvPicPr>
        <p:blipFill>
          <a:blip r:embed="rId3"/>
          <a:stretch>
            <a:fillRect/>
          </a:stretch>
        </p:blipFill>
        <p:spPr>
          <a:xfrm>
            <a:off x="0" y="2308639"/>
            <a:ext cx="9144000" cy="2240716"/>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2020 </a:t>
            </a:r>
            <a:endParaRPr lang="en-US" dirty="0"/>
          </a:p>
        </p:txBody>
      </p:sp>
      <p:pic>
        <p:nvPicPr>
          <p:cNvPr id="3" name="Image 2">
            <a:extLst>
              <a:ext uri="{FF2B5EF4-FFF2-40B4-BE49-F238E27FC236}">
                <a16:creationId xmlns:a16="http://schemas.microsoft.com/office/drawing/2014/main" id="{FC5ADFA4-5413-478D-A95A-45EC965B8741}"/>
              </a:ext>
            </a:extLst>
          </p:cNvPr>
          <p:cNvPicPr>
            <a:picLocks noChangeAspect="1"/>
          </p:cNvPicPr>
          <p:nvPr/>
        </p:nvPicPr>
        <p:blipFill>
          <a:blip r:embed="rId3"/>
          <a:stretch>
            <a:fillRect/>
          </a:stretch>
        </p:blipFill>
        <p:spPr>
          <a:xfrm>
            <a:off x="252412" y="1752600"/>
            <a:ext cx="8639175" cy="3352800"/>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Fuel </a:t>
            </a:r>
            <a:r>
              <a:rPr lang="fr-FR" dirty="0" err="1"/>
              <a:t>Oil</a:t>
            </a:r>
            <a:r>
              <a:rPr lang="fr-FR" dirty="0"/>
              <a:t> 2020 </a:t>
            </a:r>
            <a:endParaRPr lang="en-US" dirty="0"/>
          </a:p>
        </p:txBody>
      </p:sp>
      <p:pic>
        <p:nvPicPr>
          <p:cNvPr id="3" name="Image 2">
            <a:extLst>
              <a:ext uri="{FF2B5EF4-FFF2-40B4-BE49-F238E27FC236}">
                <a16:creationId xmlns:a16="http://schemas.microsoft.com/office/drawing/2014/main" id="{8A667581-F9EB-4755-8B2E-C35669F83728}"/>
              </a:ext>
            </a:extLst>
          </p:cNvPr>
          <p:cNvPicPr>
            <a:picLocks noChangeAspect="1"/>
          </p:cNvPicPr>
          <p:nvPr/>
        </p:nvPicPr>
        <p:blipFill>
          <a:blip r:embed="rId3"/>
          <a:stretch>
            <a:fillRect/>
          </a:stretch>
        </p:blipFill>
        <p:spPr>
          <a:xfrm>
            <a:off x="0" y="2913845"/>
            <a:ext cx="9144000" cy="1030310"/>
          </a:xfrm>
          <a:prstGeom prst="rect">
            <a:avLst/>
          </a:prstGeom>
        </p:spPr>
      </p:pic>
    </p:spTree>
    <p:extLst>
      <p:ext uri="{BB962C8B-B14F-4D97-AF65-F5344CB8AC3E}">
        <p14:creationId xmlns:p14="http://schemas.microsoft.com/office/powerpoint/2010/main" val="130428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608279" y="5811310"/>
            <a:ext cx="5555816"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pour les mois d’Août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095556" y="6283047"/>
            <a:ext cx="6771735" cy="461665"/>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Le ratio de couverture est susceptible de changer du fait de l’utilisation de deux ratios de conversion du baril en métrique tonne (-&gt; 4 pour la Russie et 6,35 pour les autres filiales)</a:t>
            </a:r>
          </a:p>
        </p:txBody>
      </p:sp>
      <p:pic>
        <p:nvPicPr>
          <p:cNvPr id="2" name="Image 1">
            <a:extLst>
              <a:ext uri="{FF2B5EF4-FFF2-40B4-BE49-F238E27FC236}">
                <a16:creationId xmlns:a16="http://schemas.microsoft.com/office/drawing/2014/main" id="{76B18799-89A1-4F21-BB67-834286CDC0AE}"/>
              </a:ext>
            </a:extLst>
          </p:cNvPr>
          <p:cNvPicPr>
            <a:picLocks noChangeAspect="1"/>
          </p:cNvPicPr>
          <p:nvPr/>
        </p:nvPicPr>
        <p:blipFill>
          <a:blip r:embed="rId3"/>
          <a:stretch>
            <a:fillRect/>
          </a:stretch>
        </p:blipFill>
        <p:spPr>
          <a:xfrm>
            <a:off x="0" y="1568532"/>
            <a:ext cx="9144000" cy="3720935"/>
          </a:xfrm>
          <a:prstGeom prst="rect">
            <a:avLst/>
          </a:prstGeom>
        </p:spPr>
      </p:pic>
    </p:spTree>
    <p:extLst>
      <p:ext uri="{BB962C8B-B14F-4D97-AF65-F5344CB8AC3E}">
        <p14:creationId xmlns:p14="http://schemas.microsoft.com/office/powerpoint/2010/main" val="420886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314066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a:t>
            </a:r>
            <a:r>
              <a:rPr lang="en-US" sz="1200" b="1" dirty="0">
                <a:latin typeface="Calibri" panose="020F0502020204030204" pitchFamily="34" charset="0"/>
                <a:cs typeface="Calibri" panose="020F0502020204030204" pitchFamily="34" charset="0"/>
              </a:rPr>
              <a:t> 6.35</a:t>
            </a:r>
          </a:p>
        </p:txBody>
      </p:sp>
      <p:pic>
        <p:nvPicPr>
          <p:cNvPr id="8" name="Image 7">
            <a:extLst>
              <a:ext uri="{FF2B5EF4-FFF2-40B4-BE49-F238E27FC236}">
                <a16:creationId xmlns:a16="http://schemas.microsoft.com/office/drawing/2014/main" id="{CF99009F-A64D-4EFD-9F85-139A76B64FB2}"/>
              </a:ext>
            </a:extLst>
          </p:cNvPr>
          <p:cNvPicPr>
            <a:picLocks noChangeAspect="1"/>
          </p:cNvPicPr>
          <p:nvPr/>
        </p:nvPicPr>
        <p:blipFill>
          <a:blip r:embed="rId2"/>
          <a:stretch>
            <a:fillRect/>
          </a:stretch>
        </p:blipFill>
        <p:spPr>
          <a:xfrm>
            <a:off x="473886" y="1210946"/>
            <a:ext cx="8193734" cy="5250906"/>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5" name="Image 4">
            <a:extLst>
              <a:ext uri="{FF2B5EF4-FFF2-40B4-BE49-F238E27FC236}">
                <a16:creationId xmlns:a16="http://schemas.microsoft.com/office/drawing/2014/main" id="{306E7982-F6C1-4B3F-90B8-74E34BCD3657}"/>
              </a:ext>
            </a:extLst>
          </p:cNvPr>
          <p:cNvPicPr>
            <a:picLocks noChangeAspect="1"/>
          </p:cNvPicPr>
          <p:nvPr/>
        </p:nvPicPr>
        <p:blipFill>
          <a:blip r:embed="rId2"/>
          <a:stretch>
            <a:fillRect/>
          </a:stretch>
        </p:blipFill>
        <p:spPr>
          <a:xfrm>
            <a:off x="1114936" y="1130397"/>
            <a:ext cx="6911490" cy="5504360"/>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7" name="ZoneTexte 6">
            <a:extLst>
              <a:ext uri="{FF2B5EF4-FFF2-40B4-BE49-F238E27FC236}">
                <a16:creationId xmlns:a16="http://schemas.microsoft.com/office/drawing/2014/main" id="{F20CB609-A97D-4D32-AF84-04AD9C37F63B}"/>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5" name="Image 4">
            <a:extLst>
              <a:ext uri="{FF2B5EF4-FFF2-40B4-BE49-F238E27FC236}">
                <a16:creationId xmlns:a16="http://schemas.microsoft.com/office/drawing/2014/main" id="{35C2CD43-3FCA-4727-BD2E-AFD737508792}"/>
              </a:ext>
            </a:extLst>
          </p:cNvPr>
          <p:cNvPicPr>
            <a:picLocks noChangeAspect="1"/>
          </p:cNvPicPr>
          <p:nvPr/>
        </p:nvPicPr>
        <p:blipFill>
          <a:blip r:embed="rId2"/>
          <a:stretch>
            <a:fillRect/>
          </a:stretch>
        </p:blipFill>
        <p:spPr>
          <a:xfrm>
            <a:off x="473876" y="1208691"/>
            <a:ext cx="8196242" cy="5251647"/>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11608</TotalTime>
  <Words>860</Words>
  <Application>Microsoft Office PowerPoint</Application>
  <PresentationFormat>Affichage à l'écran (4:3)</PresentationFormat>
  <Paragraphs>107</Paragraphs>
  <Slides>30</Slides>
  <Notes>6</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- 2020</vt:lpstr>
      <vt:lpstr>Turkish subsidiary - Synthesis</vt:lpstr>
      <vt:lpstr>Turkish subsidiary - 2020</vt:lpstr>
      <vt:lpstr>Polish subsidiary - Synthesis</vt:lpstr>
      <vt:lpstr>Polish subsidiary - 2020</vt:lpstr>
      <vt:lpstr>Spanish subsidiary - Synthesis</vt:lpstr>
      <vt:lpstr>Spanish subsidiary - 2020</vt:lpstr>
      <vt:lpstr>Malaysian subsidiary - Synthesis</vt:lpstr>
      <vt:lpstr>Malaysian subsidiary - 2020</vt:lpstr>
      <vt:lpstr>Bitumen/BRL - Synthesis</vt:lpstr>
      <vt:lpstr>Correlation Analysis</vt:lpstr>
      <vt:lpstr>Correlation </vt:lpstr>
      <vt:lpstr>Historical prices: FO vs BRENT</vt:lpstr>
      <vt:lpstr>Historical prices</vt:lpstr>
      <vt:lpstr>Historical prices</vt:lpstr>
      <vt:lpstr>Annexes</vt:lpstr>
      <vt:lpstr>Polish subsidiary - 2019</vt:lpstr>
      <vt:lpstr>Turkish subsidiary - 2019</vt:lpstr>
      <vt:lpstr>Spanish subsidiary - 2019</vt:lpstr>
      <vt:lpstr>Malaysian subsidiary - 2019</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1202</cp:revision>
  <cp:lastPrinted>2019-02-12T13:53:47Z</cp:lastPrinted>
  <dcterms:created xsi:type="dcterms:W3CDTF">2010-04-23T15:09:35Z</dcterms:created>
  <dcterms:modified xsi:type="dcterms:W3CDTF">2020-08-26T09:06:55Z</dcterms:modified>
</cp:coreProperties>
</file>