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3" r:id="rId7"/>
    <p:sldId id="550" r:id="rId8"/>
    <p:sldId id="523" r:id="rId9"/>
    <p:sldId id="540" r:id="rId10"/>
    <p:sldId id="525" r:id="rId11"/>
    <p:sldId id="547" r:id="rId12"/>
    <p:sldId id="524" r:id="rId13"/>
    <p:sldId id="543" r:id="rId14"/>
    <p:sldId id="526" r:id="rId15"/>
    <p:sldId id="544" r:id="rId16"/>
    <p:sldId id="534" r:id="rId17"/>
    <p:sldId id="551" r:id="rId18"/>
    <p:sldId id="533" r:id="rId19"/>
    <p:sldId id="549" r:id="rId20"/>
    <p:sldId id="548" r:id="rId21"/>
    <p:sldId id="554" r:id="rId22"/>
    <p:sldId id="528" r:id="rId23"/>
    <p:sldId id="539" r:id="rId24"/>
    <p:sldId id="552" r:id="rId25"/>
    <p:sldId id="532" r:id="rId26"/>
    <p:sldId id="536" r:id="rId27"/>
    <p:sldId id="531" r:id="rId28"/>
    <p:sldId id="542"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14/07/2020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7311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22</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30/06/2020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pic>
        <p:nvPicPr>
          <p:cNvPr id="8" name="Image 7">
            <a:extLst>
              <a:ext uri="{FF2B5EF4-FFF2-40B4-BE49-F238E27FC236}">
                <a16:creationId xmlns:a16="http://schemas.microsoft.com/office/drawing/2014/main" id="{C4CC6BD9-F4F6-4A03-AF8C-7A39D1EE184E}"/>
              </a:ext>
            </a:extLst>
          </p:cNvPr>
          <p:cNvPicPr>
            <a:picLocks noChangeAspect="1"/>
          </p:cNvPicPr>
          <p:nvPr/>
        </p:nvPicPr>
        <p:blipFill>
          <a:blip r:embed="rId2"/>
          <a:stretch>
            <a:fillRect/>
          </a:stretch>
        </p:blipFill>
        <p:spPr>
          <a:xfrm>
            <a:off x="1114936" y="1128495"/>
            <a:ext cx="6914125" cy="5506453"/>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7" name="Image 6">
            <a:extLst>
              <a:ext uri="{FF2B5EF4-FFF2-40B4-BE49-F238E27FC236}">
                <a16:creationId xmlns:a16="http://schemas.microsoft.com/office/drawing/2014/main" id="{BEF8B9F4-B5F2-406D-8AFE-FD8833A26453}"/>
              </a:ext>
            </a:extLst>
          </p:cNvPr>
          <p:cNvPicPr>
            <a:picLocks noChangeAspect="1"/>
          </p:cNvPicPr>
          <p:nvPr/>
        </p:nvPicPr>
        <p:blipFill>
          <a:blip r:embed="rId2"/>
          <a:stretch>
            <a:fillRect/>
          </a:stretch>
        </p:blipFill>
        <p:spPr>
          <a:xfrm>
            <a:off x="473876" y="1208692"/>
            <a:ext cx="8196241" cy="5253163"/>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0BD3DAC6-84B7-42FD-B8A6-B742EABC3148}"/>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F5740FF4-6E41-45FA-80AE-8515B2655AFA}"/>
              </a:ext>
            </a:extLst>
          </p:cNvPr>
          <p:cNvPicPr>
            <a:picLocks noChangeAspect="1"/>
          </p:cNvPicPr>
          <p:nvPr/>
        </p:nvPicPr>
        <p:blipFill>
          <a:blip r:embed="rId2"/>
          <a:stretch>
            <a:fillRect/>
          </a:stretch>
        </p:blipFill>
        <p:spPr>
          <a:xfrm>
            <a:off x="473882" y="1208693"/>
            <a:ext cx="8196167"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EA574BC5-4249-4983-9D4A-2DB330BF2B47}"/>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95750D47-9AA8-41B8-8B61-CFD9DE6ABDD0}"/>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pic>
        <p:nvPicPr>
          <p:cNvPr id="8" name="Image 7">
            <a:extLst>
              <a:ext uri="{FF2B5EF4-FFF2-40B4-BE49-F238E27FC236}">
                <a16:creationId xmlns:a16="http://schemas.microsoft.com/office/drawing/2014/main" id="{CF5F6BD4-6ECA-4178-9679-2D4463CA36DB}"/>
              </a:ext>
            </a:extLst>
          </p:cNvPr>
          <p:cNvPicPr>
            <a:picLocks noChangeAspect="1"/>
          </p:cNvPicPr>
          <p:nvPr/>
        </p:nvPicPr>
        <p:blipFill>
          <a:blip r:embed="rId2"/>
          <a:stretch>
            <a:fillRect/>
          </a:stretch>
        </p:blipFill>
        <p:spPr>
          <a:xfrm>
            <a:off x="1114936" y="1128496"/>
            <a:ext cx="6914125" cy="5506454"/>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6BA5F74-C937-43A9-92ED-B9B2BA3584BA}"/>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523768"/>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Avril 2020 de l’ordre de 0,87 et 0,88 respectivement.</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6" name="Image 5">
            <a:extLst>
              <a:ext uri="{FF2B5EF4-FFF2-40B4-BE49-F238E27FC236}">
                <a16:creationId xmlns:a16="http://schemas.microsoft.com/office/drawing/2014/main" id="{5A10A5B4-6F8B-46DB-92CA-60575C8418B1}"/>
              </a:ext>
            </a:extLst>
          </p:cNvPr>
          <p:cNvPicPr>
            <a:picLocks noChangeAspect="1"/>
          </p:cNvPicPr>
          <p:nvPr/>
        </p:nvPicPr>
        <p:blipFill>
          <a:blip r:embed="rId2"/>
          <a:stretch>
            <a:fillRect/>
          </a:stretch>
        </p:blipFill>
        <p:spPr>
          <a:xfrm>
            <a:off x="80789" y="1069670"/>
            <a:ext cx="7570693" cy="576189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5" name="Image 4">
            <a:extLst>
              <a:ext uri="{FF2B5EF4-FFF2-40B4-BE49-F238E27FC236}">
                <a16:creationId xmlns:a16="http://schemas.microsoft.com/office/drawing/2014/main" id="{83489E4F-89A3-45EB-B8BB-C7BD9A8685D8}"/>
              </a:ext>
            </a:extLst>
          </p:cNvPr>
          <p:cNvPicPr>
            <a:picLocks noChangeAspect="1"/>
          </p:cNvPicPr>
          <p:nvPr/>
        </p:nvPicPr>
        <p:blipFill>
          <a:blip r:embed="rId2"/>
          <a:stretch>
            <a:fillRect/>
          </a:stretch>
        </p:blipFill>
        <p:spPr>
          <a:xfrm>
            <a:off x="79793" y="1086927"/>
            <a:ext cx="8984410" cy="5297255"/>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927426FF-E2A1-49BA-A387-9D2DF264A952}"/>
              </a:ext>
            </a:extLst>
          </p:cNvPr>
          <p:cNvPicPr>
            <a:picLocks noChangeAspect="1"/>
          </p:cNvPicPr>
          <p:nvPr/>
        </p:nvPicPr>
        <p:blipFill>
          <a:blip r:embed="rId2"/>
          <a:stretch>
            <a:fillRect/>
          </a:stretch>
        </p:blipFill>
        <p:spPr>
          <a:xfrm>
            <a:off x="79794" y="1088151"/>
            <a:ext cx="8984412" cy="529603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243,57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5" name="Image 4">
            <a:extLst>
              <a:ext uri="{FF2B5EF4-FFF2-40B4-BE49-F238E27FC236}">
                <a16:creationId xmlns:a16="http://schemas.microsoft.com/office/drawing/2014/main" id="{27D54D2B-555D-42C9-9FD4-06E2ED4258BD}"/>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52,97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5" name="Image 4">
            <a:extLst>
              <a:ext uri="{FF2B5EF4-FFF2-40B4-BE49-F238E27FC236}">
                <a16:creationId xmlns:a16="http://schemas.microsoft.com/office/drawing/2014/main" id="{24720BE3-4691-4901-A50A-AAD363A0E562}"/>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3" name="Image 2">
            <a:extLst>
              <a:ext uri="{FF2B5EF4-FFF2-40B4-BE49-F238E27FC236}">
                <a16:creationId xmlns:a16="http://schemas.microsoft.com/office/drawing/2014/main" id="{6EA7E6ED-7A78-4098-945D-3F55EAE98C1E}"/>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7" name="Image 6">
            <a:extLst>
              <a:ext uri="{FF2B5EF4-FFF2-40B4-BE49-F238E27FC236}">
                <a16:creationId xmlns:a16="http://schemas.microsoft.com/office/drawing/2014/main" id="{A76BEF6C-E465-4AB0-8FBD-3209B83EB65C}"/>
              </a:ext>
            </a:extLst>
          </p:cNvPr>
          <p:cNvPicPr>
            <a:picLocks noChangeAspect="1"/>
          </p:cNvPicPr>
          <p:nvPr/>
        </p:nvPicPr>
        <p:blipFill>
          <a:blip r:embed="rId3"/>
          <a:stretch>
            <a:fillRect/>
          </a:stretch>
        </p:blipFill>
        <p:spPr>
          <a:xfrm>
            <a:off x="252412" y="1752600"/>
            <a:ext cx="8639175" cy="3352800"/>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Fuel </a:t>
            </a:r>
            <a:r>
              <a:rPr lang="fr-FR" dirty="0" err="1"/>
              <a:t>Oil</a:t>
            </a:r>
            <a:r>
              <a:rPr lang="fr-FR" dirty="0"/>
              <a:t> 2020 </a:t>
            </a:r>
            <a:endParaRPr lang="en-US" dirty="0"/>
          </a:p>
        </p:txBody>
      </p:sp>
      <p:pic>
        <p:nvPicPr>
          <p:cNvPr id="7" name="Image 6">
            <a:extLst>
              <a:ext uri="{FF2B5EF4-FFF2-40B4-BE49-F238E27FC236}">
                <a16:creationId xmlns:a16="http://schemas.microsoft.com/office/drawing/2014/main" id="{127B512D-04A0-490E-B709-C0DD36721C01}"/>
              </a:ext>
            </a:extLst>
          </p:cNvPr>
          <p:cNvPicPr>
            <a:picLocks noChangeAspect="1"/>
          </p:cNvPicPr>
          <p:nvPr/>
        </p:nvPicPr>
        <p:blipFill>
          <a:blip r:embed="rId3"/>
          <a:stretch>
            <a:fillRect/>
          </a:stretch>
        </p:blipFill>
        <p:spPr>
          <a:xfrm>
            <a:off x="0" y="2527540"/>
            <a:ext cx="9144000" cy="1975449"/>
          </a:xfrm>
          <a:prstGeom prst="rect">
            <a:avLst/>
          </a:prstGeom>
        </p:spPr>
      </p:pic>
    </p:spTree>
    <p:extLst>
      <p:ext uri="{BB962C8B-B14F-4D97-AF65-F5344CB8AC3E}">
        <p14:creationId xmlns:p14="http://schemas.microsoft.com/office/powerpoint/2010/main" val="130428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565898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de Juillet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095556" y="6283047"/>
            <a:ext cx="6771735"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du fait de l’utilisation de deux ratios de conversion du baril en métrique tonne (-&gt; 4 pour la Russie et 6,35 pour les autres filiales)</a:t>
            </a:r>
          </a:p>
        </p:txBody>
      </p:sp>
      <p:pic>
        <p:nvPicPr>
          <p:cNvPr id="6" name="Image 5">
            <a:extLst>
              <a:ext uri="{FF2B5EF4-FFF2-40B4-BE49-F238E27FC236}">
                <a16:creationId xmlns:a16="http://schemas.microsoft.com/office/drawing/2014/main" id="{374A7F28-9120-49BC-A107-0C4A2503FA0C}"/>
              </a:ext>
            </a:extLst>
          </p:cNvPr>
          <p:cNvPicPr>
            <a:picLocks noChangeAspect="1"/>
          </p:cNvPicPr>
          <p:nvPr/>
        </p:nvPicPr>
        <p:blipFill>
          <a:blip r:embed="rId3"/>
          <a:stretch>
            <a:fillRect/>
          </a:stretch>
        </p:blipFill>
        <p:spPr>
          <a:xfrm>
            <a:off x="0" y="1568532"/>
            <a:ext cx="9144000" cy="3720935"/>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294189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4</a:t>
            </a:r>
          </a:p>
        </p:txBody>
      </p:sp>
      <p:pic>
        <p:nvPicPr>
          <p:cNvPr id="5" name="Image 4">
            <a:extLst>
              <a:ext uri="{FF2B5EF4-FFF2-40B4-BE49-F238E27FC236}">
                <a16:creationId xmlns:a16="http://schemas.microsoft.com/office/drawing/2014/main" id="{7762847C-1DF5-420F-9A4F-57E26206D6E8}"/>
              </a:ext>
            </a:extLst>
          </p:cNvPr>
          <p:cNvPicPr>
            <a:picLocks noChangeAspect="1"/>
          </p:cNvPicPr>
          <p:nvPr/>
        </p:nvPicPr>
        <p:blipFill>
          <a:blip r:embed="rId2"/>
          <a:stretch>
            <a:fillRect/>
          </a:stretch>
        </p:blipFill>
        <p:spPr>
          <a:xfrm>
            <a:off x="473883" y="1210947"/>
            <a:ext cx="8193734" cy="5250907"/>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10" name="Image 9">
            <a:extLst>
              <a:ext uri="{FF2B5EF4-FFF2-40B4-BE49-F238E27FC236}">
                <a16:creationId xmlns:a16="http://schemas.microsoft.com/office/drawing/2014/main" id="{31FE4CEE-C223-4E91-9D9E-E5EFAC24A643}"/>
              </a:ext>
            </a:extLst>
          </p:cNvPr>
          <p:cNvPicPr>
            <a:picLocks noChangeAspect="1"/>
          </p:cNvPicPr>
          <p:nvPr/>
        </p:nvPicPr>
        <p:blipFill>
          <a:blip r:embed="rId2"/>
          <a:stretch>
            <a:fillRect/>
          </a:stretch>
        </p:blipFill>
        <p:spPr>
          <a:xfrm>
            <a:off x="1114936" y="1130397"/>
            <a:ext cx="6911490" cy="5498067"/>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6B12B048-3F94-4ABF-9427-B18028EA30CA}"/>
              </a:ext>
            </a:extLst>
          </p:cNvPr>
          <p:cNvPicPr>
            <a:picLocks noChangeAspect="1"/>
          </p:cNvPicPr>
          <p:nvPr/>
        </p:nvPicPr>
        <p:blipFill>
          <a:blip r:embed="rId2"/>
          <a:stretch>
            <a:fillRect/>
          </a:stretch>
        </p:blipFill>
        <p:spPr>
          <a:xfrm>
            <a:off x="473876" y="1208691"/>
            <a:ext cx="8196243" cy="5253163"/>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11208</TotalTime>
  <Words>861</Words>
  <Application>Microsoft Office PowerPoint</Application>
  <PresentationFormat>Affichage à l'écran (4:3)</PresentationFormat>
  <Paragraphs>107</Paragraphs>
  <Slides>30</Slides>
  <Notes>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- 2020</vt:lpstr>
      <vt:lpstr>Turkish subsidiary - Synthesis</vt:lpstr>
      <vt:lpstr>Turkish subsidiary - 2020</vt:lpstr>
      <vt:lpstr>Polish subsidiary - Synthesis</vt:lpstr>
      <vt:lpstr>Polish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 FO vs BRENT</vt:lpstr>
      <vt:lpstr>Historical prices</vt:lpstr>
      <vt:lpstr>Historical prices</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1185</cp:revision>
  <cp:lastPrinted>2019-02-12T13:53:47Z</cp:lastPrinted>
  <dcterms:created xsi:type="dcterms:W3CDTF">2010-04-23T15:09:35Z</dcterms:created>
  <dcterms:modified xsi:type="dcterms:W3CDTF">2020-07-14T08:55:45Z</dcterms:modified>
</cp:coreProperties>
</file>