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3"/>
  </p:notesMasterIdLst>
  <p:sldIdLst>
    <p:sldId id="256" r:id="rId3"/>
    <p:sldId id="466" r:id="rId4"/>
    <p:sldId id="476" r:id="rId5"/>
    <p:sldId id="545" r:id="rId6"/>
    <p:sldId id="553" r:id="rId7"/>
    <p:sldId id="550" r:id="rId8"/>
    <p:sldId id="523" r:id="rId9"/>
    <p:sldId id="540" r:id="rId10"/>
    <p:sldId id="525" r:id="rId11"/>
    <p:sldId id="547" r:id="rId12"/>
    <p:sldId id="524" r:id="rId13"/>
    <p:sldId id="543" r:id="rId14"/>
    <p:sldId id="526" r:id="rId15"/>
    <p:sldId id="544" r:id="rId16"/>
    <p:sldId id="534" r:id="rId17"/>
    <p:sldId id="551" r:id="rId18"/>
    <p:sldId id="533" r:id="rId19"/>
    <p:sldId id="549" r:id="rId20"/>
    <p:sldId id="548" r:id="rId21"/>
    <p:sldId id="554" r:id="rId22"/>
    <p:sldId id="528" r:id="rId23"/>
    <p:sldId id="539" r:id="rId24"/>
    <p:sldId id="552" r:id="rId25"/>
    <p:sldId id="532" r:id="rId26"/>
    <p:sldId id="536" r:id="rId27"/>
    <p:sldId id="531" r:id="rId28"/>
    <p:sldId id="542" r:id="rId29"/>
    <p:sldId id="520" r:id="rId30"/>
    <p:sldId id="409" r:id="rId31"/>
    <p:sldId id="410" r:id="rId32"/>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6374" autoAdjust="0"/>
  </p:normalViewPr>
  <p:slideViewPr>
    <p:cSldViewPr snapToGrid="0">
      <p:cViewPr varScale="1">
        <p:scale>
          <a:sx n="111" d="100"/>
          <a:sy n="111" d="100"/>
        </p:scale>
        <p:origin x="1710"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19/06/2020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73112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6</a:t>
            </a:fld>
            <a:endParaRPr lang="fr-FR" dirty="0"/>
          </a:p>
        </p:txBody>
      </p:sp>
    </p:spTree>
    <p:extLst>
      <p:ext uri="{BB962C8B-B14F-4D97-AF65-F5344CB8AC3E}">
        <p14:creationId xmlns:p14="http://schemas.microsoft.com/office/powerpoint/2010/main" val="114253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21</a:t>
            </a:fld>
            <a:endParaRPr lang="fr-FR" dirty="0"/>
          </a:p>
        </p:txBody>
      </p:sp>
    </p:spTree>
    <p:extLst>
      <p:ext uri="{BB962C8B-B14F-4D97-AF65-F5344CB8AC3E}">
        <p14:creationId xmlns:p14="http://schemas.microsoft.com/office/powerpoint/2010/main" val="1771589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22</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6/19/2020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6/19/2020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6/19/2020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6/19/2020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6/19/2020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6/19/2020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6/19/2020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6/19/2020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6/19/2020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6/19/2020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6/19/2020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6/19/2020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6/19/2020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6/19/2020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6/19/2020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6/19/2020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6/19/2020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6/19/2020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6/19/2020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29/05/2020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pic>
        <p:nvPicPr>
          <p:cNvPr id="6" name="Image 5">
            <a:extLst>
              <a:ext uri="{FF2B5EF4-FFF2-40B4-BE49-F238E27FC236}">
                <a16:creationId xmlns:a16="http://schemas.microsoft.com/office/drawing/2014/main" id="{BDCAA8B0-D3A4-4360-B986-DD0565C88559}"/>
              </a:ext>
            </a:extLst>
          </p:cNvPr>
          <p:cNvPicPr>
            <a:picLocks noChangeAspect="1"/>
          </p:cNvPicPr>
          <p:nvPr/>
        </p:nvPicPr>
        <p:blipFill>
          <a:blip r:embed="rId2"/>
          <a:stretch>
            <a:fillRect/>
          </a:stretch>
        </p:blipFill>
        <p:spPr>
          <a:xfrm>
            <a:off x="1114936" y="1128495"/>
            <a:ext cx="6914125" cy="5506453"/>
          </a:xfrm>
          <a:prstGeom prst="rect">
            <a:avLst/>
          </a:prstGeom>
        </p:spPr>
      </p:pic>
    </p:spTree>
    <p:extLst>
      <p:ext uri="{BB962C8B-B14F-4D97-AF65-F5344CB8AC3E}">
        <p14:creationId xmlns:p14="http://schemas.microsoft.com/office/powerpoint/2010/main" val="358580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E25C933-6524-41F0-AEE6-6B6BB9985600}"/>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8" name="Image 7">
            <a:extLst>
              <a:ext uri="{FF2B5EF4-FFF2-40B4-BE49-F238E27FC236}">
                <a16:creationId xmlns:a16="http://schemas.microsoft.com/office/drawing/2014/main" id="{84E7F540-148C-40DC-A550-777F603AD4F2}"/>
              </a:ext>
            </a:extLst>
          </p:cNvPr>
          <p:cNvPicPr>
            <a:picLocks noChangeAspect="1"/>
          </p:cNvPicPr>
          <p:nvPr/>
        </p:nvPicPr>
        <p:blipFill>
          <a:blip r:embed="rId2"/>
          <a:stretch>
            <a:fillRect/>
          </a:stretch>
        </p:blipFill>
        <p:spPr>
          <a:xfrm>
            <a:off x="473876" y="1208693"/>
            <a:ext cx="8196241" cy="5253164"/>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B4277682-5E7E-4C6D-9FAD-DB8636D25A4E}"/>
              </a:ext>
            </a:extLst>
          </p:cNvPr>
          <p:cNvPicPr>
            <a:picLocks noChangeAspect="1"/>
          </p:cNvPicPr>
          <p:nvPr/>
        </p:nvPicPr>
        <p:blipFill>
          <a:blip r:embed="rId2"/>
          <a:stretch>
            <a:fillRect/>
          </a:stretch>
        </p:blipFill>
        <p:spPr>
          <a:xfrm>
            <a:off x="1114936" y="1130400"/>
            <a:ext cx="6911490" cy="5504360"/>
          </a:xfrm>
          <a:prstGeom prst="rect">
            <a:avLst/>
          </a:prstGeom>
        </p:spPr>
      </p:pic>
    </p:spTree>
    <p:extLst>
      <p:ext uri="{BB962C8B-B14F-4D97-AF65-F5344CB8AC3E}">
        <p14:creationId xmlns:p14="http://schemas.microsoft.com/office/powerpoint/2010/main" val="365497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10" name="ZoneTexte 9">
            <a:extLst>
              <a:ext uri="{FF2B5EF4-FFF2-40B4-BE49-F238E27FC236}">
                <a16:creationId xmlns:a16="http://schemas.microsoft.com/office/drawing/2014/main" id="{A73E832D-59C4-41C1-BFAF-7023E27B0B29}"/>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7" name="Image 6">
            <a:extLst>
              <a:ext uri="{FF2B5EF4-FFF2-40B4-BE49-F238E27FC236}">
                <a16:creationId xmlns:a16="http://schemas.microsoft.com/office/drawing/2014/main" id="{05C62A15-1539-41CF-887B-699DF5198072}"/>
              </a:ext>
            </a:extLst>
          </p:cNvPr>
          <p:cNvPicPr>
            <a:picLocks noChangeAspect="1"/>
          </p:cNvPicPr>
          <p:nvPr/>
        </p:nvPicPr>
        <p:blipFill>
          <a:blip r:embed="rId2"/>
          <a:stretch>
            <a:fillRect/>
          </a:stretch>
        </p:blipFill>
        <p:spPr>
          <a:xfrm>
            <a:off x="473951" y="1208693"/>
            <a:ext cx="8196167" cy="5253164"/>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A4ACC54D-31CD-40AE-80CE-5F29D37CFB20}"/>
              </a:ext>
            </a:extLst>
          </p:cNvPr>
          <p:cNvPicPr>
            <a:picLocks noChangeAspect="1"/>
          </p:cNvPicPr>
          <p:nvPr/>
        </p:nvPicPr>
        <p:blipFill>
          <a:blip r:embed="rId2"/>
          <a:stretch>
            <a:fillRect/>
          </a:stretch>
        </p:blipFill>
        <p:spPr>
          <a:xfrm>
            <a:off x="1114936" y="1130396"/>
            <a:ext cx="6914125" cy="5506456"/>
          </a:xfrm>
          <a:prstGeom prst="rect">
            <a:avLst/>
          </a:prstGeom>
        </p:spPr>
      </p:pic>
    </p:spTree>
    <p:extLst>
      <p:ext uri="{BB962C8B-B14F-4D97-AF65-F5344CB8AC3E}">
        <p14:creationId xmlns:p14="http://schemas.microsoft.com/office/powerpoint/2010/main" val="271992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8" name="ZoneTexte 7">
            <a:extLst>
              <a:ext uri="{FF2B5EF4-FFF2-40B4-BE49-F238E27FC236}">
                <a16:creationId xmlns:a16="http://schemas.microsoft.com/office/drawing/2014/main" id="{836CBB03-F9AE-486E-A483-FE216394E632}"/>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7" name="Image 6">
            <a:extLst>
              <a:ext uri="{FF2B5EF4-FFF2-40B4-BE49-F238E27FC236}">
                <a16:creationId xmlns:a16="http://schemas.microsoft.com/office/drawing/2014/main" id="{7AFC88B9-8D79-4708-B9E4-79D6FB64B390}"/>
              </a:ext>
            </a:extLst>
          </p:cNvPr>
          <p:cNvPicPr>
            <a:picLocks noChangeAspect="1"/>
          </p:cNvPicPr>
          <p:nvPr/>
        </p:nvPicPr>
        <p:blipFill>
          <a:blip r:embed="rId2"/>
          <a:stretch>
            <a:fillRect/>
          </a:stretch>
        </p:blipFill>
        <p:spPr>
          <a:xfrm>
            <a:off x="473877" y="1208693"/>
            <a:ext cx="8196243" cy="5253164"/>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pic>
        <p:nvPicPr>
          <p:cNvPr id="6" name="Image 5">
            <a:extLst>
              <a:ext uri="{FF2B5EF4-FFF2-40B4-BE49-F238E27FC236}">
                <a16:creationId xmlns:a16="http://schemas.microsoft.com/office/drawing/2014/main" id="{7B9962D2-8176-4989-A683-CF42F5EF6867}"/>
              </a:ext>
            </a:extLst>
          </p:cNvPr>
          <p:cNvPicPr>
            <a:picLocks noChangeAspect="1"/>
          </p:cNvPicPr>
          <p:nvPr/>
        </p:nvPicPr>
        <p:blipFill>
          <a:blip r:embed="rId2"/>
          <a:stretch>
            <a:fillRect/>
          </a:stretch>
        </p:blipFill>
        <p:spPr>
          <a:xfrm>
            <a:off x="1114936" y="1128496"/>
            <a:ext cx="6914125" cy="5506454"/>
          </a:xfrm>
          <a:prstGeom prst="rect">
            <a:avLst/>
          </a:prstGeom>
        </p:spPr>
      </p:pic>
    </p:spTree>
    <p:extLst>
      <p:ext uri="{BB962C8B-B14F-4D97-AF65-F5344CB8AC3E}">
        <p14:creationId xmlns:p14="http://schemas.microsoft.com/office/powerpoint/2010/main" val="2098934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E8FBA314-64B2-4AF0-BD32-9661761979F9}"/>
              </a:ext>
            </a:extLst>
          </p:cNvPr>
          <p:cNvPicPr>
            <a:picLocks noChangeAspect="1"/>
          </p:cNvPicPr>
          <p:nvPr/>
        </p:nvPicPr>
        <p:blipFill>
          <a:blip r:embed="rId2"/>
          <a:stretch>
            <a:fillRect/>
          </a:stretch>
        </p:blipFill>
        <p:spPr>
          <a:xfrm>
            <a:off x="473877" y="1208693"/>
            <a:ext cx="8196244" cy="5253164"/>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256188" y="267419"/>
            <a:ext cx="4948238" cy="493926"/>
          </a:xfrm>
        </p:spPr>
        <p:txBody>
          <a:bodyPr/>
          <a:lstStyle/>
          <a:p>
            <a:r>
              <a:rPr lang="en-US" dirty="0"/>
              <a:t>Correlation Analysis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523768"/>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vs FO et Brent est bonne à fin Avril 2020 de l’ordre de 0,83 et 0,87 respectivement.</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pic>
        <p:nvPicPr>
          <p:cNvPr id="7" name="Image 6">
            <a:extLst>
              <a:ext uri="{FF2B5EF4-FFF2-40B4-BE49-F238E27FC236}">
                <a16:creationId xmlns:a16="http://schemas.microsoft.com/office/drawing/2014/main" id="{392401F2-398E-4C2E-8FDA-5D0464B36402}"/>
              </a:ext>
            </a:extLst>
          </p:cNvPr>
          <p:cNvPicPr>
            <a:picLocks noChangeAspect="1"/>
          </p:cNvPicPr>
          <p:nvPr/>
        </p:nvPicPr>
        <p:blipFill>
          <a:blip r:embed="rId2"/>
          <a:stretch>
            <a:fillRect/>
          </a:stretch>
        </p:blipFill>
        <p:spPr>
          <a:xfrm>
            <a:off x="79421" y="1069670"/>
            <a:ext cx="7572062" cy="5761899"/>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Correlation</a:t>
            </a:r>
            <a:r>
              <a:rPr lang="fr-FR" dirty="0"/>
              <a:t> </a:t>
            </a:r>
            <a:endParaRPr lang="en-US" dirty="0"/>
          </a:p>
        </p:txBody>
      </p:sp>
      <p:pic>
        <p:nvPicPr>
          <p:cNvPr id="7" name="Image 6">
            <a:extLst>
              <a:ext uri="{FF2B5EF4-FFF2-40B4-BE49-F238E27FC236}">
                <a16:creationId xmlns:a16="http://schemas.microsoft.com/office/drawing/2014/main" id="{1FB9AF87-2AAB-4C4F-A8EC-92569E24040A}"/>
              </a:ext>
            </a:extLst>
          </p:cNvPr>
          <p:cNvPicPr>
            <a:picLocks noChangeAspect="1"/>
          </p:cNvPicPr>
          <p:nvPr/>
        </p:nvPicPr>
        <p:blipFill>
          <a:blip r:embed="rId2"/>
          <a:stretch>
            <a:fillRect/>
          </a:stretch>
        </p:blipFill>
        <p:spPr>
          <a:xfrm>
            <a:off x="79793" y="1086927"/>
            <a:ext cx="8984410" cy="5297255"/>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 - 2020 </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6" name="Image 5">
            <a:extLst>
              <a:ext uri="{FF2B5EF4-FFF2-40B4-BE49-F238E27FC236}">
                <a16:creationId xmlns:a16="http://schemas.microsoft.com/office/drawing/2014/main" id="{11808236-F8FC-45C6-A7F6-635AA39A310B}"/>
              </a:ext>
            </a:extLst>
          </p:cNvPr>
          <p:cNvPicPr>
            <a:picLocks noChangeAspect="1"/>
          </p:cNvPicPr>
          <p:nvPr/>
        </p:nvPicPr>
        <p:blipFill>
          <a:blip r:embed="rId2"/>
          <a:stretch>
            <a:fillRect/>
          </a:stretch>
        </p:blipFill>
        <p:spPr>
          <a:xfrm>
            <a:off x="79794" y="1088152"/>
            <a:ext cx="8984412" cy="5296033"/>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8" name="Rectangle 7">
            <a:extLst>
              <a:ext uri="{FF2B5EF4-FFF2-40B4-BE49-F238E27FC236}">
                <a16:creationId xmlns:a16="http://schemas.microsoft.com/office/drawing/2014/main" id="{6510A5C8-7093-4518-9F9B-12F101ABBBCE}"/>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242,63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9" name="Image 8">
            <a:extLst>
              <a:ext uri="{FF2B5EF4-FFF2-40B4-BE49-F238E27FC236}">
                <a16:creationId xmlns:a16="http://schemas.microsoft.com/office/drawing/2014/main" id="{1C860959-DC60-40ED-BAD8-70B430EF8B76}"/>
              </a:ext>
            </a:extLst>
          </p:cNvPr>
          <p:cNvPicPr>
            <a:picLocks noChangeAspect="1"/>
          </p:cNvPicPr>
          <p:nvPr/>
        </p:nvPicPr>
        <p:blipFill>
          <a:blip r:embed="rId3"/>
          <a:stretch>
            <a:fillRect/>
          </a:stretch>
        </p:blipFill>
        <p:spPr>
          <a:xfrm>
            <a:off x="79793" y="1086929"/>
            <a:ext cx="8984411" cy="5297254"/>
          </a:xfrm>
          <a:prstGeom prst="rect">
            <a:avLst/>
          </a:prstGeom>
        </p:spPr>
      </p:pic>
    </p:spTree>
    <p:extLst>
      <p:ext uri="{BB962C8B-B14F-4D97-AF65-F5344CB8AC3E}">
        <p14:creationId xmlns:p14="http://schemas.microsoft.com/office/powerpoint/2010/main" val="324949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51,95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8" name="Image 7">
            <a:extLst>
              <a:ext uri="{FF2B5EF4-FFF2-40B4-BE49-F238E27FC236}">
                <a16:creationId xmlns:a16="http://schemas.microsoft.com/office/drawing/2014/main" id="{334469FD-54B1-441C-96CE-B97B81C78B7F}"/>
              </a:ext>
            </a:extLst>
          </p:cNvPr>
          <p:cNvPicPr>
            <a:picLocks noChangeAspect="1"/>
          </p:cNvPicPr>
          <p:nvPr/>
        </p:nvPicPr>
        <p:blipFill>
          <a:blip r:embed="rId3"/>
          <a:stretch>
            <a:fillRect/>
          </a:stretch>
        </p:blipFill>
        <p:spPr>
          <a:xfrm>
            <a:off x="79792" y="1086929"/>
            <a:ext cx="8984411" cy="5297254"/>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33937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Polish subsidiary – 2019</a:t>
            </a:r>
          </a:p>
          <a:p>
            <a:pPr marL="285750" indent="-285750">
              <a:spcBef>
                <a:spcPts val="600"/>
              </a:spcBef>
              <a:buFont typeface="Arial" panose="020B0604020202020204" pitchFamily="34" charset="0"/>
              <a:buChar char="•"/>
            </a:pPr>
            <a:r>
              <a:rPr lang="en-US" sz="2000" dirty="0"/>
              <a:t>Turkish subsidiary – 2019</a:t>
            </a:r>
          </a:p>
          <a:p>
            <a:pPr marL="285750" indent="-285750">
              <a:spcBef>
                <a:spcPts val="600"/>
              </a:spcBef>
              <a:buFont typeface="Arial" panose="020B0604020202020204" pitchFamily="34" charset="0"/>
              <a:buChar char="•"/>
            </a:pPr>
            <a:r>
              <a:rPr lang="en-US" sz="2000" dirty="0"/>
              <a:t>Spanish subsidiary – 2019</a:t>
            </a:r>
          </a:p>
          <a:p>
            <a:pPr marL="285750" indent="-285750">
              <a:spcBef>
                <a:spcPts val="600"/>
              </a:spcBef>
              <a:buFont typeface="Arial" panose="020B0604020202020204" pitchFamily="34" charset="0"/>
              <a:buChar char="•"/>
            </a:pPr>
            <a:r>
              <a:rPr lang="en-US" sz="2000" dirty="0"/>
              <a:t>Malaysian subsidiary – 2019</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A5BB0CB3-C023-45B2-BD6A-72FED0DAFA74}"/>
              </a:ext>
            </a:extLst>
          </p:cNvPr>
          <p:cNvPicPr>
            <a:picLocks noChangeAspect="1"/>
          </p:cNvPicPr>
          <p:nvPr/>
        </p:nvPicPr>
        <p:blipFill>
          <a:blip r:embed="rId2"/>
          <a:stretch>
            <a:fillRect/>
          </a:stretch>
        </p:blipFill>
        <p:spPr>
          <a:xfrm>
            <a:off x="1114936" y="1130398"/>
            <a:ext cx="6911490" cy="5498067"/>
          </a:xfrm>
          <a:prstGeom prst="rect">
            <a:avLst/>
          </a:prstGeom>
        </p:spPr>
      </p:pic>
    </p:spTree>
    <p:extLst>
      <p:ext uri="{BB962C8B-B14F-4D97-AF65-F5344CB8AC3E}">
        <p14:creationId xmlns:p14="http://schemas.microsoft.com/office/powerpoint/2010/main" val="162620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7633204E-5C45-4563-9B54-730F9881E9F6}"/>
              </a:ext>
            </a:extLst>
          </p:cNvPr>
          <p:cNvPicPr>
            <a:picLocks noChangeAspect="1"/>
          </p:cNvPicPr>
          <p:nvPr/>
        </p:nvPicPr>
        <p:blipFill>
          <a:blip r:embed="rId2"/>
          <a:stretch>
            <a:fillRect/>
          </a:stretch>
        </p:blipFill>
        <p:spPr>
          <a:xfrm>
            <a:off x="1114936" y="1128498"/>
            <a:ext cx="6914125" cy="5506456"/>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AA4CFEB-1CE5-4701-BF3F-038383808DC0}"/>
              </a:ext>
            </a:extLst>
          </p:cNvPr>
          <p:cNvPicPr>
            <a:picLocks noChangeAspect="1"/>
          </p:cNvPicPr>
          <p:nvPr/>
        </p:nvPicPr>
        <p:blipFill>
          <a:blip r:embed="rId2"/>
          <a:stretch>
            <a:fillRect/>
          </a:stretch>
        </p:blipFill>
        <p:spPr>
          <a:xfrm>
            <a:off x="1114936" y="1130397"/>
            <a:ext cx="6914125" cy="5506458"/>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8C59C61-F5E3-43B9-8C0D-4548DF97AE4E}"/>
              </a:ext>
            </a:extLst>
          </p:cNvPr>
          <p:cNvPicPr>
            <a:picLocks noChangeAspect="1"/>
          </p:cNvPicPr>
          <p:nvPr/>
        </p:nvPicPr>
        <p:blipFill>
          <a:blip r:embed="rId2"/>
          <a:stretch>
            <a:fillRect/>
          </a:stretch>
        </p:blipFill>
        <p:spPr>
          <a:xfrm>
            <a:off x="1114936" y="1130396"/>
            <a:ext cx="6914125" cy="5506456"/>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38AD3024-30A2-4758-8995-375C08982ADA}"/>
              </a:ext>
            </a:extLst>
          </p:cNvPr>
          <p:cNvPicPr>
            <a:picLocks noChangeAspect="1"/>
          </p:cNvPicPr>
          <p:nvPr/>
        </p:nvPicPr>
        <p:blipFill>
          <a:blip r:embed="rId2"/>
          <a:stretch>
            <a:fillRect/>
          </a:stretch>
        </p:blipFill>
        <p:spPr>
          <a:xfrm>
            <a:off x="79794" y="1088153"/>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pic>
        <p:nvPicPr>
          <p:cNvPr id="8" name="Image 7">
            <a:extLst>
              <a:ext uri="{FF2B5EF4-FFF2-40B4-BE49-F238E27FC236}">
                <a16:creationId xmlns:a16="http://schemas.microsoft.com/office/drawing/2014/main" id="{6275182C-DCFC-4452-AED5-226215BE1FC3}"/>
              </a:ext>
            </a:extLst>
          </p:cNvPr>
          <p:cNvPicPr>
            <a:picLocks noChangeAspect="1"/>
          </p:cNvPicPr>
          <p:nvPr/>
        </p:nvPicPr>
        <p:blipFill>
          <a:blip r:embed="rId3"/>
          <a:stretch>
            <a:fillRect/>
          </a:stretch>
        </p:blipFill>
        <p:spPr>
          <a:xfrm>
            <a:off x="0" y="2308639"/>
            <a:ext cx="9144000" cy="2240716"/>
          </a:xfrm>
          <a:prstGeom prst="rect">
            <a:avLst/>
          </a:prstGeom>
        </p:spPr>
      </p:pic>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2020 </a:t>
            </a:r>
            <a:endParaRPr lang="en-US" dirty="0"/>
          </a:p>
        </p:txBody>
      </p:sp>
      <p:pic>
        <p:nvPicPr>
          <p:cNvPr id="2" name="Image 1">
            <a:extLst>
              <a:ext uri="{FF2B5EF4-FFF2-40B4-BE49-F238E27FC236}">
                <a16:creationId xmlns:a16="http://schemas.microsoft.com/office/drawing/2014/main" id="{DC7575FB-AD5A-43B7-8FB7-85DD0B7D8917}"/>
              </a:ext>
            </a:extLst>
          </p:cNvPr>
          <p:cNvPicPr>
            <a:picLocks noChangeAspect="1"/>
          </p:cNvPicPr>
          <p:nvPr/>
        </p:nvPicPr>
        <p:blipFill>
          <a:blip r:embed="rId3"/>
          <a:stretch>
            <a:fillRect/>
          </a:stretch>
        </p:blipFill>
        <p:spPr>
          <a:xfrm>
            <a:off x="252412" y="1580071"/>
            <a:ext cx="8639175" cy="3352800"/>
          </a:xfrm>
          <a:prstGeom prst="rect">
            <a:avLst/>
          </a:prstGeom>
        </p:spPr>
      </p:pic>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Fuel </a:t>
            </a:r>
            <a:r>
              <a:rPr lang="fr-FR" dirty="0" err="1"/>
              <a:t>Oil</a:t>
            </a:r>
            <a:r>
              <a:rPr lang="fr-FR" dirty="0"/>
              <a:t> 2020 </a:t>
            </a:r>
            <a:endParaRPr lang="en-US" dirty="0"/>
          </a:p>
        </p:txBody>
      </p:sp>
      <p:pic>
        <p:nvPicPr>
          <p:cNvPr id="7" name="Image 6">
            <a:extLst>
              <a:ext uri="{FF2B5EF4-FFF2-40B4-BE49-F238E27FC236}">
                <a16:creationId xmlns:a16="http://schemas.microsoft.com/office/drawing/2014/main" id="{9A8A0FB4-89DE-487F-8B8E-E4B818A77CAB}"/>
              </a:ext>
            </a:extLst>
          </p:cNvPr>
          <p:cNvPicPr>
            <a:picLocks noChangeAspect="1"/>
          </p:cNvPicPr>
          <p:nvPr/>
        </p:nvPicPr>
        <p:blipFill>
          <a:blip r:embed="rId3"/>
          <a:stretch>
            <a:fillRect/>
          </a:stretch>
        </p:blipFill>
        <p:spPr>
          <a:xfrm>
            <a:off x="0" y="2527540"/>
            <a:ext cx="9144000" cy="1975449"/>
          </a:xfrm>
          <a:prstGeom prst="rect">
            <a:avLst/>
          </a:prstGeom>
        </p:spPr>
      </p:pic>
    </p:spTree>
    <p:extLst>
      <p:ext uri="{BB962C8B-B14F-4D97-AF65-F5344CB8AC3E}">
        <p14:creationId xmlns:p14="http://schemas.microsoft.com/office/powerpoint/2010/main" val="130428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- 2020</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1608279" y="5811310"/>
            <a:ext cx="5591659"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pour les mois de Juin à Décembre</a:t>
            </a:r>
          </a:p>
        </p:txBody>
      </p:sp>
      <p:sp>
        <p:nvSpPr>
          <p:cNvPr id="10" name="ZoneTexte 9">
            <a:extLst>
              <a:ext uri="{FF2B5EF4-FFF2-40B4-BE49-F238E27FC236}">
                <a16:creationId xmlns:a16="http://schemas.microsoft.com/office/drawing/2014/main" id="{0BC916EC-FA81-495D-8B0F-6298E6835692}"/>
              </a:ext>
            </a:extLst>
          </p:cNvPr>
          <p:cNvSpPr txBox="1"/>
          <p:nvPr/>
        </p:nvSpPr>
        <p:spPr>
          <a:xfrm>
            <a:off x="1095556" y="6283047"/>
            <a:ext cx="6771735" cy="461665"/>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Le ratio de couverture est susceptible de changer du fait de l’utilisation de deux ratios de conversion du baril en métrique tonne (-&gt; 4 pour la Russie et 6,35 pour les autres filiales)</a:t>
            </a:r>
          </a:p>
        </p:txBody>
      </p:sp>
      <p:pic>
        <p:nvPicPr>
          <p:cNvPr id="2" name="Image 1">
            <a:extLst>
              <a:ext uri="{FF2B5EF4-FFF2-40B4-BE49-F238E27FC236}">
                <a16:creationId xmlns:a16="http://schemas.microsoft.com/office/drawing/2014/main" id="{0E743BBB-E89F-4244-A8D3-0AB986809688}"/>
              </a:ext>
            </a:extLst>
          </p:cNvPr>
          <p:cNvPicPr>
            <a:picLocks noChangeAspect="1"/>
          </p:cNvPicPr>
          <p:nvPr/>
        </p:nvPicPr>
        <p:blipFill>
          <a:blip r:embed="rId3"/>
          <a:stretch>
            <a:fillRect/>
          </a:stretch>
        </p:blipFill>
        <p:spPr>
          <a:xfrm>
            <a:off x="0" y="1568532"/>
            <a:ext cx="9144000" cy="3720935"/>
          </a:xfrm>
          <a:prstGeom prst="rect">
            <a:avLst/>
          </a:prstGeom>
        </p:spPr>
      </p:pic>
    </p:spTree>
    <p:extLst>
      <p:ext uri="{BB962C8B-B14F-4D97-AF65-F5344CB8AC3E}">
        <p14:creationId xmlns:p14="http://schemas.microsoft.com/office/powerpoint/2010/main" val="420886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6" name="ZoneTexte 5">
            <a:extLst>
              <a:ext uri="{FF2B5EF4-FFF2-40B4-BE49-F238E27FC236}">
                <a16:creationId xmlns:a16="http://schemas.microsoft.com/office/drawing/2014/main" id="{2EF7C095-4788-43EA-9420-65E1A12EE80A}"/>
              </a:ext>
            </a:extLst>
          </p:cNvPr>
          <p:cNvSpPr txBox="1"/>
          <p:nvPr/>
        </p:nvSpPr>
        <p:spPr>
          <a:xfrm>
            <a:off x="0" y="6581001"/>
            <a:ext cx="294189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a:t>
            </a:r>
            <a:r>
              <a:rPr lang="en-US" sz="1200" b="1" dirty="0">
                <a:latin typeface="Calibri" panose="020F0502020204030204" pitchFamily="34" charset="0"/>
                <a:cs typeface="Calibri" panose="020F0502020204030204" pitchFamily="34" charset="0"/>
              </a:rPr>
              <a:t> 4</a:t>
            </a:r>
          </a:p>
        </p:txBody>
      </p:sp>
      <p:pic>
        <p:nvPicPr>
          <p:cNvPr id="8" name="Image 7">
            <a:extLst>
              <a:ext uri="{FF2B5EF4-FFF2-40B4-BE49-F238E27FC236}">
                <a16:creationId xmlns:a16="http://schemas.microsoft.com/office/drawing/2014/main" id="{916AA617-F27A-4342-B9CF-892E918664AC}"/>
              </a:ext>
            </a:extLst>
          </p:cNvPr>
          <p:cNvPicPr>
            <a:picLocks noChangeAspect="1"/>
          </p:cNvPicPr>
          <p:nvPr/>
        </p:nvPicPr>
        <p:blipFill>
          <a:blip r:embed="rId2"/>
          <a:stretch>
            <a:fillRect/>
          </a:stretch>
        </p:blipFill>
        <p:spPr>
          <a:xfrm>
            <a:off x="473882" y="1210948"/>
            <a:ext cx="8193734" cy="5250908"/>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6" name="Image 5">
            <a:extLst>
              <a:ext uri="{FF2B5EF4-FFF2-40B4-BE49-F238E27FC236}">
                <a16:creationId xmlns:a16="http://schemas.microsoft.com/office/drawing/2014/main" id="{DB528DE6-3C39-4959-A7DB-94A2EEEA1633}"/>
              </a:ext>
            </a:extLst>
          </p:cNvPr>
          <p:cNvPicPr>
            <a:picLocks noChangeAspect="1"/>
          </p:cNvPicPr>
          <p:nvPr/>
        </p:nvPicPr>
        <p:blipFill>
          <a:blip r:embed="rId2"/>
          <a:stretch>
            <a:fillRect/>
          </a:stretch>
        </p:blipFill>
        <p:spPr>
          <a:xfrm>
            <a:off x="1114936" y="1130398"/>
            <a:ext cx="6911490" cy="5498067"/>
          </a:xfrm>
          <a:prstGeom prst="rect">
            <a:avLst/>
          </a:prstGeom>
        </p:spPr>
      </p:pic>
    </p:spTree>
    <p:extLst>
      <p:ext uri="{BB962C8B-B14F-4D97-AF65-F5344CB8AC3E}">
        <p14:creationId xmlns:p14="http://schemas.microsoft.com/office/powerpoint/2010/main" val="378968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7" name="ZoneTexte 6">
            <a:extLst>
              <a:ext uri="{FF2B5EF4-FFF2-40B4-BE49-F238E27FC236}">
                <a16:creationId xmlns:a16="http://schemas.microsoft.com/office/drawing/2014/main" id="{F20CB609-A97D-4D32-AF84-04AD9C37F63B}"/>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8" name="Image 7">
            <a:extLst>
              <a:ext uri="{FF2B5EF4-FFF2-40B4-BE49-F238E27FC236}">
                <a16:creationId xmlns:a16="http://schemas.microsoft.com/office/drawing/2014/main" id="{B12AD39B-FC87-4141-94D7-805F2BC73884}"/>
              </a:ext>
            </a:extLst>
          </p:cNvPr>
          <p:cNvPicPr>
            <a:picLocks noChangeAspect="1"/>
          </p:cNvPicPr>
          <p:nvPr/>
        </p:nvPicPr>
        <p:blipFill>
          <a:blip r:embed="rId2"/>
          <a:stretch>
            <a:fillRect/>
          </a:stretch>
        </p:blipFill>
        <p:spPr>
          <a:xfrm>
            <a:off x="473876" y="1208691"/>
            <a:ext cx="8196243" cy="5253163"/>
          </a:xfrm>
          <a:prstGeom prst="rect">
            <a:avLst/>
          </a:prstGeom>
        </p:spPr>
      </p:pic>
    </p:spTree>
    <p:extLst>
      <p:ext uri="{BB962C8B-B14F-4D97-AF65-F5344CB8AC3E}">
        <p14:creationId xmlns:p14="http://schemas.microsoft.com/office/powerpoint/2010/main" val="29225098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11101</TotalTime>
  <Words>861</Words>
  <Application>Microsoft Office PowerPoint</Application>
  <PresentationFormat>Affichage à l'écran (4:3)</PresentationFormat>
  <Paragraphs>107</Paragraphs>
  <Slides>30</Slides>
  <Notes>6</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30</vt:i4>
      </vt:variant>
    </vt:vector>
  </HeadingPairs>
  <TitlesOfParts>
    <vt:vector size="37"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 </vt:lpstr>
      <vt:lpstr>Bitumen/RUB - Synthesis</vt:lpstr>
      <vt:lpstr>Russian subsidiary - 2020</vt:lpstr>
      <vt:lpstr>Turkish subsidiary - Synthesis</vt:lpstr>
      <vt:lpstr>Turkish subsidiary - 2020</vt:lpstr>
      <vt:lpstr>Polish subsidiary - Synthesis</vt:lpstr>
      <vt:lpstr>Polish subsidiary - 2020</vt:lpstr>
      <vt:lpstr>Spanish subsidiary - Synthesis</vt:lpstr>
      <vt:lpstr>Spanish subsidiary - 2020</vt:lpstr>
      <vt:lpstr>Malaysian subsidiary - Synthesis</vt:lpstr>
      <vt:lpstr>Malaysian subsidiary - 2020</vt:lpstr>
      <vt:lpstr>Bitumen/BRL - Synthesis</vt:lpstr>
      <vt:lpstr>Correlation Analysis</vt:lpstr>
      <vt:lpstr>Correlation </vt:lpstr>
      <vt:lpstr>Historical prices: FO vs BRENT</vt:lpstr>
      <vt:lpstr>Historical prices</vt:lpstr>
      <vt:lpstr>Historical prices</vt:lpstr>
      <vt:lpstr>Annexes</vt:lpstr>
      <vt:lpstr>Polish subsidiary - 2019</vt:lpstr>
      <vt:lpstr>Turkish subsidiary - 2019</vt:lpstr>
      <vt:lpstr>Spanish subsidiary - 2019</vt:lpstr>
      <vt:lpstr>Malaysian subsidiary - 2019</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1168</cp:revision>
  <cp:lastPrinted>2019-02-12T13:53:47Z</cp:lastPrinted>
  <dcterms:created xsi:type="dcterms:W3CDTF">2010-04-23T15:09:35Z</dcterms:created>
  <dcterms:modified xsi:type="dcterms:W3CDTF">2020-06-19T15:38:03Z</dcterms:modified>
</cp:coreProperties>
</file>