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2"/>
  </p:notesMasterIdLst>
  <p:sldIdLst>
    <p:sldId id="256" r:id="rId3"/>
    <p:sldId id="466" r:id="rId4"/>
    <p:sldId id="476" r:id="rId5"/>
    <p:sldId id="545" r:id="rId6"/>
    <p:sldId id="553" r:id="rId7"/>
    <p:sldId id="550" r:id="rId8"/>
    <p:sldId id="523" r:id="rId9"/>
    <p:sldId id="540" r:id="rId10"/>
    <p:sldId id="524" r:id="rId11"/>
    <p:sldId id="543" r:id="rId12"/>
    <p:sldId id="525" r:id="rId13"/>
    <p:sldId id="547" r:id="rId14"/>
    <p:sldId id="526" r:id="rId15"/>
    <p:sldId id="544" r:id="rId16"/>
    <p:sldId id="534" r:id="rId17"/>
    <p:sldId id="551" r:id="rId18"/>
    <p:sldId id="533" r:id="rId19"/>
    <p:sldId id="549" r:id="rId20"/>
    <p:sldId id="548" r:id="rId21"/>
    <p:sldId id="520" r:id="rId22"/>
    <p:sldId id="528" r:id="rId23"/>
    <p:sldId id="539" r:id="rId24"/>
    <p:sldId id="552" r:id="rId25"/>
    <p:sldId id="532" r:id="rId26"/>
    <p:sldId id="536" r:id="rId27"/>
    <p:sldId id="531" r:id="rId28"/>
    <p:sldId id="542" r:id="rId29"/>
    <p:sldId id="409" r:id="rId30"/>
    <p:sldId id="410" r:id="rId31"/>
  </p:sldIdLst>
  <p:sldSz cx="9144000" cy="6858000" type="screen4x3"/>
  <p:notesSz cx="6805613" cy="9939338"/>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8012"/>
    <a:srgbClr val="00CC66"/>
    <a:srgbClr val="FF0000"/>
    <a:srgbClr val="BD8803"/>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37" autoAdjust="0"/>
    <p:restoredTop sz="96374" autoAdjust="0"/>
  </p:normalViewPr>
  <p:slideViewPr>
    <p:cSldViewPr snapToGrid="0">
      <p:cViewPr varScale="1">
        <p:scale>
          <a:sx n="111" d="100"/>
          <a:sy n="111" d="100"/>
        </p:scale>
        <p:origin x="1710" y="1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5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9302" cy="496427"/>
          </a:xfrm>
          <a:prstGeom prst="rect">
            <a:avLst/>
          </a:prstGeom>
        </p:spPr>
        <p:txBody>
          <a:bodyPr vert="horz" lIns="134473" tIns="67236" rIns="134473" bIns="67236" rtlCol="0"/>
          <a:lstStyle>
            <a:lvl1pPr algn="l" fontAlgn="auto">
              <a:spcBef>
                <a:spcPts val="0"/>
              </a:spcBef>
              <a:spcAft>
                <a:spcPts val="0"/>
              </a:spcAft>
              <a:defRPr sz="1800">
                <a:latin typeface="+mn-lt"/>
              </a:defRPr>
            </a:lvl1pPr>
          </a:lstStyle>
          <a:p>
            <a:pPr>
              <a:defRPr/>
            </a:pPr>
            <a:endParaRPr lang="fr-FR"/>
          </a:p>
        </p:txBody>
      </p:sp>
      <p:sp>
        <p:nvSpPr>
          <p:cNvPr id="3" name="Espace réservé de la date 2"/>
          <p:cNvSpPr>
            <a:spLocks noGrp="1"/>
          </p:cNvSpPr>
          <p:nvPr>
            <p:ph type="dt" idx="1"/>
          </p:nvPr>
        </p:nvSpPr>
        <p:spPr>
          <a:xfrm>
            <a:off x="3854790" y="1"/>
            <a:ext cx="2949302" cy="496427"/>
          </a:xfrm>
          <a:prstGeom prst="rect">
            <a:avLst/>
          </a:prstGeom>
        </p:spPr>
        <p:txBody>
          <a:bodyPr vert="horz" lIns="134473" tIns="67236" rIns="134473" bIns="67236" rtlCol="0"/>
          <a:lstStyle>
            <a:lvl1pPr algn="r" fontAlgn="auto">
              <a:spcBef>
                <a:spcPts val="0"/>
              </a:spcBef>
              <a:spcAft>
                <a:spcPts val="0"/>
              </a:spcAft>
              <a:defRPr sz="1800">
                <a:latin typeface="+mn-lt"/>
              </a:defRPr>
            </a:lvl1pPr>
          </a:lstStyle>
          <a:p>
            <a:pPr>
              <a:defRPr/>
            </a:pPr>
            <a:fld id="{D7E6CC61-8B47-4913-A23D-9C7D41B34782}" type="datetimeFigureOut">
              <a:rPr lang="fr-FR"/>
              <a:pPr>
                <a:defRPr/>
              </a:pPr>
              <a:t>17/04/2020</a:t>
            </a:fld>
            <a:endParaRPr lang="fr-FR" dirty="0"/>
          </a:p>
        </p:txBody>
      </p:sp>
      <p:sp>
        <p:nvSpPr>
          <p:cNvPr id="4" name="Espace réservé de l'image des diapositives 3"/>
          <p:cNvSpPr>
            <a:spLocks noGrp="1" noRot="1" noChangeAspect="1"/>
          </p:cNvSpPr>
          <p:nvPr>
            <p:ph type="sldImg" idx="2"/>
          </p:nvPr>
        </p:nvSpPr>
        <p:spPr>
          <a:xfrm>
            <a:off x="919163" y="746125"/>
            <a:ext cx="4967287" cy="3725863"/>
          </a:xfrm>
          <a:prstGeom prst="rect">
            <a:avLst/>
          </a:prstGeom>
          <a:noFill/>
          <a:ln w="12700">
            <a:solidFill>
              <a:prstClr val="black"/>
            </a:solidFill>
          </a:ln>
        </p:spPr>
        <p:txBody>
          <a:bodyPr vert="horz" lIns="134473" tIns="67236" rIns="134473" bIns="67236" rtlCol="0" anchor="ctr"/>
          <a:lstStyle/>
          <a:p>
            <a:pPr lvl="0"/>
            <a:endParaRPr lang="fr-FR" noProof="0" dirty="0"/>
          </a:p>
        </p:txBody>
      </p:sp>
      <p:sp>
        <p:nvSpPr>
          <p:cNvPr id="5" name="Espace réservé des commentaires 4"/>
          <p:cNvSpPr>
            <a:spLocks noGrp="1"/>
          </p:cNvSpPr>
          <p:nvPr>
            <p:ph type="body" sz="quarter" idx="3"/>
          </p:nvPr>
        </p:nvSpPr>
        <p:spPr>
          <a:xfrm>
            <a:off x="678735" y="4720684"/>
            <a:ext cx="5448143" cy="4472471"/>
          </a:xfrm>
          <a:prstGeom prst="rect">
            <a:avLst/>
          </a:prstGeom>
        </p:spPr>
        <p:txBody>
          <a:bodyPr vert="horz" lIns="134473" tIns="67236" rIns="134473" bIns="67236"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41369"/>
            <a:ext cx="2949302" cy="496427"/>
          </a:xfrm>
          <a:prstGeom prst="rect">
            <a:avLst/>
          </a:prstGeom>
        </p:spPr>
        <p:txBody>
          <a:bodyPr vert="horz" lIns="134473" tIns="67236" rIns="134473" bIns="67236" rtlCol="0" anchor="b"/>
          <a:lstStyle>
            <a:lvl1pPr algn="l" fontAlgn="auto">
              <a:spcBef>
                <a:spcPts val="0"/>
              </a:spcBef>
              <a:spcAft>
                <a:spcPts val="0"/>
              </a:spcAft>
              <a:defRPr sz="18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54790" y="9441369"/>
            <a:ext cx="2949302" cy="496427"/>
          </a:xfrm>
          <a:prstGeom prst="rect">
            <a:avLst/>
          </a:prstGeom>
        </p:spPr>
        <p:txBody>
          <a:bodyPr vert="horz" lIns="134473" tIns="67236" rIns="134473" bIns="67236" rtlCol="0" anchor="b"/>
          <a:lstStyle>
            <a:lvl1pPr algn="r" fontAlgn="auto">
              <a:spcBef>
                <a:spcPts val="0"/>
              </a:spcBef>
              <a:spcAft>
                <a:spcPts val="0"/>
              </a:spcAft>
              <a:defRPr sz="18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3</a:t>
            </a:fld>
            <a:endParaRPr lang="fr-FR" dirty="0"/>
          </a:p>
        </p:txBody>
      </p:sp>
    </p:spTree>
    <p:extLst>
      <p:ext uri="{BB962C8B-B14F-4D97-AF65-F5344CB8AC3E}">
        <p14:creationId xmlns:p14="http://schemas.microsoft.com/office/powerpoint/2010/main" val="133827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4</a:t>
            </a:fld>
            <a:endParaRPr lang="fr-FR" dirty="0"/>
          </a:p>
        </p:txBody>
      </p:sp>
    </p:spTree>
    <p:extLst>
      <p:ext uri="{BB962C8B-B14F-4D97-AF65-F5344CB8AC3E}">
        <p14:creationId xmlns:p14="http://schemas.microsoft.com/office/powerpoint/2010/main" val="786089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5</a:t>
            </a:fld>
            <a:endParaRPr lang="fr-FR" dirty="0"/>
          </a:p>
        </p:txBody>
      </p:sp>
    </p:spTree>
    <p:extLst>
      <p:ext uri="{BB962C8B-B14F-4D97-AF65-F5344CB8AC3E}">
        <p14:creationId xmlns:p14="http://schemas.microsoft.com/office/powerpoint/2010/main" val="731128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6</a:t>
            </a:fld>
            <a:endParaRPr lang="fr-FR" dirty="0"/>
          </a:p>
        </p:txBody>
      </p:sp>
    </p:spTree>
    <p:extLst>
      <p:ext uri="{BB962C8B-B14F-4D97-AF65-F5344CB8AC3E}">
        <p14:creationId xmlns:p14="http://schemas.microsoft.com/office/powerpoint/2010/main" val="1142538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21</a:t>
            </a:fld>
            <a:endParaRPr lang="fr-FR" dirty="0"/>
          </a:p>
        </p:txBody>
      </p:sp>
    </p:spTree>
    <p:extLst>
      <p:ext uri="{BB962C8B-B14F-4D97-AF65-F5344CB8AC3E}">
        <p14:creationId xmlns:p14="http://schemas.microsoft.com/office/powerpoint/2010/main" val="1771589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22</a:t>
            </a:fld>
            <a:endParaRPr lang="fr-FR" dirty="0"/>
          </a:p>
        </p:txBody>
      </p:sp>
    </p:spTree>
    <p:extLst>
      <p:ext uri="{BB962C8B-B14F-4D97-AF65-F5344CB8AC3E}">
        <p14:creationId xmlns:p14="http://schemas.microsoft.com/office/powerpoint/2010/main" val="36628195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4/17/2020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tretch>
            <a:fillRect/>
          </a:stretch>
        </p:blipFill>
        <p:spPr>
          <a:xfrm>
            <a:off x="3390995" y="2494331"/>
            <a:ext cx="2465792" cy="78490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4/17/2020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4/17/2020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4/17/2020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4/17/2020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4/17/2020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4/17/2020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4/17/2020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4/17/2020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4/17/2020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4/17/2020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tretch>
            <a:fillRect/>
          </a:stretch>
        </p:blipFill>
        <p:spPr>
          <a:xfrm>
            <a:off x="7759581" y="352186"/>
            <a:ext cx="1028105" cy="32726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4/17/2020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4/17/2020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4/17/2020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4/17/2020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4/17/2020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4/17/2020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4/17/2020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4/17/2020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4/17/2020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4/17/2020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4/17/2020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4/17/2020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4/17/2020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4/17/2020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4/17/2020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4/17/2020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4/17/2020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4/17/2020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4/17/2020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4/17/2020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4/17/2020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4/17/2020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4/17/2020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4/17/2020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4/17/2020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4/17/2020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dirty="0">
                <a:solidFill>
                  <a:srgbClr val="302421"/>
                </a:solidFill>
                <a:latin typeface="Calibri" pitchFamily="34" charset="0"/>
              </a:rPr>
              <a:t>31/03/2020</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Polish subsidiary - 2020</a:t>
            </a:r>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2700020" y="3718423"/>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9" name="Image 8">
            <a:extLst>
              <a:ext uri="{FF2B5EF4-FFF2-40B4-BE49-F238E27FC236}">
                <a16:creationId xmlns:a16="http://schemas.microsoft.com/office/drawing/2014/main" id="{D91E7493-A7B6-403A-B7FD-9F0754D5F6DA}"/>
              </a:ext>
            </a:extLst>
          </p:cNvPr>
          <p:cNvPicPr>
            <a:picLocks noChangeAspect="1"/>
          </p:cNvPicPr>
          <p:nvPr/>
        </p:nvPicPr>
        <p:blipFill>
          <a:blip r:embed="rId2"/>
          <a:stretch>
            <a:fillRect/>
          </a:stretch>
        </p:blipFill>
        <p:spPr>
          <a:xfrm>
            <a:off x="1114936" y="1130400"/>
            <a:ext cx="6911490" cy="5504360"/>
          </a:xfrm>
          <a:prstGeom prst="rect">
            <a:avLst/>
          </a:prstGeom>
        </p:spPr>
      </p:pic>
    </p:spTree>
    <p:extLst>
      <p:ext uri="{BB962C8B-B14F-4D97-AF65-F5344CB8AC3E}">
        <p14:creationId xmlns:p14="http://schemas.microsoft.com/office/powerpoint/2010/main" val="3654974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Turkish subsidiary - Synthesis</a:t>
            </a:r>
          </a:p>
        </p:txBody>
      </p:sp>
      <p:sp>
        <p:nvSpPr>
          <p:cNvPr id="7" name="ZoneTexte 6">
            <a:extLst>
              <a:ext uri="{FF2B5EF4-FFF2-40B4-BE49-F238E27FC236}">
                <a16:creationId xmlns:a16="http://schemas.microsoft.com/office/drawing/2014/main" id="{F20CB609-A97D-4D32-AF84-04AD9C37F63B}"/>
              </a:ext>
            </a:extLst>
          </p:cNvPr>
          <p:cNvSpPr txBox="1"/>
          <p:nvPr/>
        </p:nvSpPr>
        <p:spPr>
          <a:xfrm>
            <a:off x="0" y="6581001"/>
            <a:ext cx="3137462"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 </a:t>
            </a:r>
            <a:r>
              <a:rPr lang="en-US" sz="1200" b="1" dirty="0">
                <a:latin typeface="Calibri" panose="020F0502020204030204" pitchFamily="34" charset="0"/>
                <a:cs typeface="Calibri" panose="020F0502020204030204" pitchFamily="34" charset="0"/>
              </a:rPr>
              <a:t>6,35</a:t>
            </a:r>
          </a:p>
        </p:txBody>
      </p:sp>
      <p:pic>
        <p:nvPicPr>
          <p:cNvPr id="9" name="Image 8">
            <a:extLst>
              <a:ext uri="{FF2B5EF4-FFF2-40B4-BE49-F238E27FC236}">
                <a16:creationId xmlns:a16="http://schemas.microsoft.com/office/drawing/2014/main" id="{DCDCECE5-F0F0-414E-98BA-E0D2288537F3}"/>
              </a:ext>
            </a:extLst>
          </p:cNvPr>
          <p:cNvPicPr>
            <a:picLocks noChangeAspect="1"/>
          </p:cNvPicPr>
          <p:nvPr/>
        </p:nvPicPr>
        <p:blipFill>
          <a:blip r:embed="rId2"/>
          <a:stretch>
            <a:fillRect/>
          </a:stretch>
        </p:blipFill>
        <p:spPr>
          <a:xfrm>
            <a:off x="473876" y="1208692"/>
            <a:ext cx="8196243" cy="5253163"/>
          </a:xfrm>
          <a:prstGeom prst="rect">
            <a:avLst/>
          </a:prstGeom>
        </p:spPr>
      </p:pic>
    </p:spTree>
    <p:extLst>
      <p:ext uri="{BB962C8B-B14F-4D97-AF65-F5344CB8AC3E}">
        <p14:creationId xmlns:p14="http://schemas.microsoft.com/office/powerpoint/2010/main" val="2922509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Turkish subsidiary - 2020</a:t>
            </a:r>
          </a:p>
        </p:txBody>
      </p:sp>
      <p:pic>
        <p:nvPicPr>
          <p:cNvPr id="8" name="Image 7">
            <a:extLst>
              <a:ext uri="{FF2B5EF4-FFF2-40B4-BE49-F238E27FC236}">
                <a16:creationId xmlns:a16="http://schemas.microsoft.com/office/drawing/2014/main" id="{7DBBB6B8-1194-4B16-9E2C-1D8832C99559}"/>
              </a:ext>
            </a:extLst>
          </p:cNvPr>
          <p:cNvPicPr>
            <a:picLocks noChangeAspect="1"/>
          </p:cNvPicPr>
          <p:nvPr/>
        </p:nvPicPr>
        <p:blipFill>
          <a:blip r:embed="rId2"/>
          <a:stretch>
            <a:fillRect/>
          </a:stretch>
        </p:blipFill>
        <p:spPr>
          <a:xfrm>
            <a:off x="1114936" y="1128496"/>
            <a:ext cx="6914125" cy="5506453"/>
          </a:xfrm>
          <a:prstGeom prst="rect">
            <a:avLst/>
          </a:prstGeom>
        </p:spPr>
      </p:pic>
    </p:spTree>
    <p:extLst>
      <p:ext uri="{BB962C8B-B14F-4D97-AF65-F5344CB8AC3E}">
        <p14:creationId xmlns:p14="http://schemas.microsoft.com/office/powerpoint/2010/main" val="3585800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Spanish subsidiary - Synthesis</a:t>
            </a:r>
          </a:p>
        </p:txBody>
      </p:sp>
      <p:sp>
        <p:nvSpPr>
          <p:cNvPr id="10" name="ZoneTexte 9">
            <a:extLst>
              <a:ext uri="{FF2B5EF4-FFF2-40B4-BE49-F238E27FC236}">
                <a16:creationId xmlns:a16="http://schemas.microsoft.com/office/drawing/2014/main" id="{A73E832D-59C4-41C1-BFAF-7023E27B0B29}"/>
              </a:ext>
            </a:extLst>
          </p:cNvPr>
          <p:cNvSpPr txBox="1"/>
          <p:nvPr/>
        </p:nvSpPr>
        <p:spPr>
          <a:xfrm>
            <a:off x="0" y="6581001"/>
            <a:ext cx="3137462"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 </a:t>
            </a:r>
            <a:r>
              <a:rPr lang="en-US" sz="1200" b="1" dirty="0">
                <a:latin typeface="Calibri" panose="020F0502020204030204" pitchFamily="34" charset="0"/>
                <a:cs typeface="Calibri" panose="020F0502020204030204" pitchFamily="34" charset="0"/>
              </a:rPr>
              <a:t>6,35</a:t>
            </a:r>
          </a:p>
        </p:txBody>
      </p:sp>
      <p:pic>
        <p:nvPicPr>
          <p:cNvPr id="11" name="Image 10">
            <a:extLst>
              <a:ext uri="{FF2B5EF4-FFF2-40B4-BE49-F238E27FC236}">
                <a16:creationId xmlns:a16="http://schemas.microsoft.com/office/drawing/2014/main" id="{EA0A4423-3E55-4580-A963-11B52736BDE4}"/>
              </a:ext>
            </a:extLst>
          </p:cNvPr>
          <p:cNvPicPr>
            <a:picLocks noChangeAspect="1"/>
          </p:cNvPicPr>
          <p:nvPr/>
        </p:nvPicPr>
        <p:blipFill>
          <a:blip r:embed="rId2"/>
          <a:stretch>
            <a:fillRect/>
          </a:stretch>
        </p:blipFill>
        <p:spPr>
          <a:xfrm>
            <a:off x="473876" y="1208693"/>
            <a:ext cx="8196244" cy="5253164"/>
          </a:xfrm>
          <a:prstGeom prst="rect">
            <a:avLst/>
          </a:prstGeom>
        </p:spPr>
      </p:pic>
    </p:spTree>
    <p:extLst>
      <p:ext uri="{BB962C8B-B14F-4D97-AF65-F5344CB8AC3E}">
        <p14:creationId xmlns:p14="http://schemas.microsoft.com/office/powerpoint/2010/main" val="1308014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Spanish subsidiary - 2020</a:t>
            </a:r>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9" name="Image 8">
            <a:extLst>
              <a:ext uri="{FF2B5EF4-FFF2-40B4-BE49-F238E27FC236}">
                <a16:creationId xmlns:a16="http://schemas.microsoft.com/office/drawing/2014/main" id="{C8379B63-C684-4819-9E81-570F14E55E86}"/>
              </a:ext>
            </a:extLst>
          </p:cNvPr>
          <p:cNvPicPr>
            <a:picLocks noChangeAspect="1"/>
          </p:cNvPicPr>
          <p:nvPr/>
        </p:nvPicPr>
        <p:blipFill>
          <a:blip r:embed="rId2"/>
          <a:stretch>
            <a:fillRect/>
          </a:stretch>
        </p:blipFill>
        <p:spPr>
          <a:xfrm>
            <a:off x="1114936" y="1130396"/>
            <a:ext cx="6914125" cy="5506456"/>
          </a:xfrm>
          <a:prstGeom prst="rect">
            <a:avLst/>
          </a:prstGeom>
        </p:spPr>
      </p:pic>
    </p:spTree>
    <p:extLst>
      <p:ext uri="{BB962C8B-B14F-4D97-AF65-F5344CB8AC3E}">
        <p14:creationId xmlns:p14="http://schemas.microsoft.com/office/powerpoint/2010/main" val="2719923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Malaysian subsidiary - Synthesis</a:t>
            </a:r>
          </a:p>
        </p:txBody>
      </p:sp>
      <p:sp>
        <p:nvSpPr>
          <p:cNvPr id="8" name="ZoneTexte 7">
            <a:extLst>
              <a:ext uri="{FF2B5EF4-FFF2-40B4-BE49-F238E27FC236}">
                <a16:creationId xmlns:a16="http://schemas.microsoft.com/office/drawing/2014/main" id="{836CBB03-F9AE-486E-A483-FE216394E632}"/>
              </a:ext>
            </a:extLst>
          </p:cNvPr>
          <p:cNvSpPr txBox="1"/>
          <p:nvPr/>
        </p:nvSpPr>
        <p:spPr>
          <a:xfrm>
            <a:off x="0" y="6581001"/>
            <a:ext cx="3137462"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 </a:t>
            </a:r>
            <a:r>
              <a:rPr lang="en-US" sz="1200" b="1" dirty="0">
                <a:latin typeface="Calibri" panose="020F0502020204030204" pitchFamily="34" charset="0"/>
                <a:cs typeface="Calibri" panose="020F0502020204030204" pitchFamily="34" charset="0"/>
              </a:rPr>
              <a:t>6,35</a:t>
            </a:r>
          </a:p>
        </p:txBody>
      </p:sp>
      <p:pic>
        <p:nvPicPr>
          <p:cNvPr id="11" name="Image 10">
            <a:extLst>
              <a:ext uri="{FF2B5EF4-FFF2-40B4-BE49-F238E27FC236}">
                <a16:creationId xmlns:a16="http://schemas.microsoft.com/office/drawing/2014/main" id="{C39579A6-B2D8-4FDF-B9CF-58C713D5E3EF}"/>
              </a:ext>
            </a:extLst>
          </p:cNvPr>
          <p:cNvPicPr>
            <a:picLocks noChangeAspect="1"/>
          </p:cNvPicPr>
          <p:nvPr/>
        </p:nvPicPr>
        <p:blipFill>
          <a:blip r:embed="rId2"/>
          <a:stretch>
            <a:fillRect/>
          </a:stretch>
        </p:blipFill>
        <p:spPr>
          <a:xfrm>
            <a:off x="473877" y="1208693"/>
            <a:ext cx="8196243" cy="5253164"/>
          </a:xfrm>
          <a:prstGeom prst="rect">
            <a:avLst/>
          </a:prstGeom>
        </p:spPr>
      </p:pic>
    </p:spTree>
    <p:extLst>
      <p:ext uri="{BB962C8B-B14F-4D97-AF65-F5344CB8AC3E}">
        <p14:creationId xmlns:p14="http://schemas.microsoft.com/office/powerpoint/2010/main" val="1165252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Malaysian subsidiary - 2020</a:t>
            </a:r>
          </a:p>
        </p:txBody>
      </p:sp>
      <p:pic>
        <p:nvPicPr>
          <p:cNvPr id="8" name="Image 7">
            <a:extLst>
              <a:ext uri="{FF2B5EF4-FFF2-40B4-BE49-F238E27FC236}">
                <a16:creationId xmlns:a16="http://schemas.microsoft.com/office/drawing/2014/main" id="{B92C4385-187C-41BA-9A7F-84300626BB30}"/>
              </a:ext>
            </a:extLst>
          </p:cNvPr>
          <p:cNvPicPr>
            <a:picLocks noChangeAspect="1"/>
          </p:cNvPicPr>
          <p:nvPr/>
        </p:nvPicPr>
        <p:blipFill>
          <a:blip r:embed="rId2"/>
          <a:stretch>
            <a:fillRect/>
          </a:stretch>
        </p:blipFill>
        <p:spPr>
          <a:xfrm>
            <a:off x="1114936" y="1128496"/>
            <a:ext cx="6914125" cy="5506454"/>
          </a:xfrm>
          <a:prstGeom prst="rect">
            <a:avLst/>
          </a:prstGeom>
        </p:spPr>
      </p:pic>
    </p:spTree>
    <p:extLst>
      <p:ext uri="{BB962C8B-B14F-4D97-AF65-F5344CB8AC3E}">
        <p14:creationId xmlns:p14="http://schemas.microsoft.com/office/powerpoint/2010/main" val="2098934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Bitumen/BRL - Synthesis</a:t>
            </a:r>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8" name="Image 7">
            <a:extLst>
              <a:ext uri="{FF2B5EF4-FFF2-40B4-BE49-F238E27FC236}">
                <a16:creationId xmlns:a16="http://schemas.microsoft.com/office/drawing/2014/main" id="{DE6081DB-0A9A-4D9A-96AE-090B5A4D3A86}"/>
              </a:ext>
            </a:extLst>
          </p:cNvPr>
          <p:cNvPicPr>
            <a:picLocks noChangeAspect="1"/>
          </p:cNvPicPr>
          <p:nvPr/>
        </p:nvPicPr>
        <p:blipFill>
          <a:blip r:embed="rId2"/>
          <a:stretch>
            <a:fillRect/>
          </a:stretch>
        </p:blipFill>
        <p:spPr>
          <a:xfrm>
            <a:off x="473877" y="1208693"/>
            <a:ext cx="8196244" cy="5253164"/>
          </a:xfrm>
          <a:prstGeom prst="rect">
            <a:avLst/>
          </a:prstGeom>
        </p:spPr>
      </p:pic>
    </p:spTree>
    <p:extLst>
      <p:ext uri="{BB962C8B-B14F-4D97-AF65-F5344CB8AC3E}">
        <p14:creationId xmlns:p14="http://schemas.microsoft.com/office/powerpoint/2010/main" val="3354315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256188" y="267419"/>
            <a:ext cx="4948238" cy="493926"/>
          </a:xfrm>
        </p:spPr>
        <p:txBody>
          <a:bodyPr/>
          <a:lstStyle/>
          <a:p>
            <a:r>
              <a:rPr lang="en-US" dirty="0"/>
              <a:t>Correlation Analysis</a:t>
            </a:r>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8" name="ZoneTexte 7">
            <a:extLst>
              <a:ext uri="{FF2B5EF4-FFF2-40B4-BE49-F238E27FC236}">
                <a16:creationId xmlns:a16="http://schemas.microsoft.com/office/drawing/2014/main" id="{EEF839BE-18C1-4203-ADD4-B169433FBFB3}"/>
              </a:ext>
            </a:extLst>
          </p:cNvPr>
          <p:cNvSpPr txBox="1"/>
          <p:nvPr/>
        </p:nvSpPr>
        <p:spPr>
          <a:xfrm>
            <a:off x="7651630" y="1069674"/>
            <a:ext cx="1492369" cy="2369880"/>
          </a:xfrm>
          <a:prstGeom prst="rect">
            <a:avLst/>
          </a:prstGeom>
          <a:noFill/>
        </p:spPr>
        <p:txBody>
          <a:bodyPr wrap="square" rtlCol="0">
            <a:spAutoFit/>
          </a:bodyPr>
          <a:lstStyle/>
          <a:p>
            <a:pPr marL="285750" indent="-285750">
              <a:buFont typeface="Wingdings" panose="05000000000000000000" pitchFamily="2" charset="2"/>
              <a:buChar char="Ø"/>
            </a:pPr>
            <a:r>
              <a:rPr lang="fr-FR" sz="1000" dirty="0"/>
              <a:t>At Cie </a:t>
            </a:r>
            <a:r>
              <a:rPr lang="fr-FR" sz="1000" dirty="0" err="1"/>
              <a:t>Level</a:t>
            </a:r>
            <a:r>
              <a:rPr lang="fr-FR" sz="1000" dirty="0"/>
              <a:t>, la corrélation Bitume vs FO et Brent est bonne à fin Mars 2020 de l’ordre de 0,87.</a:t>
            </a:r>
          </a:p>
          <a:p>
            <a:endParaRPr lang="fr-FR" sz="1000" dirty="0"/>
          </a:p>
          <a:p>
            <a:pPr marL="285750" indent="-285750">
              <a:buFont typeface="Wingdings" panose="05000000000000000000" pitchFamily="2" charset="2"/>
              <a:buChar char="Ø"/>
            </a:pPr>
            <a:r>
              <a:rPr lang="fr-FR" sz="1000" dirty="0"/>
              <a:t>On remarque que les meilleurs résultats sont obtenus avec un décalage d’1 mois.</a:t>
            </a:r>
          </a:p>
          <a:p>
            <a:endParaRPr lang="fr-FR" dirty="0"/>
          </a:p>
        </p:txBody>
      </p:sp>
      <p:pic>
        <p:nvPicPr>
          <p:cNvPr id="11" name="Image 10">
            <a:extLst>
              <a:ext uri="{FF2B5EF4-FFF2-40B4-BE49-F238E27FC236}">
                <a16:creationId xmlns:a16="http://schemas.microsoft.com/office/drawing/2014/main" id="{D0584CA3-FF66-4290-ADE2-E552D25E0222}"/>
              </a:ext>
            </a:extLst>
          </p:cNvPr>
          <p:cNvPicPr>
            <a:picLocks noChangeAspect="1"/>
          </p:cNvPicPr>
          <p:nvPr/>
        </p:nvPicPr>
        <p:blipFill>
          <a:blip r:embed="rId2"/>
          <a:stretch>
            <a:fillRect/>
          </a:stretch>
        </p:blipFill>
        <p:spPr>
          <a:xfrm>
            <a:off x="79531" y="1069673"/>
            <a:ext cx="7572063" cy="5761899"/>
          </a:xfrm>
          <a:prstGeom prst="rect">
            <a:avLst/>
          </a:prstGeom>
        </p:spPr>
      </p:pic>
    </p:spTree>
    <p:extLst>
      <p:ext uri="{BB962C8B-B14F-4D97-AF65-F5344CB8AC3E}">
        <p14:creationId xmlns:p14="http://schemas.microsoft.com/office/powerpoint/2010/main" val="3446693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Correlation</a:t>
            </a:r>
            <a:r>
              <a:rPr lang="fr-FR" dirty="0"/>
              <a:t> </a:t>
            </a:r>
            <a:endParaRPr lang="en-US" dirty="0"/>
          </a:p>
        </p:txBody>
      </p:sp>
      <p:pic>
        <p:nvPicPr>
          <p:cNvPr id="6" name="Image 5">
            <a:extLst>
              <a:ext uri="{FF2B5EF4-FFF2-40B4-BE49-F238E27FC236}">
                <a16:creationId xmlns:a16="http://schemas.microsoft.com/office/drawing/2014/main" id="{BAF55287-0C45-4152-A24E-DBC06A371FAA}"/>
              </a:ext>
            </a:extLst>
          </p:cNvPr>
          <p:cNvPicPr>
            <a:picLocks noChangeAspect="1"/>
          </p:cNvPicPr>
          <p:nvPr/>
        </p:nvPicPr>
        <p:blipFill>
          <a:blip r:embed="rId2"/>
          <a:stretch>
            <a:fillRect/>
          </a:stretch>
        </p:blipFill>
        <p:spPr>
          <a:xfrm>
            <a:off x="79793" y="1086928"/>
            <a:ext cx="8984411" cy="5297255"/>
          </a:xfrm>
          <a:prstGeom prst="rect">
            <a:avLst/>
          </a:prstGeom>
        </p:spPr>
      </p:pic>
    </p:spTree>
    <p:extLst>
      <p:ext uri="{BB962C8B-B14F-4D97-AF65-F5344CB8AC3E}">
        <p14:creationId xmlns:p14="http://schemas.microsoft.com/office/powerpoint/2010/main" val="1843242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647825" y="1559257"/>
            <a:ext cx="7848350" cy="4558299"/>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400" dirty="0">
                <a:latin typeface="Calibri" panose="020F0502020204030204" pitchFamily="34" charset="0"/>
              </a:rPr>
              <a:t>Global view</a:t>
            </a:r>
          </a:p>
          <a:p>
            <a:pPr marL="742950" lvl="1" indent="-285750">
              <a:lnSpc>
                <a:spcPct val="150000"/>
              </a:lnSpc>
              <a:spcBef>
                <a:spcPts val="600"/>
              </a:spcBef>
              <a:buFont typeface="Arial" panose="020B0604020202020204" pitchFamily="34" charset="0"/>
              <a:buChar char="•"/>
            </a:pPr>
            <a:r>
              <a:rPr lang="en-GB" dirty="0">
                <a:latin typeface="Calibri" panose="020F0502020204030204" pitchFamily="34" charset="0"/>
              </a:rPr>
              <a:t>Bitumen Purchase Price Performance</a:t>
            </a:r>
          </a:p>
          <a:p>
            <a:pPr marL="742950" lvl="1" indent="-285750">
              <a:lnSpc>
                <a:spcPct val="150000"/>
              </a:lnSpc>
              <a:spcBef>
                <a:spcPts val="600"/>
              </a:spcBef>
              <a:buFont typeface="Arial" panose="020B0604020202020204" pitchFamily="34" charset="0"/>
              <a:buChar char="•"/>
            </a:pPr>
            <a:r>
              <a:rPr lang="en-GB" dirty="0">
                <a:latin typeface="Calibri" panose="020F0502020204030204" pitchFamily="34" charset="0"/>
              </a:rPr>
              <a:t>Bitumen Hedging Summary - 2020 </a:t>
            </a:r>
          </a:p>
          <a:p>
            <a:pPr marL="742950" lvl="1" indent="-285750">
              <a:spcBef>
                <a:spcPts val="600"/>
              </a:spcBef>
              <a:buFont typeface="Arial" panose="020B0604020202020204" pitchFamily="34" charset="0"/>
              <a:buChar char="•"/>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400" dirty="0">
                <a:latin typeface="Calibri" panose="020F0502020204030204" pitchFamily="34" charset="0"/>
              </a:rPr>
              <a:t>Detailed analysis</a:t>
            </a:r>
          </a:p>
          <a:p>
            <a:pPr marL="742950" lvl="2" indent="-285750">
              <a:lnSpc>
                <a:spcPct val="150000"/>
              </a:lnSpc>
              <a:spcBef>
                <a:spcPts val="600"/>
              </a:spcBef>
              <a:buFont typeface="Arial" panose="020B0604020202020204" pitchFamily="34" charset="0"/>
              <a:buChar char="•"/>
            </a:pPr>
            <a:r>
              <a:rPr lang="en-GB" dirty="0">
                <a:latin typeface="Calibri" panose="020F0502020204030204" pitchFamily="34" charset="0"/>
              </a:rPr>
              <a:t>Synthesis by subsidiary/currency</a:t>
            </a:r>
          </a:p>
          <a:p>
            <a:pPr marL="742950" lvl="2" indent="-285750">
              <a:lnSpc>
                <a:spcPct val="150000"/>
              </a:lnSpc>
              <a:spcBef>
                <a:spcPts val="600"/>
              </a:spcBef>
              <a:buFont typeface="Arial" panose="020B0604020202020204" pitchFamily="34" charset="0"/>
              <a:buChar char="•"/>
            </a:pPr>
            <a:r>
              <a:rPr lang="en-GB" dirty="0">
                <a:latin typeface="Calibri" panose="020F0502020204030204" pitchFamily="34" charset="0"/>
              </a:rPr>
              <a:t>Historical prices</a:t>
            </a:r>
          </a:p>
          <a:p>
            <a:pPr marL="742950" lvl="2" indent="-285750">
              <a:lnSpc>
                <a:spcPct val="150000"/>
              </a:lnSpc>
              <a:spcBef>
                <a:spcPts val="600"/>
              </a:spcBef>
              <a:buFont typeface="Arial" panose="020B0604020202020204" pitchFamily="34" charset="0"/>
              <a:buChar char="•"/>
            </a:pPr>
            <a:endParaRPr lang="en-GB" dirty="0">
              <a:latin typeface="Calibri" panose="020F0502020204030204" pitchFamily="34" charset="0"/>
            </a:endParaRPr>
          </a:p>
          <a:p>
            <a:pPr marL="285750" lvl="1" indent="-285750">
              <a:spcBef>
                <a:spcPts val="600"/>
              </a:spcBef>
              <a:buFont typeface="Arial" panose="020B0604020202020204" pitchFamily="34" charset="0"/>
              <a:buChar char="•"/>
            </a:pPr>
            <a:r>
              <a:rPr lang="en-GB" sz="2400" dirty="0">
                <a:latin typeface="Calibri" panose="020F0502020204030204" pitchFamily="34" charset="0"/>
              </a:rPr>
              <a:t>Annexes</a:t>
            </a:r>
          </a:p>
          <a:p>
            <a:pPr marL="742950" lvl="2" indent="-285750">
              <a:lnSpc>
                <a:spcPct val="150000"/>
              </a:lnSpc>
              <a:spcBef>
                <a:spcPts val="600"/>
              </a:spcBef>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05194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Historical</a:t>
            </a:r>
            <a:r>
              <a:rPr lang="fr-FR" dirty="0"/>
              <a:t> </a:t>
            </a:r>
            <a:r>
              <a:rPr lang="fr-FR" dirty="0" err="1"/>
              <a:t>prices</a:t>
            </a:r>
            <a:endParaRPr lang="en-US" dirty="0"/>
          </a:p>
        </p:txBody>
      </p:sp>
      <p:pic>
        <p:nvPicPr>
          <p:cNvPr id="6" name="Image 5">
            <a:extLst>
              <a:ext uri="{FF2B5EF4-FFF2-40B4-BE49-F238E27FC236}">
                <a16:creationId xmlns:a16="http://schemas.microsoft.com/office/drawing/2014/main" id="{FC1EB1F6-7D7C-4928-A51B-BBAA68BA3B15}"/>
              </a:ext>
            </a:extLst>
          </p:cNvPr>
          <p:cNvPicPr>
            <a:picLocks noChangeAspect="1"/>
          </p:cNvPicPr>
          <p:nvPr/>
        </p:nvPicPr>
        <p:blipFill>
          <a:blip r:embed="rId2"/>
          <a:stretch>
            <a:fillRect/>
          </a:stretch>
        </p:blipFill>
        <p:spPr>
          <a:xfrm>
            <a:off x="79794" y="1086930"/>
            <a:ext cx="8984412" cy="5297256"/>
          </a:xfrm>
          <a:prstGeom prst="rect">
            <a:avLst/>
          </a:prstGeom>
        </p:spPr>
      </p:pic>
    </p:spTree>
    <p:extLst>
      <p:ext uri="{BB962C8B-B14F-4D97-AF65-F5344CB8AC3E}">
        <p14:creationId xmlns:p14="http://schemas.microsoft.com/office/powerpoint/2010/main" val="2897984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Historical</a:t>
            </a:r>
            <a:r>
              <a:rPr lang="fr-FR" dirty="0"/>
              <a:t> </a:t>
            </a:r>
            <a:r>
              <a:rPr lang="fr-FR" dirty="0" err="1"/>
              <a:t>prices</a:t>
            </a:r>
            <a:endParaRPr lang="en-US" dirty="0"/>
          </a:p>
        </p:txBody>
      </p:sp>
      <p:sp>
        <p:nvSpPr>
          <p:cNvPr id="8" name="Rectangle 7">
            <a:extLst>
              <a:ext uri="{FF2B5EF4-FFF2-40B4-BE49-F238E27FC236}">
                <a16:creationId xmlns:a16="http://schemas.microsoft.com/office/drawing/2014/main" id="{6510A5C8-7093-4518-9F9B-12F101ABBBCE}"/>
              </a:ext>
            </a:extLst>
          </p:cNvPr>
          <p:cNvSpPr/>
          <p:nvPr/>
        </p:nvSpPr>
        <p:spPr>
          <a:xfrm>
            <a:off x="24479" y="6581001"/>
            <a:ext cx="9068499" cy="276999"/>
          </a:xfrm>
          <a:prstGeom prst="rect">
            <a:avLst/>
          </a:prstGeom>
        </p:spPr>
        <p:txBody>
          <a:bodyPr wrap="square">
            <a:spAutoFit/>
          </a:bodyPr>
          <a:lstStyle/>
          <a:p>
            <a:r>
              <a:rPr lang="en-US" sz="1200" b="1" dirty="0">
                <a:solidFill>
                  <a:srgbClr val="000000"/>
                </a:solidFill>
                <a:latin typeface="Calibri" panose="020F0502020204030204" pitchFamily="34" charset="0"/>
              </a:rPr>
              <a:t>260,42 EUR = </a:t>
            </a:r>
            <a:r>
              <a:rPr lang="en-US" sz="1200" b="1" dirty="0">
                <a:solidFill>
                  <a:srgbClr val="000000"/>
                </a:solidFill>
                <a:cs typeface="Arial" panose="020B0604020202020204" pitchFamily="34" charset="0"/>
              </a:rPr>
              <a:t>Average</a:t>
            </a:r>
            <a:r>
              <a:rPr lang="en-US" sz="1200" b="1" dirty="0">
                <a:solidFill>
                  <a:srgbClr val="000000"/>
                </a:solidFill>
                <a:latin typeface="Calibri" panose="020F0502020204030204" pitchFamily="34" charset="0"/>
              </a:rPr>
              <a:t> Strike</a:t>
            </a:r>
            <a:endParaRPr lang="en-US" sz="1200" b="1" dirty="0"/>
          </a:p>
        </p:txBody>
      </p:sp>
      <p:pic>
        <p:nvPicPr>
          <p:cNvPr id="10" name="Image 9">
            <a:extLst>
              <a:ext uri="{FF2B5EF4-FFF2-40B4-BE49-F238E27FC236}">
                <a16:creationId xmlns:a16="http://schemas.microsoft.com/office/drawing/2014/main" id="{E805F3EA-1684-4F5F-896D-105F45BB307F}"/>
              </a:ext>
            </a:extLst>
          </p:cNvPr>
          <p:cNvPicPr>
            <a:picLocks noChangeAspect="1"/>
          </p:cNvPicPr>
          <p:nvPr/>
        </p:nvPicPr>
        <p:blipFill>
          <a:blip r:embed="rId3"/>
          <a:stretch>
            <a:fillRect/>
          </a:stretch>
        </p:blipFill>
        <p:spPr>
          <a:xfrm>
            <a:off x="79794" y="1086929"/>
            <a:ext cx="8984412" cy="5297254"/>
          </a:xfrm>
          <a:prstGeom prst="rect">
            <a:avLst/>
          </a:prstGeom>
        </p:spPr>
      </p:pic>
    </p:spTree>
    <p:extLst>
      <p:ext uri="{BB962C8B-B14F-4D97-AF65-F5344CB8AC3E}">
        <p14:creationId xmlns:p14="http://schemas.microsoft.com/office/powerpoint/2010/main" val="3249494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Historical</a:t>
            </a:r>
            <a:r>
              <a:rPr lang="fr-FR" dirty="0"/>
              <a:t> </a:t>
            </a:r>
            <a:r>
              <a:rPr lang="fr-FR" dirty="0" err="1"/>
              <a:t>prices</a:t>
            </a:r>
            <a:endParaRPr lang="en-US" dirty="0"/>
          </a:p>
        </p:txBody>
      </p:sp>
      <p:sp>
        <p:nvSpPr>
          <p:cNvPr id="9" name="Rectangle 8">
            <a:extLst>
              <a:ext uri="{FF2B5EF4-FFF2-40B4-BE49-F238E27FC236}">
                <a16:creationId xmlns:a16="http://schemas.microsoft.com/office/drawing/2014/main" id="{1B3B0B0D-55B5-4B73-9787-8604949EDA26}"/>
              </a:ext>
            </a:extLst>
          </p:cNvPr>
          <p:cNvSpPr/>
          <p:nvPr/>
        </p:nvSpPr>
        <p:spPr>
          <a:xfrm>
            <a:off x="24479" y="6581001"/>
            <a:ext cx="9068499" cy="276999"/>
          </a:xfrm>
          <a:prstGeom prst="rect">
            <a:avLst/>
          </a:prstGeom>
        </p:spPr>
        <p:txBody>
          <a:bodyPr wrap="square">
            <a:spAutoFit/>
          </a:bodyPr>
          <a:lstStyle/>
          <a:p>
            <a:r>
              <a:rPr lang="en-US" sz="1200" b="1" dirty="0">
                <a:solidFill>
                  <a:srgbClr val="000000"/>
                </a:solidFill>
                <a:latin typeface="Calibri" panose="020F0502020204030204" pitchFamily="34" charset="0"/>
              </a:rPr>
              <a:t>50,78 EUR = </a:t>
            </a:r>
            <a:r>
              <a:rPr lang="en-US" sz="1200" b="1" dirty="0">
                <a:solidFill>
                  <a:srgbClr val="000000"/>
                </a:solidFill>
                <a:cs typeface="Arial" panose="020B0604020202020204" pitchFamily="34" charset="0"/>
              </a:rPr>
              <a:t>Average</a:t>
            </a:r>
            <a:r>
              <a:rPr lang="en-US" sz="1200" b="1" dirty="0">
                <a:solidFill>
                  <a:srgbClr val="000000"/>
                </a:solidFill>
                <a:latin typeface="Calibri" panose="020F0502020204030204" pitchFamily="34" charset="0"/>
              </a:rPr>
              <a:t> Strike</a:t>
            </a:r>
            <a:endParaRPr lang="en-US" sz="1200" b="1" dirty="0"/>
          </a:p>
        </p:txBody>
      </p:sp>
      <p:pic>
        <p:nvPicPr>
          <p:cNvPr id="10" name="Image 9">
            <a:extLst>
              <a:ext uri="{FF2B5EF4-FFF2-40B4-BE49-F238E27FC236}">
                <a16:creationId xmlns:a16="http://schemas.microsoft.com/office/drawing/2014/main" id="{4848CADA-35BB-4FA9-8FC5-305CAA61C14F}"/>
              </a:ext>
            </a:extLst>
          </p:cNvPr>
          <p:cNvPicPr>
            <a:picLocks noChangeAspect="1"/>
          </p:cNvPicPr>
          <p:nvPr/>
        </p:nvPicPr>
        <p:blipFill>
          <a:blip r:embed="rId3"/>
          <a:stretch>
            <a:fillRect/>
          </a:stretch>
        </p:blipFill>
        <p:spPr>
          <a:xfrm>
            <a:off x="79793" y="1086929"/>
            <a:ext cx="8984412" cy="5297255"/>
          </a:xfrm>
          <a:prstGeom prst="rect">
            <a:avLst/>
          </a:prstGeom>
        </p:spPr>
      </p:pic>
    </p:spTree>
    <p:extLst>
      <p:ext uri="{BB962C8B-B14F-4D97-AF65-F5344CB8AC3E}">
        <p14:creationId xmlns:p14="http://schemas.microsoft.com/office/powerpoint/2010/main" val="243335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97506" y="2144033"/>
            <a:ext cx="7848350" cy="2954655"/>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000" dirty="0"/>
              <a:t>Polish subsidiary – 2019</a:t>
            </a:r>
          </a:p>
          <a:p>
            <a:pPr marL="285750" indent="-285750">
              <a:spcBef>
                <a:spcPts val="600"/>
              </a:spcBef>
              <a:buFont typeface="Arial" panose="020B0604020202020204" pitchFamily="34" charset="0"/>
              <a:buChar char="•"/>
            </a:pPr>
            <a:r>
              <a:rPr lang="en-US" sz="2000" dirty="0"/>
              <a:t>Turkish subsidiary – 2019</a:t>
            </a:r>
          </a:p>
          <a:p>
            <a:pPr marL="285750" indent="-285750">
              <a:spcBef>
                <a:spcPts val="600"/>
              </a:spcBef>
              <a:buFont typeface="Arial" panose="020B0604020202020204" pitchFamily="34" charset="0"/>
              <a:buChar char="•"/>
            </a:pPr>
            <a:r>
              <a:rPr lang="en-US" sz="2000" dirty="0"/>
              <a:t>Spanish subsidiary – 2019</a:t>
            </a:r>
          </a:p>
          <a:p>
            <a:pPr marL="285750" indent="-285750">
              <a:spcBef>
                <a:spcPts val="600"/>
              </a:spcBef>
              <a:buFont typeface="Arial" panose="020B0604020202020204" pitchFamily="34" charset="0"/>
              <a:buChar char="•"/>
            </a:pPr>
            <a:r>
              <a:rPr lang="en-US" sz="2000" dirty="0"/>
              <a:t>Malaysian subsidiary – 2019</a:t>
            </a:r>
          </a:p>
          <a:p>
            <a:pPr>
              <a:spcBef>
                <a:spcPts val="600"/>
              </a:spcBef>
            </a:pPr>
            <a:endParaRPr lang="en-US" sz="2000" dirty="0"/>
          </a:p>
          <a:p>
            <a:pPr marL="285750" indent="-285750">
              <a:spcBef>
                <a:spcPts val="600"/>
              </a:spcBef>
              <a:buFont typeface="Arial" panose="020B0604020202020204" pitchFamily="34" charset="0"/>
              <a:buChar char="•"/>
            </a:pPr>
            <a:endParaRPr lang="en-US" sz="2400" dirty="0"/>
          </a:p>
          <a:p>
            <a:pPr marL="285750"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Annexes</a:t>
            </a:r>
            <a:endParaRPr lang="en-US" dirty="0"/>
          </a:p>
        </p:txBody>
      </p:sp>
    </p:spTree>
    <p:extLst>
      <p:ext uri="{BB962C8B-B14F-4D97-AF65-F5344CB8AC3E}">
        <p14:creationId xmlns:p14="http://schemas.microsoft.com/office/powerpoint/2010/main" val="487904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Polish subsidiary - 2019</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2700020" y="3718423"/>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9" name="Image 8">
            <a:extLst>
              <a:ext uri="{FF2B5EF4-FFF2-40B4-BE49-F238E27FC236}">
                <a16:creationId xmlns:a16="http://schemas.microsoft.com/office/drawing/2014/main" id="{A5BB0CB3-C023-45B2-BD6A-72FED0DAFA74}"/>
              </a:ext>
            </a:extLst>
          </p:cNvPr>
          <p:cNvPicPr>
            <a:picLocks noChangeAspect="1"/>
          </p:cNvPicPr>
          <p:nvPr/>
        </p:nvPicPr>
        <p:blipFill>
          <a:blip r:embed="rId2"/>
          <a:stretch>
            <a:fillRect/>
          </a:stretch>
        </p:blipFill>
        <p:spPr>
          <a:xfrm>
            <a:off x="1114936" y="1130398"/>
            <a:ext cx="6911490" cy="5498067"/>
          </a:xfrm>
          <a:prstGeom prst="rect">
            <a:avLst/>
          </a:prstGeom>
        </p:spPr>
      </p:pic>
    </p:spTree>
    <p:extLst>
      <p:ext uri="{BB962C8B-B14F-4D97-AF65-F5344CB8AC3E}">
        <p14:creationId xmlns:p14="http://schemas.microsoft.com/office/powerpoint/2010/main" val="1626204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Turkish subsidiary - 2019</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8" name="Image 7">
            <a:extLst>
              <a:ext uri="{FF2B5EF4-FFF2-40B4-BE49-F238E27FC236}">
                <a16:creationId xmlns:a16="http://schemas.microsoft.com/office/drawing/2014/main" id="{7633204E-5C45-4563-9B54-730F9881E9F6}"/>
              </a:ext>
            </a:extLst>
          </p:cNvPr>
          <p:cNvPicPr>
            <a:picLocks noChangeAspect="1"/>
          </p:cNvPicPr>
          <p:nvPr/>
        </p:nvPicPr>
        <p:blipFill>
          <a:blip r:embed="rId2"/>
          <a:stretch>
            <a:fillRect/>
          </a:stretch>
        </p:blipFill>
        <p:spPr>
          <a:xfrm>
            <a:off x="1114936" y="1128498"/>
            <a:ext cx="6914125" cy="5506456"/>
          </a:xfrm>
          <a:prstGeom prst="rect">
            <a:avLst/>
          </a:prstGeom>
        </p:spPr>
      </p:pic>
    </p:spTree>
    <p:extLst>
      <p:ext uri="{BB962C8B-B14F-4D97-AF65-F5344CB8AC3E}">
        <p14:creationId xmlns:p14="http://schemas.microsoft.com/office/powerpoint/2010/main" val="32544335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Spanish subsidiary - 2019</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8" name="Image 7">
            <a:extLst>
              <a:ext uri="{FF2B5EF4-FFF2-40B4-BE49-F238E27FC236}">
                <a16:creationId xmlns:a16="http://schemas.microsoft.com/office/drawing/2014/main" id="{4AA4CFEB-1CE5-4701-BF3F-038383808DC0}"/>
              </a:ext>
            </a:extLst>
          </p:cNvPr>
          <p:cNvPicPr>
            <a:picLocks noChangeAspect="1"/>
          </p:cNvPicPr>
          <p:nvPr/>
        </p:nvPicPr>
        <p:blipFill>
          <a:blip r:embed="rId2"/>
          <a:stretch>
            <a:fillRect/>
          </a:stretch>
        </p:blipFill>
        <p:spPr>
          <a:xfrm>
            <a:off x="1114936" y="1130397"/>
            <a:ext cx="6914125" cy="5506458"/>
          </a:xfrm>
          <a:prstGeom prst="rect">
            <a:avLst/>
          </a:prstGeom>
        </p:spPr>
      </p:pic>
    </p:spTree>
    <p:extLst>
      <p:ext uri="{BB962C8B-B14F-4D97-AF65-F5344CB8AC3E}">
        <p14:creationId xmlns:p14="http://schemas.microsoft.com/office/powerpoint/2010/main" val="16871423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Malaysian subsidiary - 2019</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48C59C61-F5E3-43B9-8C0D-4548DF97AE4E}"/>
              </a:ext>
            </a:extLst>
          </p:cNvPr>
          <p:cNvPicPr>
            <a:picLocks noChangeAspect="1"/>
          </p:cNvPicPr>
          <p:nvPr/>
        </p:nvPicPr>
        <p:blipFill>
          <a:blip r:embed="rId2"/>
          <a:stretch>
            <a:fillRect/>
          </a:stretch>
        </p:blipFill>
        <p:spPr>
          <a:xfrm>
            <a:off x="1114936" y="1130396"/>
            <a:ext cx="6914125" cy="5506456"/>
          </a:xfrm>
          <a:prstGeom prst="rect">
            <a:avLst/>
          </a:prstGeom>
        </p:spPr>
      </p:pic>
    </p:spTree>
    <p:extLst>
      <p:ext uri="{BB962C8B-B14F-4D97-AF65-F5344CB8AC3E}">
        <p14:creationId xmlns:p14="http://schemas.microsoft.com/office/powerpoint/2010/main" val="351850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Blandonnet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a:t> </a:t>
            </a:r>
            <a:endParaRPr lang="en-US" dirty="0"/>
          </a:p>
        </p:txBody>
      </p:sp>
      <p:sp>
        <p:nvSpPr>
          <p:cNvPr id="5" name="Title">
            <a:extLst>
              <a:ext uri="{FF2B5EF4-FFF2-40B4-BE49-F238E27FC236}">
                <a16:creationId xmlns:a16="http://schemas.microsoft.com/office/drawing/2014/main" id="{533DA188-B1B2-4FCC-81C7-4565C09E97D1}"/>
              </a:ext>
            </a:extLst>
          </p:cNvPr>
          <p:cNvSpPr txBox="1">
            <a:spLocks/>
          </p:cNvSpPr>
          <p:nvPr/>
        </p:nvSpPr>
        <p:spPr bwMode="auto">
          <a:xfrm>
            <a:off x="0" y="113288"/>
            <a:ext cx="9144000"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200" dirty="0" err="1"/>
              <a:t>Bitumen</a:t>
            </a:r>
            <a:r>
              <a:rPr lang="fr-FR" sz="2200" dirty="0"/>
              <a:t> Hedge </a:t>
            </a:r>
            <a:r>
              <a:rPr lang="fr-FR" sz="2200" dirty="0" err="1"/>
              <a:t>Summary</a:t>
            </a:r>
            <a:r>
              <a:rPr lang="fr-FR" sz="2200" dirty="0"/>
              <a:t> and</a:t>
            </a:r>
          </a:p>
          <a:p>
            <a:pPr defTabSz="914400"/>
            <a:r>
              <a:rPr lang="fr-FR" sz="2200" dirty="0"/>
              <a:t> </a:t>
            </a:r>
            <a:r>
              <a:rPr lang="fr-FR" sz="2200" dirty="0" err="1"/>
              <a:t>Purchase</a:t>
            </a:r>
            <a:r>
              <a:rPr lang="fr-FR" sz="2200" dirty="0"/>
              <a:t> Price Performance</a:t>
            </a:r>
            <a:endParaRPr lang="en-US" sz="2200" dirty="0"/>
          </a:p>
        </p:txBody>
      </p:sp>
      <p:pic>
        <p:nvPicPr>
          <p:cNvPr id="8" name="Image 7">
            <a:extLst>
              <a:ext uri="{FF2B5EF4-FFF2-40B4-BE49-F238E27FC236}">
                <a16:creationId xmlns:a16="http://schemas.microsoft.com/office/drawing/2014/main" id="{EDD8C731-F2DA-48E9-80D0-7630B20659F0}"/>
              </a:ext>
            </a:extLst>
          </p:cNvPr>
          <p:cNvPicPr>
            <a:picLocks noChangeAspect="1"/>
          </p:cNvPicPr>
          <p:nvPr/>
        </p:nvPicPr>
        <p:blipFill>
          <a:blip r:embed="rId3"/>
          <a:stretch>
            <a:fillRect/>
          </a:stretch>
        </p:blipFill>
        <p:spPr>
          <a:xfrm>
            <a:off x="0" y="2308639"/>
            <a:ext cx="9144000" cy="2240716"/>
          </a:xfrm>
          <a:prstGeom prst="rect">
            <a:avLst/>
          </a:prstGeom>
        </p:spPr>
      </p:pic>
    </p:spTree>
    <p:extLst>
      <p:ext uri="{BB962C8B-B14F-4D97-AF65-F5344CB8AC3E}">
        <p14:creationId xmlns:p14="http://schemas.microsoft.com/office/powerpoint/2010/main" val="3470511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a:t> </a:t>
            </a:r>
            <a:endParaRPr lang="en-US" dirty="0"/>
          </a:p>
        </p:txBody>
      </p:sp>
      <p:sp>
        <p:nvSpPr>
          <p:cNvPr id="5" name="Title">
            <a:extLst>
              <a:ext uri="{FF2B5EF4-FFF2-40B4-BE49-F238E27FC236}">
                <a16:creationId xmlns:a16="http://schemas.microsoft.com/office/drawing/2014/main" id="{533DA188-B1B2-4FCC-81C7-4565C09E97D1}"/>
              </a:ext>
            </a:extLst>
          </p:cNvPr>
          <p:cNvSpPr txBox="1">
            <a:spLocks/>
          </p:cNvSpPr>
          <p:nvPr/>
        </p:nvSpPr>
        <p:spPr bwMode="auto">
          <a:xfrm>
            <a:off x="0" y="113288"/>
            <a:ext cx="9144000"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dirty="0" err="1"/>
              <a:t>Bitumen</a:t>
            </a:r>
            <a:r>
              <a:rPr lang="fr-FR" dirty="0"/>
              <a:t> </a:t>
            </a:r>
            <a:r>
              <a:rPr lang="fr-FR" dirty="0" err="1"/>
              <a:t>Hedging</a:t>
            </a:r>
            <a:r>
              <a:rPr lang="fr-FR" dirty="0"/>
              <a:t> </a:t>
            </a:r>
            <a:r>
              <a:rPr lang="fr-FR" dirty="0" err="1"/>
              <a:t>Summary</a:t>
            </a:r>
            <a:r>
              <a:rPr lang="fr-FR" dirty="0"/>
              <a:t> – Brent 2020 </a:t>
            </a:r>
            <a:endParaRPr lang="en-US" dirty="0"/>
          </a:p>
        </p:txBody>
      </p:sp>
      <p:pic>
        <p:nvPicPr>
          <p:cNvPr id="14" name="Image 13">
            <a:extLst>
              <a:ext uri="{FF2B5EF4-FFF2-40B4-BE49-F238E27FC236}">
                <a16:creationId xmlns:a16="http://schemas.microsoft.com/office/drawing/2014/main" id="{94094A72-182D-4F2E-B312-73B452ED39EB}"/>
              </a:ext>
            </a:extLst>
          </p:cNvPr>
          <p:cNvPicPr>
            <a:picLocks noChangeAspect="1"/>
          </p:cNvPicPr>
          <p:nvPr/>
        </p:nvPicPr>
        <p:blipFill>
          <a:blip r:embed="rId3"/>
          <a:stretch>
            <a:fillRect/>
          </a:stretch>
        </p:blipFill>
        <p:spPr>
          <a:xfrm>
            <a:off x="252412" y="1482485"/>
            <a:ext cx="8639175" cy="4324350"/>
          </a:xfrm>
          <a:prstGeom prst="rect">
            <a:avLst/>
          </a:prstGeom>
        </p:spPr>
      </p:pic>
    </p:spTree>
    <p:extLst>
      <p:ext uri="{BB962C8B-B14F-4D97-AF65-F5344CB8AC3E}">
        <p14:creationId xmlns:p14="http://schemas.microsoft.com/office/powerpoint/2010/main" val="1870731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a:t> </a:t>
            </a:r>
            <a:endParaRPr lang="en-US" dirty="0"/>
          </a:p>
        </p:txBody>
      </p:sp>
      <p:sp>
        <p:nvSpPr>
          <p:cNvPr id="5" name="Title">
            <a:extLst>
              <a:ext uri="{FF2B5EF4-FFF2-40B4-BE49-F238E27FC236}">
                <a16:creationId xmlns:a16="http://schemas.microsoft.com/office/drawing/2014/main" id="{533DA188-B1B2-4FCC-81C7-4565C09E97D1}"/>
              </a:ext>
            </a:extLst>
          </p:cNvPr>
          <p:cNvSpPr txBox="1">
            <a:spLocks/>
          </p:cNvSpPr>
          <p:nvPr/>
        </p:nvSpPr>
        <p:spPr bwMode="auto">
          <a:xfrm>
            <a:off x="0" y="113288"/>
            <a:ext cx="9144000"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dirty="0" err="1"/>
              <a:t>Bitumen</a:t>
            </a:r>
            <a:r>
              <a:rPr lang="fr-FR" dirty="0"/>
              <a:t> </a:t>
            </a:r>
            <a:r>
              <a:rPr lang="fr-FR" dirty="0" err="1"/>
              <a:t>Hedging</a:t>
            </a:r>
            <a:r>
              <a:rPr lang="fr-FR" dirty="0"/>
              <a:t> </a:t>
            </a:r>
            <a:r>
              <a:rPr lang="fr-FR" dirty="0" err="1"/>
              <a:t>Summary</a:t>
            </a:r>
            <a:r>
              <a:rPr lang="fr-FR" dirty="0"/>
              <a:t> – Fuel </a:t>
            </a:r>
            <a:r>
              <a:rPr lang="fr-FR" dirty="0" err="1"/>
              <a:t>Oil</a:t>
            </a:r>
            <a:r>
              <a:rPr lang="fr-FR" dirty="0"/>
              <a:t> 2020 </a:t>
            </a:r>
            <a:endParaRPr lang="en-US" dirty="0"/>
          </a:p>
        </p:txBody>
      </p:sp>
      <p:pic>
        <p:nvPicPr>
          <p:cNvPr id="6" name="Image 5">
            <a:extLst>
              <a:ext uri="{FF2B5EF4-FFF2-40B4-BE49-F238E27FC236}">
                <a16:creationId xmlns:a16="http://schemas.microsoft.com/office/drawing/2014/main" id="{C5A8EE5A-F318-467A-91A4-7B291D7190D2}"/>
              </a:ext>
            </a:extLst>
          </p:cNvPr>
          <p:cNvPicPr>
            <a:picLocks noChangeAspect="1"/>
          </p:cNvPicPr>
          <p:nvPr/>
        </p:nvPicPr>
        <p:blipFill>
          <a:blip r:embed="rId3"/>
          <a:stretch>
            <a:fillRect/>
          </a:stretch>
        </p:blipFill>
        <p:spPr>
          <a:xfrm>
            <a:off x="0" y="2527540"/>
            <a:ext cx="9144000" cy="1975449"/>
          </a:xfrm>
          <a:prstGeom prst="rect">
            <a:avLst/>
          </a:prstGeom>
        </p:spPr>
      </p:pic>
    </p:spTree>
    <p:extLst>
      <p:ext uri="{BB962C8B-B14F-4D97-AF65-F5344CB8AC3E}">
        <p14:creationId xmlns:p14="http://schemas.microsoft.com/office/powerpoint/2010/main" val="1304286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a:t> </a:t>
            </a:r>
            <a:endParaRPr lang="en-US" dirty="0"/>
          </a:p>
        </p:txBody>
      </p:sp>
      <p:sp>
        <p:nvSpPr>
          <p:cNvPr id="5" name="Title">
            <a:extLst>
              <a:ext uri="{FF2B5EF4-FFF2-40B4-BE49-F238E27FC236}">
                <a16:creationId xmlns:a16="http://schemas.microsoft.com/office/drawing/2014/main" id="{533DA188-B1B2-4FCC-81C7-4565C09E97D1}"/>
              </a:ext>
            </a:extLst>
          </p:cNvPr>
          <p:cNvSpPr txBox="1">
            <a:spLocks/>
          </p:cNvSpPr>
          <p:nvPr/>
        </p:nvSpPr>
        <p:spPr bwMode="auto">
          <a:xfrm>
            <a:off x="0" y="113288"/>
            <a:ext cx="9144000"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dirty="0" err="1"/>
              <a:t>Bitumen</a:t>
            </a:r>
            <a:r>
              <a:rPr lang="fr-FR" dirty="0"/>
              <a:t> </a:t>
            </a:r>
            <a:r>
              <a:rPr lang="fr-FR" dirty="0" err="1"/>
              <a:t>Hedging</a:t>
            </a:r>
            <a:r>
              <a:rPr lang="fr-FR" dirty="0"/>
              <a:t> </a:t>
            </a:r>
            <a:r>
              <a:rPr lang="fr-FR" dirty="0" err="1"/>
              <a:t>Summary</a:t>
            </a:r>
            <a:r>
              <a:rPr lang="fr-FR" dirty="0"/>
              <a:t> - 2020</a:t>
            </a:r>
            <a:endParaRPr lang="en-US" dirty="0"/>
          </a:p>
        </p:txBody>
      </p:sp>
      <p:pic>
        <p:nvPicPr>
          <p:cNvPr id="6" name="Image 5">
            <a:extLst>
              <a:ext uri="{FF2B5EF4-FFF2-40B4-BE49-F238E27FC236}">
                <a16:creationId xmlns:a16="http://schemas.microsoft.com/office/drawing/2014/main" id="{0822D272-FD5E-480F-BDA5-F3660FE7C37E}"/>
              </a:ext>
            </a:extLst>
          </p:cNvPr>
          <p:cNvPicPr>
            <a:picLocks noChangeAspect="1"/>
          </p:cNvPicPr>
          <p:nvPr/>
        </p:nvPicPr>
        <p:blipFill>
          <a:blip r:embed="rId3"/>
          <a:stretch>
            <a:fillRect/>
          </a:stretch>
        </p:blipFill>
        <p:spPr>
          <a:xfrm>
            <a:off x="0" y="1977081"/>
            <a:ext cx="9144000" cy="2903838"/>
          </a:xfrm>
          <a:prstGeom prst="rect">
            <a:avLst/>
          </a:prstGeom>
        </p:spPr>
      </p:pic>
    </p:spTree>
    <p:extLst>
      <p:ext uri="{BB962C8B-B14F-4D97-AF65-F5344CB8AC3E}">
        <p14:creationId xmlns:p14="http://schemas.microsoft.com/office/powerpoint/2010/main" val="4208861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Bitumen/RUB - Synthesis</a:t>
            </a:r>
          </a:p>
        </p:txBody>
      </p:sp>
      <p:sp>
        <p:nvSpPr>
          <p:cNvPr id="6" name="ZoneTexte 5">
            <a:extLst>
              <a:ext uri="{FF2B5EF4-FFF2-40B4-BE49-F238E27FC236}">
                <a16:creationId xmlns:a16="http://schemas.microsoft.com/office/drawing/2014/main" id="{2EF7C095-4788-43EA-9420-65E1A12EE80A}"/>
              </a:ext>
            </a:extLst>
          </p:cNvPr>
          <p:cNvSpPr txBox="1"/>
          <p:nvPr/>
        </p:nvSpPr>
        <p:spPr>
          <a:xfrm>
            <a:off x="0" y="6581001"/>
            <a:ext cx="2941896"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a:t>
            </a:r>
            <a:r>
              <a:rPr lang="en-US" sz="1200" b="1" dirty="0">
                <a:latin typeface="Calibri" panose="020F0502020204030204" pitchFamily="34" charset="0"/>
                <a:cs typeface="Calibri" panose="020F0502020204030204" pitchFamily="34" charset="0"/>
              </a:rPr>
              <a:t> 4</a:t>
            </a:r>
          </a:p>
        </p:txBody>
      </p:sp>
      <p:pic>
        <p:nvPicPr>
          <p:cNvPr id="10" name="Image 9">
            <a:extLst>
              <a:ext uri="{FF2B5EF4-FFF2-40B4-BE49-F238E27FC236}">
                <a16:creationId xmlns:a16="http://schemas.microsoft.com/office/drawing/2014/main" id="{6859A14F-B7A0-48C9-95A3-F8D5F0F71146}"/>
              </a:ext>
            </a:extLst>
          </p:cNvPr>
          <p:cNvPicPr>
            <a:picLocks noChangeAspect="1"/>
          </p:cNvPicPr>
          <p:nvPr/>
        </p:nvPicPr>
        <p:blipFill>
          <a:blip r:embed="rId2"/>
          <a:stretch>
            <a:fillRect/>
          </a:stretch>
        </p:blipFill>
        <p:spPr>
          <a:xfrm>
            <a:off x="473882" y="1210948"/>
            <a:ext cx="8193735" cy="5250908"/>
          </a:xfrm>
          <a:prstGeom prst="rect">
            <a:avLst/>
          </a:prstGeom>
        </p:spPr>
      </p:pic>
    </p:spTree>
    <p:extLst>
      <p:ext uri="{BB962C8B-B14F-4D97-AF65-F5344CB8AC3E}">
        <p14:creationId xmlns:p14="http://schemas.microsoft.com/office/powerpoint/2010/main" val="2465979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Russian subsidiary - 2020</a:t>
            </a:r>
          </a:p>
        </p:txBody>
      </p:sp>
      <p:pic>
        <p:nvPicPr>
          <p:cNvPr id="8" name="Image 7">
            <a:extLst>
              <a:ext uri="{FF2B5EF4-FFF2-40B4-BE49-F238E27FC236}">
                <a16:creationId xmlns:a16="http://schemas.microsoft.com/office/drawing/2014/main" id="{D9E92EF8-BE26-4C1A-A8C7-3D4D1A7F7E36}"/>
              </a:ext>
            </a:extLst>
          </p:cNvPr>
          <p:cNvPicPr>
            <a:picLocks noChangeAspect="1"/>
          </p:cNvPicPr>
          <p:nvPr/>
        </p:nvPicPr>
        <p:blipFill>
          <a:blip r:embed="rId2"/>
          <a:stretch>
            <a:fillRect/>
          </a:stretch>
        </p:blipFill>
        <p:spPr>
          <a:xfrm>
            <a:off x="1114936" y="1130398"/>
            <a:ext cx="6911490" cy="5498067"/>
          </a:xfrm>
          <a:prstGeom prst="rect">
            <a:avLst/>
          </a:prstGeom>
        </p:spPr>
      </p:pic>
    </p:spTree>
    <p:extLst>
      <p:ext uri="{BB962C8B-B14F-4D97-AF65-F5344CB8AC3E}">
        <p14:creationId xmlns:p14="http://schemas.microsoft.com/office/powerpoint/2010/main" val="3789685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Polish subsidiary - Synthesis</a:t>
            </a:r>
          </a:p>
        </p:txBody>
      </p:sp>
      <p:sp>
        <p:nvSpPr>
          <p:cNvPr id="6" name="ZoneTexte 5">
            <a:extLst>
              <a:ext uri="{FF2B5EF4-FFF2-40B4-BE49-F238E27FC236}">
                <a16:creationId xmlns:a16="http://schemas.microsoft.com/office/drawing/2014/main" id="{EE25C933-6524-41F0-AEE6-6B6BB9985600}"/>
              </a:ext>
            </a:extLst>
          </p:cNvPr>
          <p:cNvSpPr txBox="1"/>
          <p:nvPr/>
        </p:nvSpPr>
        <p:spPr>
          <a:xfrm>
            <a:off x="0" y="6581001"/>
            <a:ext cx="3137462"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 </a:t>
            </a:r>
            <a:r>
              <a:rPr lang="en-US" sz="1200" b="1" dirty="0">
                <a:latin typeface="Calibri" panose="020F0502020204030204" pitchFamily="34" charset="0"/>
                <a:cs typeface="Calibri" panose="020F0502020204030204" pitchFamily="34" charset="0"/>
              </a:rPr>
              <a:t>6,35</a:t>
            </a:r>
          </a:p>
        </p:txBody>
      </p:sp>
      <p:pic>
        <p:nvPicPr>
          <p:cNvPr id="10" name="Image 9">
            <a:extLst>
              <a:ext uri="{FF2B5EF4-FFF2-40B4-BE49-F238E27FC236}">
                <a16:creationId xmlns:a16="http://schemas.microsoft.com/office/drawing/2014/main" id="{80648003-9697-46D7-94A4-4EF515CC5978}"/>
              </a:ext>
            </a:extLst>
          </p:cNvPr>
          <p:cNvPicPr>
            <a:picLocks noChangeAspect="1"/>
          </p:cNvPicPr>
          <p:nvPr/>
        </p:nvPicPr>
        <p:blipFill>
          <a:blip r:embed="rId2"/>
          <a:stretch>
            <a:fillRect/>
          </a:stretch>
        </p:blipFill>
        <p:spPr>
          <a:xfrm>
            <a:off x="473877" y="1208693"/>
            <a:ext cx="8196242" cy="5253164"/>
          </a:xfrm>
          <a:prstGeom prst="rect">
            <a:avLst/>
          </a:prstGeom>
        </p:spPr>
      </p:pic>
    </p:spTree>
    <p:extLst>
      <p:ext uri="{BB962C8B-B14F-4D97-AF65-F5344CB8AC3E}">
        <p14:creationId xmlns:p14="http://schemas.microsoft.com/office/powerpoint/2010/main" val="2065671481"/>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9770</TotalTime>
  <Words>797</Words>
  <Application>Microsoft Office PowerPoint</Application>
  <PresentationFormat>Affichage à l'écran (4:3)</PresentationFormat>
  <Paragraphs>103</Paragraphs>
  <Slides>29</Slides>
  <Notes>6</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29</vt:i4>
      </vt:variant>
    </vt:vector>
  </HeadingPairs>
  <TitlesOfParts>
    <vt:vector size="36" baseType="lpstr">
      <vt:lpstr>Arial</vt:lpstr>
      <vt:lpstr>Calibri</vt:lpstr>
      <vt:lpstr>News Gothic MT</vt:lpstr>
      <vt:lpstr>Verdana</vt:lpstr>
      <vt:lpstr>Wingdings</vt:lpstr>
      <vt:lpstr>Inspiration</vt:lpstr>
      <vt:lpstr>1_Inspiration</vt:lpstr>
      <vt:lpstr> Global Hedge Position</vt:lpstr>
      <vt:lpstr>Contents</vt:lpstr>
      <vt:lpstr> </vt:lpstr>
      <vt:lpstr> </vt:lpstr>
      <vt:lpstr> </vt:lpstr>
      <vt:lpstr> </vt:lpstr>
      <vt:lpstr>Bitumen/RUB - Synthesis</vt:lpstr>
      <vt:lpstr>Russian subsidiary - 2020</vt:lpstr>
      <vt:lpstr>Polish subsidiary - Synthesis</vt:lpstr>
      <vt:lpstr>Polish subsidiary - 2020</vt:lpstr>
      <vt:lpstr>Turkish subsidiary - Synthesis</vt:lpstr>
      <vt:lpstr>Turkish subsidiary - 2020</vt:lpstr>
      <vt:lpstr>Spanish subsidiary - Synthesis</vt:lpstr>
      <vt:lpstr>Spanish subsidiary - 2020</vt:lpstr>
      <vt:lpstr>Malaysian subsidiary - Synthesis</vt:lpstr>
      <vt:lpstr>Malaysian subsidiary - 2020</vt:lpstr>
      <vt:lpstr>Bitumen/BRL - Synthesis</vt:lpstr>
      <vt:lpstr>Correlation Analysis</vt:lpstr>
      <vt:lpstr>Correlation </vt:lpstr>
      <vt:lpstr>Historical prices</vt:lpstr>
      <vt:lpstr>Historical prices</vt:lpstr>
      <vt:lpstr>Historical prices</vt:lpstr>
      <vt:lpstr>Annexes</vt:lpstr>
      <vt:lpstr>Polish subsidiary - 2019</vt:lpstr>
      <vt:lpstr>Turkish subsidiary - 2019</vt:lpstr>
      <vt:lpstr>Spanish subsidiary - 2019</vt:lpstr>
      <vt:lpstr>Malaysian subsidiary - 2019</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Desktop Kerius3</cp:lastModifiedBy>
  <cp:revision>1103</cp:revision>
  <cp:lastPrinted>2019-02-12T13:53:47Z</cp:lastPrinted>
  <dcterms:created xsi:type="dcterms:W3CDTF">2010-04-23T15:09:35Z</dcterms:created>
  <dcterms:modified xsi:type="dcterms:W3CDTF">2020-04-17T11:34:04Z</dcterms:modified>
</cp:coreProperties>
</file>