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1"/>
  </p:notesMasterIdLst>
  <p:sldIdLst>
    <p:sldId id="256" r:id="rId3"/>
    <p:sldId id="466" r:id="rId4"/>
    <p:sldId id="476" r:id="rId5"/>
    <p:sldId id="545" r:id="rId6"/>
    <p:sldId id="550" r:id="rId7"/>
    <p:sldId id="523" r:id="rId8"/>
    <p:sldId id="540" r:id="rId9"/>
    <p:sldId id="524" r:id="rId10"/>
    <p:sldId id="543" r:id="rId11"/>
    <p:sldId id="525" r:id="rId12"/>
    <p:sldId id="547" r:id="rId13"/>
    <p:sldId id="526" r:id="rId14"/>
    <p:sldId id="544" r:id="rId15"/>
    <p:sldId id="534" r:id="rId16"/>
    <p:sldId id="551" r:id="rId17"/>
    <p:sldId id="533" r:id="rId18"/>
    <p:sldId id="549" r:id="rId19"/>
    <p:sldId id="548" r:id="rId20"/>
    <p:sldId id="520" r:id="rId21"/>
    <p:sldId id="528" r:id="rId22"/>
    <p:sldId id="539" r:id="rId23"/>
    <p:sldId id="552" r:id="rId24"/>
    <p:sldId id="532" r:id="rId25"/>
    <p:sldId id="536" r:id="rId26"/>
    <p:sldId id="531" r:id="rId27"/>
    <p:sldId id="542" r:id="rId28"/>
    <p:sldId id="409" r:id="rId29"/>
    <p:sldId id="410" r:id="rId30"/>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8012"/>
    <a:srgbClr val="00CC66"/>
    <a:srgbClr val="FF0000"/>
    <a:srgbClr val="BD8803"/>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37" autoAdjust="0"/>
    <p:restoredTop sz="96374" autoAdjust="0"/>
  </p:normalViewPr>
  <p:slideViewPr>
    <p:cSldViewPr snapToGrid="0">
      <p:cViewPr varScale="1">
        <p:scale>
          <a:sx n="111" d="100"/>
          <a:sy n="111" d="100"/>
        </p:scale>
        <p:origin x="1710"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5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302" cy="496427"/>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4790" y="1"/>
            <a:ext cx="2949302" cy="496427"/>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D7E6CC61-8B47-4913-A23D-9C7D41B34782}" type="datetimeFigureOut">
              <a:rPr lang="fr-FR"/>
              <a:pPr>
                <a:defRPr/>
              </a:pPr>
              <a:t>24/02/2020</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78735" y="4720684"/>
            <a:ext cx="5448143" cy="4472471"/>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1369"/>
            <a:ext cx="2949302" cy="496427"/>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4790" y="9441369"/>
            <a:ext cx="2949302" cy="496427"/>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3</a:t>
            </a:fld>
            <a:endParaRPr lang="fr-FR" dirty="0"/>
          </a:p>
        </p:txBody>
      </p:sp>
    </p:spTree>
    <p:extLst>
      <p:ext uri="{BB962C8B-B14F-4D97-AF65-F5344CB8AC3E}">
        <p14:creationId xmlns:p14="http://schemas.microsoft.com/office/powerpoint/2010/main" val="133827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4</a:t>
            </a:fld>
            <a:endParaRPr lang="fr-FR" dirty="0"/>
          </a:p>
        </p:txBody>
      </p:sp>
    </p:spTree>
    <p:extLst>
      <p:ext uri="{BB962C8B-B14F-4D97-AF65-F5344CB8AC3E}">
        <p14:creationId xmlns:p14="http://schemas.microsoft.com/office/powerpoint/2010/main" val="786089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5</a:t>
            </a:fld>
            <a:endParaRPr lang="fr-FR" dirty="0"/>
          </a:p>
        </p:txBody>
      </p:sp>
    </p:spTree>
    <p:extLst>
      <p:ext uri="{BB962C8B-B14F-4D97-AF65-F5344CB8AC3E}">
        <p14:creationId xmlns:p14="http://schemas.microsoft.com/office/powerpoint/2010/main" val="1142538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20</a:t>
            </a:fld>
            <a:endParaRPr lang="fr-FR" dirty="0"/>
          </a:p>
        </p:txBody>
      </p:sp>
    </p:spTree>
    <p:extLst>
      <p:ext uri="{BB962C8B-B14F-4D97-AF65-F5344CB8AC3E}">
        <p14:creationId xmlns:p14="http://schemas.microsoft.com/office/powerpoint/2010/main" val="1771589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21</a:t>
            </a:fld>
            <a:endParaRPr lang="fr-FR" dirty="0"/>
          </a:p>
        </p:txBody>
      </p:sp>
    </p:spTree>
    <p:extLst>
      <p:ext uri="{BB962C8B-B14F-4D97-AF65-F5344CB8AC3E}">
        <p14:creationId xmlns:p14="http://schemas.microsoft.com/office/powerpoint/2010/main" val="3662819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2/24/2020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2/24/2020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2/24/2020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2/24/2020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2/24/2020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2/24/2020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2/24/2020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2/24/2020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2/24/2020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2/24/2020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2/24/2020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2/24/2020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2/24/2020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2/24/2020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2/24/2020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2/24/2020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2/24/2020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2/24/2020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2/24/2020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2/24/2020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2/24/2020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2/24/2020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2/24/2020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2/24/2020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2/24/2020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2/24/2020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2/24/2020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2/24/2020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2/24/2020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2/24/2020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2/24/2020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2/24/2020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2/24/2020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2/24/2020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2/24/2020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2/24/2020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2/24/2020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dirty="0">
                <a:solidFill>
                  <a:srgbClr val="302421"/>
                </a:solidFill>
                <a:latin typeface="Calibri" pitchFamily="34" charset="0"/>
              </a:rPr>
              <a:t>31/01/2020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Turkish subsidiary - Synthesis</a:t>
            </a:r>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6" name="ZoneTexte 5">
            <a:extLst>
              <a:ext uri="{FF2B5EF4-FFF2-40B4-BE49-F238E27FC236}">
                <a16:creationId xmlns:a16="http://schemas.microsoft.com/office/drawing/2014/main" id="{47BB654D-5EC8-4A8D-A1CD-3A647B73BD70}"/>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6,35</a:t>
            </a:r>
          </a:p>
        </p:txBody>
      </p:sp>
      <p:pic>
        <p:nvPicPr>
          <p:cNvPr id="8" name="Image 7">
            <a:extLst>
              <a:ext uri="{FF2B5EF4-FFF2-40B4-BE49-F238E27FC236}">
                <a16:creationId xmlns:a16="http://schemas.microsoft.com/office/drawing/2014/main" id="{740C9533-E3C9-466E-9213-4A5372BBFC21}"/>
              </a:ext>
            </a:extLst>
          </p:cNvPr>
          <p:cNvPicPr>
            <a:picLocks noChangeAspect="1"/>
          </p:cNvPicPr>
          <p:nvPr/>
        </p:nvPicPr>
        <p:blipFill>
          <a:blip r:embed="rId2"/>
          <a:stretch>
            <a:fillRect/>
          </a:stretch>
        </p:blipFill>
        <p:spPr>
          <a:xfrm>
            <a:off x="473877" y="1208693"/>
            <a:ext cx="8196243" cy="5253164"/>
          </a:xfrm>
          <a:prstGeom prst="rect">
            <a:avLst/>
          </a:prstGeom>
        </p:spPr>
      </p:pic>
    </p:spTree>
    <p:extLst>
      <p:ext uri="{BB962C8B-B14F-4D97-AF65-F5344CB8AC3E}">
        <p14:creationId xmlns:p14="http://schemas.microsoft.com/office/powerpoint/2010/main" val="2922509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6A260D9E-0F3B-4566-A15C-0F7BD70D6FEF}"/>
              </a:ext>
            </a:extLst>
          </p:cNvPr>
          <p:cNvPicPr>
            <a:picLocks noChangeAspect="1"/>
          </p:cNvPicPr>
          <p:nvPr/>
        </p:nvPicPr>
        <p:blipFill>
          <a:blip r:embed="rId2"/>
          <a:stretch>
            <a:fillRect/>
          </a:stretch>
        </p:blipFill>
        <p:spPr>
          <a:xfrm>
            <a:off x="1114936" y="1128497"/>
            <a:ext cx="6914125" cy="5506455"/>
          </a:xfrm>
          <a:prstGeom prst="rect">
            <a:avLst/>
          </a:prstGeom>
        </p:spPr>
      </p:pic>
    </p:spTree>
    <p:extLst>
      <p:ext uri="{BB962C8B-B14F-4D97-AF65-F5344CB8AC3E}">
        <p14:creationId xmlns:p14="http://schemas.microsoft.com/office/powerpoint/2010/main" val="3585800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Spanish subsidiary - Synthesis</a:t>
            </a:r>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6" name="ZoneTexte 5">
            <a:extLst>
              <a:ext uri="{FF2B5EF4-FFF2-40B4-BE49-F238E27FC236}">
                <a16:creationId xmlns:a16="http://schemas.microsoft.com/office/drawing/2014/main" id="{EC98BB37-762B-43F7-9B4C-CA3FF97C4C4F}"/>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6,35</a:t>
            </a:r>
          </a:p>
        </p:txBody>
      </p:sp>
      <p:pic>
        <p:nvPicPr>
          <p:cNvPr id="8" name="Image 7">
            <a:extLst>
              <a:ext uri="{FF2B5EF4-FFF2-40B4-BE49-F238E27FC236}">
                <a16:creationId xmlns:a16="http://schemas.microsoft.com/office/drawing/2014/main" id="{02393F2C-C500-49B0-9196-6D32750BD9D3}"/>
              </a:ext>
            </a:extLst>
          </p:cNvPr>
          <p:cNvPicPr>
            <a:picLocks noChangeAspect="1"/>
          </p:cNvPicPr>
          <p:nvPr/>
        </p:nvPicPr>
        <p:blipFill>
          <a:blip r:embed="rId2"/>
          <a:stretch>
            <a:fillRect/>
          </a:stretch>
        </p:blipFill>
        <p:spPr>
          <a:xfrm>
            <a:off x="473876" y="1208693"/>
            <a:ext cx="8196244" cy="5253164"/>
          </a:xfrm>
          <a:prstGeom prst="rect">
            <a:avLst/>
          </a:prstGeom>
        </p:spPr>
      </p:pic>
    </p:spTree>
    <p:extLst>
      <p:ext uri="{BB962C8B-B14F-4D97-AF65-F5344CB8AC3E}">
        <p14:creationId xmlns:p14="http://schemas.microsoft.com/office/powerpoint/2010/main" val="1308014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9" name="Image 8">
            <a:extLst>
              <a:ext uri="{FF2B5EF4-FFF2-40B4-BE49-F238E27FC236}">
                <a16:creationId xmlns:a16="http://schemas.microsoft.com/office/drawing/2014/main" id="{CF45BB72-E1B4-4995-8377-FEA48534ADF8}"/>
              </a:ext>
            </a:extLst>
          </p:cNvPr>
          <p:cNvPicPr>
            <a:picLocks noChangeAspect="1"/>
          </p:cNvPicPr>
          <p:nvPr/>
        </p:nvPicPr>
        <p:blipFill>
          <a:blip r:embed="rId2"/>
          <a:stretch>
            <a:fillRect/>
          </a:stretch>
        </p:blipFill>
        <p:spPr>
          <a:xfrm>
            <a:off x="1114936" y="1130397"/>
            <a:ext cx="6914125" cy="5506458"/>
          </a:xfrm>
          <a:prstGeom prst="rect">
            <a:avLst/>
          </a:prstGeom>
        </p:spPr>
      </p:pic>
    </p:spTree>
    <p:extLst>
      <p:ext uri="{BB962C8B-B14F-4D97-AF65-F5344CB8AC3E}">
        <p14:creationId xmlns:p14="http://schemas.microsoft.com/office/powerpoint/2010/main" val="2719923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Malaysian subsidiary - Synthesis</a:t>
            </a:r>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6" name="ZoneTexte 5">
            <a:extLst>
              <a:ext uri="{FF2B5EF4-FFF2-40B4-BE49-F238E27FC236}">
                <a16:creationId xmlns:a16="http://schemas.microsoft.com/office/drawing/2014/main" id="{AD8526FA-DDED-4581-BA73-C86B643B67FE}"/>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6,35</a:t>
            </a:r>
          </a:p>
        </p:txBody>
      </p:sp>
      <p:pic>
        <p:nvPicPr>
          <p:cNvPr id="7" name="Image 6">
            <a:extLst>
              <a:ext uri="{FF2B5EF4-FFF2-40B4-BE49-F238E27FC236}">
                <a16:creationId xmlns:a16="http://schemas.microsoft.com/office/drawing/2014/main" id="{C1555210-C2ED-445A-BD6B-B38E6595C264}"/>
              </a:ext>
            </a:extLst>
          </p:cNvPr>
          <p:cNvPicPr>
            <a:picLocks noChangeAspect="1"/>
          </p:cNvPicPr>
          <p:nvPr/>
        </p:nvPicPr>
        <p:blipFill>
          <a:blip r:embed="rId2"/>
          <a:stretch>
            <a:fillRect/>
          </a:stretch>
        </p:blipFill>
        <p:spPr>
          <a:xfrm>
            <a:off x="473877" y="1208693"/>
            <a:ext cx="8196243" cy="5253164"/>
          </a:xfrm>
          <a:prstGeom prst="rect">
            <a:avLst/>
          </a:prstGeom>
        </p:spPr>
      </p:pic>
    </p:spTree>
    <p:extLst>
      <p:ext uri="{BB962C8B-B14F-4D97-AF65-F5344CB8AC3E}">
        <p14:creationId xmlns:p14="http://schemas.microsoft.com/office/powerpoint/2010/main" val="1165252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198157CA-2C94-484C-A557-704905D0F358}"/>
              </a:ext>
            </a:extLst>
          </p:cNvPr>
          <p:cNvPicPr>
            <a:picLocks noChangeAspect="1"/>
          </p:cNvPicPr>
          <p:nvPr/>
        </p:nvPicPr>
        <p:blipFill>
          <a:blip r:embed="rId2"/>
          <a:stretch>
            <a:fillRect/>
          </a:stretch>
        </p:blipFill>
        <p:spPr>
          <a:xfrm>
            <a:off x="1114936" y="1128496"/>
            <a:ext cx="6914125" cy="5506455"/>
          </a:xfrm>
          <a:prstGeom prst="rect">
            <a:avLst/>
          </a:prstGeom>
        </p:spPr>
      </p:pic>
    </p:spTree>
    <p:extLst>
      <p:ext uri="{BB962C8B-B14F-4D97-AF65-F5344CB8AC3E}">
        <p14:creationId xmlns:p14="http://schemas.microsoft.com/office/powerpoint/2010/main" val="2098934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Bitumen/BRL - Synthesis</a:t>
            </a:r>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6" name="ZoneTexte 5">
            <a:extLst>
              <a:ext uri="{FF2B5EF4-FFF2-40B4-BE49-F238E27FC236}">
                <a16:creationId xmlns:a16="http://schemas.microsoft.com/office/drawing/2014/main" id="{CF7B7DE5-BB4E-42BA-B73C-21F2339F389D}"/>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6,35</a:t>
            </a:r>
          </a:p>
        </p:txBody>
      </p:sp>
      <p:pic>
        <p:nvPicPr>
          <p:cNvPr id="7" name="Image 6">
            <a:extLst>
              <a:ext uri="{FF2B5EF4-FFF2-40B4-BE49-F238E27FC236}">
                <a16:creationId xmlns:a16="http://schemas.microsoft.com/office/drawing/2014/main" id="{F8F25D3A-41EF-4CEB-8E26-17427FF21ACF}"/>
              </a:ext>
            </a:extLst>
          </p:cNvPr>
          <p:cNvPicPr>
            <a:picLocks noChangeAspect="1"/>
          </p:cNvPicPr>
          <p:nvPr/>
        </p:nvPicPr>
        <p:blipFill>
          <a:blip r:embed="rId2"/>
          <a:stretch>
            <a:fillRect/>
          </a:stretch>
        </p:blipFill>
        <p:spPr>
          <a:xfrm>
            <a:off x="473877" y="1208693"/>
            <a:ext cx="8196244" cy="5253164"/>
          </a:xfrm>
          <a:prstGeom prst="rect">
            <a:avLst/>
          </a:prstGeom>
        </p:spPr>
      </p:pic>
    </p:spTree>
    <p:extLst>
      <p:ext uri="{BB962C8B-B14F-4D97-AF65-F5344CB8AC3E}">
        <p14:creationId xmlns:p14="http://schemas.microsoft.com/office/powerpoint/2010/main" val="3354315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256188" y="267419"/>
            <a:ext cx="4948238" cy="493926"/>
          </a:xfrm>
        </p:spPr>
        <p:txBody>
          <a:bodyPr/>
          <a:lstStyle/>
          <a:p>
            <a:r>
              <a:rPr lang="en-US" dirty="0"/>
              <a:t>Correlation Analysis</a:t>
            </a:r>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8" name="ZoneTexte 7">
            <a:extLst>
              <a:ext uri="{FF2B5EF4-FFF2-40B4-BE49-F238E27FC236}">
                <a16:creationId xmlns:a16="http://schemas.microsoft.com/office/drawing/2014/main" id="{EEF839BE-18C1-4203-ADD4-B169433FBFB3}"/>
              </a:ext>
            </a:extLst>
          </p:cNvPr>
          <p:cNvSpPr txBox="1"/>
          <p:nvPr/>
        </p:nvSpPr>
        <p:spPr>
          <a:xfrm>
            <a:off x="7651630" y="1069674"/>
            <a:ext cx="1492369" cy="2369880"/>
          </a:xfrm>
          <a:prstGeom prst="rect">
            <a:avLst/>
          </a:prstGeom>
          <a:noFill/>
        </p:spPr>
        <p:txBody>
          <a:bodyPr wrap="square" rtlCol="0">
            <a:spAutoFit/>
          </a:bodyPr>
          <a:lstStyle/>
          <a:p>
            <a:pPr marL="285750" indent="-285750">
              <a:buFont typeface="Wingdings" panose="05000000000000000000" pitchFamily="2" charset="2"/>
              <a:buChar char="Ø"/>
            </a:pPr>
            <a:r>
              <a:rPr lang="fr-FR" sz="1000" dirty="0"/>
              <a:t>At Cie </a:t>
            </a:r>
            <a:r>
              <a:rPr lang="fr-FR" sz="1000" dirty="0" err="1"/>
              <a:t>Level</a:t>
            </a:r>
            <a:r>
              <a:rPr lang="fr-FR" sz="1000" dirty="0"/>
              <a:t>, la corrélation Bitume vs FO et Brent est bonne à fin Janvier 2020 de l’ordre de 0,88.</a:t>
            </a:r>
          </a:p>
          <a:p>
            <a:endParaRPr lang="fr-FR" sz="1000" dirty="0"/>
          </a:p>
          <a:p>
            <a:pPr marL="285750" indent="-285750">
              <a:buFont typeface="Wingdings" panose="05000000000000000000" pitchFamily="2" charset="2"/>
              <a:buChar char="Ø"/>
            </a:pPr>
            <a:r>
              <a:rPr lang="fr-FR" sz="1000" dirty="0"/>
              <a:t>On remarque que les meilleurs résultats sont obtenus avec un décalage d’1 mois.</a:t>
            </a:r>
          </a:p>
          <a:p>
            <a:endParaRPr lang="fr-FR" dirty="0"/>
          </a:p>
        </p:txBody>
      </p:sp>
      <p:graphicFrame>
        <p:nvGraphicFramePr>
          <p:cNvPr id="9" name="Tableau 8">
            <a:extLst>
              <a:ext uri="{FF2B5EF4-FFF2-40B4-BE49-F238E27FC236}">
                <a16:creationId xmlns:a16="http://schemas.microsoft.com/office/drawing/2014/main" id="{0A1E574C-B578-481F-885D-350FDD5C3257}"/>
              </a:ext>
            </a:extLst>
          </p:cNvPr>
          <p:cNvGraphicFramePr>
            <a:graphicFrameLocks noGrp="1"/>
          </p:cNvGraphicFramePr>
          <p:nvPr>
            <p:extLst>
              <p:ext uri="{D42A27DB-BD31-4B8C-83A1-F6EECF244321}">
                <p14:modId xmlns:p14="http://schemas.microsoft.com/office/powerpoint/2010/main" val="3997539972"/>
              </p:ext>
            </p:extLst>
          </p:nvPr>
        </p:nvGraphicFramePr>
        <p:xfrm>
          <a:off x="79561" y="1061046"/>
          <a:ext cx="7572065" cy="5770529"/>
        </p:xfrm>
        <a:graphic>
          <a:graphicData uri="http://schemas.openxmlformats.org/drawingml/2006/table">
            <a:tbl>
              <a:tblPr/>
              <a:tblGrid>
                <a:gridCol w="203935">
                  <a:extLst>
                    <a:ext uri="{9D8B030D-6E8A-4147-A177-3AD203B41FA5}">
                      <a16:colId xmlns:a16="http://schemas.microsoft.com/office/drawing/2014/main" val="892987833"/>
                    </a:ext>
                  </a:extLst>
                </a:gridCol>
                <a:gridCol w="787419">
                  <a:extLst>
                    <a:ext uri="{9D8B030D-6E8A-4147-A177-3AD203B41FA5}">
                      <a16:colId xmlns:a16="http://schemas.microsoft.com/office/drawing/2014/main" val="3530829871"/>
                    </a:ext>
                  </a:extLst>
                </a:gridCol>
                <a:gridCol w="1127312">
                  <a:extLst>
                    <a:ext uri="{9D8B030D-6E8A-4147-A177-3AD203B41FA5}">
                      <a16:colId xmlns:a16="http://schemas.microsoft.com/office/drawing/2014/main" val="1990511344"/>
                    </a:ext>
                  </a:extLst>
                </a:gridCol>
                <a:gridCol w="981914">
                  <a:extLst>
                    <a:ext uri="{9D8B030D-6E8A-4147-A177-3AD203B41FA5}">
                      <a16:colId xmlns:a16="http://schemas.microsoft.com/office/drawing/2014/main" val="230263140"/>
                    </a:ext>
                  </a:extLst>
                </a:gridCol>
                <a:gridCol w="936595">
                  <a:extLst>
                    <a:ext uri="{9D8B030D-6E8A-4147-A177-3AD203B41FA5}">
                      <a16:colId xmlns:a16="http://schemas.microsoft.com/office/drawing/2014/main" val="3781119260"/>
                    </a:ext>
                  </a:extLst>
                </a:gridCol>
                <a:gridCol w="981914">
                  <a:extLst>
                    <a:ext uri="{9D8B030D-6E8A-4147-A177-3AD203B41FA5}">
                      <a16:colId xmlns:a16="http://schemas.microsoft.com/office/drawing/2014/main" val="242003190"/>
                    </a:ext>
                  </a:extLst>
                </a:gridCol>
                <a:gridCol w="981914">
                  <a:extLst>
                    <a:ext uri="{9D8B030D-6E8A-4147-A177-3AD203B41FA5}">
                      <a16:colId xmlns:a16="http://schemas.microsoft.com/office/drawing/2014/main" val="4059234696"/>
                    </a:ext>
                  </a:extLst>
                </a:gridCol>
                <a:gridCol w="981914">
                  <a:extLst>
                    <a:ext uri="{9D8B030D-6E8A-4147-A177-3AD203B41FA5}">
                      <a16:colId xmlns:a16="http://schemas.microsoft.com/office/drawing/2014/main" val="785007545"/>
                    </a:ext>
                  </a:extLst>
                </a:gridCol>
                <a:gridCol w="589148">
                  <a:extLst>
                    <a:ext uri="{9D8B030D-6E8A-4147-A177-3AD203B41FA5}">
                      <a16:colId xmlns:a16="http://schemas.microsoft.com/office/drawing/2014/main" val="2794758240"/>
                    </a:ext>
                  </a:extLst>
                </a:gridCol>
              </a:tblGrid>
              <a:tr h="179662">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a:noFill/>
                    </a:lnR>
                    <a:lnT>
                      <a:noFill/>
                    </a:lnT>
                    <a:lnB>
                      <a:noFill/>
                    </a:lnB>
                    <a:solidFill>
                      <a:srgbClr val="FFFFFF"/>
                    </a:solidFill>
                  </a:tcPr>
                </a:tc>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600" b="1" i="0" u="none" strike="noStrike">
                          <a:solidFill>
                            <a:srgbClr val="FFFFFF"/>
                          </a:solidFill>
                          <a:effectLst/>
                          <a:latin typeface="Calibri" panose="020F0502020204030204" pitchFamily="34" charset="0"/>
                        </a:rPr>
                        <a:t>Bitume Turkey UC/T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1" i="0" u="none" strike="noStrike">
                          <a:solidFill>
                            <a:srgbClr val="FFFFFF"/>
                          </a:solidFill>
                          <a:effectLst/>
                          <a:latin typeface="Calibri" panose="020F0502020204030204" pitchFamily="34" charset="0"/>
                        </a:rPr>
                        <a:t>Bitume Spain UC/T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1" i="0" u="none" strike="noStrike">
                          <a:solidFill>
                            <a:srgbClr val="FFFFFF"/>
                          </a:solidFill>
                          <a:effectLst/>
                          <a:latin typeface="Calibri" panose="020F0502020204030204" pitchFamily="34" charset="0"/>
                        </a:rPr>
                        <a:t>Bitume Poland UC/T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1" i="0" u="none" strike="noStrike">
                          <a:solidFill>
                            <a:srgbClr val="FFFFFF"/>
                          </a:solidFill>
                          <a:effectLst/>
                          <a:latin typeface="Calibri" panose="020F0502020204030204" pitchFamily="34" charset="0"/>
                        </a:rPr>
                        <a:t>Bitume Malaysia UC/T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1" i="0" u="none" strike="noStrike">
                          <a:solidFill>
                            <a:srgbClr val="FFFFFF"/>
                          </a:solidFill>
                          <a:effectLst/>
                          <a:latin typeface="Calibri" panose="020F0502020204030204" pitchFamily="34" charset="0"/>
                        </a:rPr>
                        <a:t>Bitume Brazil UC/T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1" i="0" u="none" strike="noStrike">
                          <a:solidFill>
                            <a:srgbClr val="FFFFFF"/>
                          </a:solidFill>
                          <a:effectLst/>
                          <a:latin typeface="Calibri" panose="020F0502020204030204" pitchFamily="34" charset="0"/>
                        </a:rPr>
                        <a:t>Bitume Russia UC/T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1" i="0" u="none" strike="noStrike">
                          <a:solidFill>
                            <a:srgbClr val="FFFFFF"/>
                          </a:solidFill>
                          <a:effectLst/>
                          <a:latin typeface="Calibri" panose="020F0502020204030204" pitchFamily="34" charset="0"/>
                        </a:rPr>
                        <a:t>at Cie level</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372140558"/>
                  </a:ext>
                </a:extLst>
              </a:tr>
              <a:tr h="112289">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CH" sz="600" b="0" i="0" u="none" strike="noStrike">
                          <a:solidFill>
                            <a:srgbClr val="FFFFFF"/>
                          </a:solidFill>
                          <a:effectLst/>
                          <a:latin typeface="Calibri" panose="020F0502020204030204" pitchFamily="34" charset="0"/>
                        </a:rPr>
                        <a:t>Corrél. Fuel oil FOB </a:t>
                      </a:r>
                    </a:p>
                  </a:txBody>
                  <a:tcPr marL="3703" marR="3703" marT="3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0" i="0" u="none" strike="noStrike">
                          <a:solidFill>
                            <a:srgbClr val="006100"/>
                          </a:solidFill>
                          <a:effectLst/>
                          <a:latin typeface="Calibri" panose="020F0502020204030204" pitchFamily="34" charset="0"/>
                        </a:rPr>
                        <a:t>0,97</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0,82</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0,90</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806000"/>
                          </a:solidFill>
                          <a:effectLst/>
                          <a:latin typeface="Calibri" panose="020F0502020204030204" pitchFamily="34" charset="0"/>
                        </a:rPr>
                        <a:t>0,62</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0,55</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0,67</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006100"/>
                          </a:solidFill>
                          <a:effectLst/>
                          <a:latin typeface="Calibri" panose="020F0502020204030204" pitchFamily="34" charset="0"/>
                        </a:rPr>
                        <a:t>0,88</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443279560"/>
                  </a:ext>
                </a:extLst>
              </a:tr>
              <a:tr h="112289">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600" b="0" i="0" u="none" strike="noStrike">
                          <a:solidFill>
                            <a:srgbClr val="FFFFFF"/>
                          </a:solidFill>
                          <a:effectLst/>
                          <a:latin typeface="Calibri" panose="020F0502020204030204" pitchFamily="34" charset="0"/>
                        </a:rPr>
                        <a:t>Corrél. Brent </a:t>
                      </a:r>
                    </a:p>
                  </a:txBody>
                  <a:tcPr marL="3703" marR="3703" marT="3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0" i="0" u="none" strike="noStrike">
                          <a:solidFill>
                            <a:srgbClr val="006100"/>
                          </a:solidFill>
                          <a:effectLst/>
                          <a:latin typeface="Calibri" panose="020F0502020204030204" pitchFamily="34" charset="0"/>
                        </a:rPr>
                        <a:t>0,92</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0,90</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0,85</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806000"/>
                          </a:solidFill>
                          <a:effectLst/>
                          <a:latin typeface="Calibri" panose="020F0502020204030204" pitchFamily="34" charset="0"/>
                        </a:rPr>
                        <a:t>0,72</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0,61</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0,74</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006100"/>
                          </a:solidFill>
                          <a:effectLst/>
                          <a:latin typeface="Calibri" panose="020F0502020204030204" pitchFamily="34" charset="0"/>
                        </a:rPr>
                        <a:t>0,87</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229136813"/>
                  </a:ext>
                </a:extLst>
              </a:tr>
              <a:tr h="112289">
                <a:tc rowSpan="4">
                  <a:txBody>
                    <a:bodyPr/>
                    <a:lstStyle/>
                    <a:p>
                      <a:pPr algn="ctr" fontAlgn="ctr"/>
                      <a:r>
                        <a:rPr lang="fr-CH" sz="600" b="0" i="0" u="none" strike="noStrike">
                          <a:solidFill>
                            <a:srgbClr val="000000"/>
                          </a:solidFill>
                          <a:effectLst/>
                          <a:latin typeface="Calibri" panose="020F0502020204030204" pitchFamily="34" charset="0"/>
                        </a:rPr>
                        <a:t>FOB</a:t>
                      </a:r>
                    </a:p>
                  </a:txBody>
                  <a:tcPr marL="3703" marR="3703" marT="37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CH" sz="600" b="0" i="0" u="none" strike="noStrike">
                          <a:solidFill>
                            <a:srgbClr val="FFFFFF"/>
                          </a:solidFill>
                          <a:effectLst/>
                          <a:latin typeface="Calibri" panose="020F0502020204030204" pitchFamily="34" charset="0"/>
                        </a:rPr>
                        <a:t>Corrélation 2016</a:t>
                      </a:r>
                    </a:p>
                  </a:txBody>
                  <a:tcPr marL="3703" marR="3703" marT="3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0" i="0" u="none" strike="noStrike">
                          <a:solidFill>
                            <a:srgbClr val="006100"/>
                          </a:solidFill>
                          <a:effectLst/>
                          <a:latin typeface="Calibri" panose="020F0502020204030204" pitchFamily="34" charset="0"/>
                        </a:rPr>
                        <a:t>0,99</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0,93</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0,93</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9C0006"/>
                          </a:solidFill>
                          <a:effectLst/>
                          <a:latin typeface="Calibri" panose="020F0502020204030204" pitchFamily="34" charset="0"/>
                        </a:rPr>
                        <a:t>-0,26</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fr-CH" sz="600" b="0" i="0" u="none" strike="noStrike">
                          <a:solidFill>
                            <a:srgbClr val="006100"/>
                          </a:solidFill>
                          <a:effectLst/>
                          <a:latin typeface="Calibri" panose="020F0502020204030204" pitchFamily="34" charset="0"/>
                        </a:rPr>
                        <a:t>0,87</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0,89</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0,90</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531973363"/>
                  </a:ext>
                </a:extLst>
              </a:tr>
              <a:tr h="112289">
                <a:tc vMerge="1">
                  <a:txBody>
                    <a:bodyPr/>
                    <a:lstStyle/>
                    <a:p>
                      <a:endParaRPr lang="en-US"/>
                    </a:p>
                  </a:txBody>
                  <a:tcPr/>
                </a:tc>
                <a:tc>
                  <a:txBody>
                    <a:bodyPr/>
                    <a:lstStyle/>
                    <a:p>
                      <a:pPr algn="l" fontAlgn="b"/>
                      <a:r>
                        <a:rPr lang="fr-CH" sz="600" b="0" i="0" u="none" strike="noStrike">
                          <a:solidFill>
                            <a:srgbClr val="FFFFFF"/>
                          </a:solidFill>
                          <a:effectLst/>
                          <a:latin typeface="Calibri" panose="020F0502020204030204" pitchFamily="34" charset="0"/>
                        </a:rPr>
                        <a:t>Corrélation 2017</a:t>
                      </a:r>
                    </a:p>
                  </a:txBody>
                  <a:tcPr marL="3703" marR="3703" marT="3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0" i="0" u="none" strike="noStrike">
                          <a:solidFill>
                            <a:srgbClr val="006100"/>
                          </a:solidFill>
                          <a:effectLst/>
                          <a:latin typeface="Calibri" panose="020F0502020204030204" pitchFamily="34" charset="0"/>
                        </a:rPr>
                        <a:t>0,97</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806000"/>
                          </a:solidFill>
                          <a:effectLst/>
                          <a:latin typeface="Calibri" panose="020F0502020204030204" pitchFamily="34" charset="0"/>
                        </a:rPr>
                        <a:t>0,15</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9C0006"/>
                          </a:solidFill>
                          <a:effectLst/>
                          <a:latin typeface="Calibri" panose="020F0502020204030204" pitchFamily="34" charset="0"/>
                        </a:rPr>
                        <a:t>-0,36</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fr-CH" sz="600" b="0" i="0" u="none" strike="noStrike">
                          <a:solidFill>
                            <a:srgbClr val="806000"/>
                          </a:solidFill>
                          <a:effectLst/>
                          <a:latin typeface="Calibri" panose="020F0502020204030204" pitchFamily="34" charset="0"/>
                        </a:rPr>
                        <a:t>0,65</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0,69</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0,11</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0,53</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54458511"/>
                  </a:ext>
                </a:extLst>
              </a:tr>
              <a:tr h="112289">
                <a:tc vMerge="1">
                  <a:txBody>
                    <a:bodyPr/>
                    <a:lstStyle/>
                    <a:p>
                      <a:endParaRPr lang="en-US"/>
                    </a:p>
                  </a:txBody>
                  <a:tcPr/>
                </a:tc>
                <a:tc>
                  <a:txBody>
                    <a:bodyPr/>
                    <a:lstStyle/>
                    <a:p>
                      <a:pPr algn="l" fontAlgn="b"/>
                      <a:r>
                        <a:rPr lang="fr-CH" sz="600" b="0" i="0" u="none" strike="noStrike">
                          <a:solidFill>
                            <a:srgbClr val="FFFFFF"/>
                          </a:solidFill>
                          <a:effectLst/>
                          <a:latin typeface="Calibri" panose="020F0502020204030204" pitchFamily="34" charset="0"/>
                        </a:rPr>
                        <a:t>Corrélation 2018</a:t>
                      </a:r>
                    </a:p>
                  </a:txBody>
                  <a:tcPr marL="3703" marR="3703" marT="3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0" i="0" u="none" strike="noStrike">
                          <a:solidFill>
                            <a:srgbClr val="006100"/>
                          </a:solidFill>
                          <a:effectLst/>
                          <a:latin typeface="Calibri" panose="020F0502020204030204" pitchFamily="34" charset="0"/>
                        </a:rPr>
                        <a:t>0,97</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0,93</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0,93</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806000"/>
                          </a:solidFill>
                          <a:effectLst/>
                          <a:latin typeface="Calibri" panose="020F0502020204030204" pitchFamily="34" charset="0"/>
                        </a:rPr>
                        <a:t>0,65</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0,46</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006100"/>
                          </a:solidFill>
                          <a:effectLst/>
                          <a:latin typeface="Calibri" panose="020F0502020204030204" pitchFamily="34" charset="0"/>
                        </a:rPr>
                        <a:t>0,86</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0,87</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15580762"/>
                  </a:ext>
                </a:extLst>
              </a:tr>
              <a:tr h="112289">
                <a:tc vMerge="1">
                  <a:txBody>
                    <a:bodyPr/>
                    <a:lstStyle/>
                    <a:p>
                      <a:endParaRPr lang="en-US"/>
                    </a:p>
                  </a:txBody>
                  <a:tcPr/>
                </a:tc>
                <a:tc>
                  <a:txBody>
                    <a:bodyPr/>
                    <a:lstStyle/>
                    <a:p>
                      <a:pPr algn="l" fontAlgn="b"/>
                      <a:r>
                        <a:rPr lang="fr-CH" sz="600" b="0" i="0" u="none" strike="noStrike">
                          <a:solidFill>
                            <a:srgbClr val="FFFFFF"/>
                          </a:solidFill>
                          <a:effectLst/>
                          <a:latin typeface="Calibri" panose="020F0502020204030204" pitchFamily="34" charset="0"/>
                        </a:rPr>
                        <a:t>Corrélation 2019/20</a:t>
                      </a:r>
                    </a:p>
                  </a:txBody>
                  <a:tcPr marL="3703" marR="3703" marT="3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0" i="0" u="none" strike="noStrike">
                          <a:solidFill>
                            <a:srgbClr val="006100"/>
                          </a:solidFill>
                          <a:effectLst/>
                          <a:latin typeface="Calibri" panose="020F0502020204030204" pitchFamily="34" charset="0"/>
                        </a:rPr>
                        <a:t>0,93</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806000"/>
                          </a:solidFill>
                          <a:effectLst/>
                          <a:latin typeface="Calibri" panose="020F0502020204030204" pitchFamily="34" charset="0"/>
                        </a:rPr>
                        <a:t>0,10</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0,73</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9C0006"/>
                          </a:solidFill>
                          <a:effectLst/>
                          <a:latin typeface="Calibri" panose="020F0502020204030204" pitchFamily="34" charset="0"/>
                        </a:rPr>
                        <a:t>-0,59</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fr-CH" sz="600" b="0" i="0" u="none" strike="noStrike">
                          <a:solidFill>
                            <a:srgbClr val="006100"/>
                          </a:solidFill>
                          <a:effectLst/>
                          <a:latin typeface="Calibri" panose="020F0502020204030204" pitchFamily="34" charset="0"/>
                        </a:rPr>
                        <a:t>0,93</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9C0006"/>
                          </a:solidFill>
                          <a:effectLst/>
                          <a:latin typeface="Calibri" panose="020F0502020204030204" pitchFamily="34" charset="0"/>
                        </a:rPr>
                        <a:t>-0,34</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fr-CH" sz="600" b="0" i="0" u="none" strike="noStrike">
                          <a:solidFill>
                            <a:srgbClr val="806000"/>
                          </a:solidFill>
                          <a:effectLst/>
                          <a:latin typeface="Calibri" panose="020F0502020204030204" pitchFamily="34" charset="0"/>
                        </a:rPr>
                        <a:t>0,64</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17919721"/>
                  </a:ext>
                </a:extLst>
              </a:tr>
              <a:tr h="112289">
                <a:tc rowSpan="4">
                  <a:txBody>
                    <a:bodyPr/>
                    <a:lstStyle/>
                    <a:p>
                      <a:pPr algn="ctr" fontAlgn="ctr"/>
                      <a:r>
                        <a:rPr lang="fr-CH" sz="600" b="0" i="0" u="none" strike="noStrike">
                          <a:solidFill>
                            <a:srgbClr val="000000"/>
                          </a:solidFill>
                          <a:effectLst/>
                          <a:latin typeface="Calibri" panose="020F0502020204030204" pitchFamily="34" charset="0"/>
                        </a:rPr>
                        <a:t>Brent</a:t>
                      </a:r>
                    </a:p>
                  </a:txBody>
                  <a:tcPr marL="3703" marR="3703" marT="37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CH" sz="600" b="0" i="0" u="none" strike="noStrike">
                          <a:solidFill>
                            <a:srgbClr val="FFFFFF"/>
                          </a:solidFill>
                          <a:effectLst/>
                          <a:latin typeface="Calibri" panose="020F0502020204030204" pitchFamily="34" charset="0"/>
                        </a:rPr>
                        <a:t>Corrélation 2016</a:t>
                      </a:r>
                    </a:p>
                  </a:txBody>
                  <a:tcPr marL="3703" marR="3703" marT="3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0" i="0" u="none" strike="noStrike">
                          <a:solidFill>
                            <a:srgbClr val="006100"/>
                          </a:solidFill>
                          <a:effectLst/>
                          <a:latin typeface="Calibri" panose="020F0502020204030204" pitchFamily="34" charset="0"/>
                        </a:rPr>
                        <a:t>0,94</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0,84</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0,82</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9C0006"/>
                          </a:solidFill>
                          <a:effectLst/>
                          <a:latin typeface="Calibri" panose="020F0502020204030204" pitchFamily="34" charset="0"/>
                        </a:rPr>
                        <a:t>-0,28</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fr-CH" sz="600" b="0" i="0" u="none" strike="noStrike">
                          <a:solidFill>
                            <a:srgbClr val="006100"/>
                          </a:solidFill>
                          <a:effectLst/>
                          <a:latin typeface="Calibri" panose="020F0502020204030204" pitchFamily="34" charset="0"/>
                        </a:rPr>
                        <a:t>0,84</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806000"/>
                          </a:solidFill>
                          <a:effectLst/>
                          <a:latin typeface="Calibri" panose="020F0502020204030204" pitchFamily="34" charset="0"/>
                        </a:rPr>
                        <a:t>0,77</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0,79</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863805582"/>
                  </a:ext>
                </a:extLst>
              </a:tr>
              <a:tr h="112289">
                <a:tc vMerge="1">
                  <a:txBody>
                    <a:bodyPr/>
                    <a:lstStyle/>
                    <a:p>
                      <a:endParaRPr lang="en-US"/>
                    </a:p>
                  </a:txBody>
                  <a:tcPr/>
                </a:tc>
                <a:tc>
                  <a:txBody>
                    <a:bodyPr/>
                    <a:lstStyle/>
                    <a:p>
                      <a:pPr algn="l" fontAlgn="b"/>
                      <a:r>
                        <a:rPr lang="fr-CH" sz="600" b="0" i="0" u="none" strike="noStrike">
                          <a:solidFill>
                            <a:srgbClr val="FFFFFF"/>
                          </a:solidFill>
                          <a:effectLst/>
                          <a:latin typeface="Calibri" panose="020F0502020204030204" pitchFamily="34" charset="0"/>
                        </a:rPr>
                        <a:t>Corrélation 2017</a:t>
                      </a:r>
                    </a:p>
                  </a:txBody>
                  <a:tcPr marL="3703" marR="3703" marT="3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0" i="0" u="none" strike="noStrike">
                          <a:solidFill>
                            <a:srgbClr val="006100"/>
                          </a:solidFill>
                          <a:effectLst/>
                          <a:latin typeface="Calibri" panose="020F0502020204030204" pitchFamily="34" charset="0"/>
                        </a:rPr>
                        <a:t>0,95</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806000"/>
                          </a:solidFill>
                          <a:effectLst/>
                          <a:latin typeface="Calibri" panose="020F0502020204030204" pitchFamily="34" charset="0"/>
                        </a:rPr>
                        <a:t>0,26</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9C0006"/>
                          </a:solidFill>
                          <a:effectLst/>
                          <a:latin typeface="Calibri" panose="020F0502020204030204" pitchFamily="34" charset="0"/>
                        </a:rPr>
                        <a:t>-0,44</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fr-CH" sz="600" b="0" i="0" u="none" strike="noStrike">
                          <a:solidFill>
                            <a:srgbClr val="806000"/>
                          </a:solidFill>
                          <a:effectLst/>
                          <a:latin typeface="Calibri" panose="020F0502020204030204" pitchFamily="34" charset="0"/>
                        </a:rPr>
                        <a:t>0,77</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0,77</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9C0006"/>
                          </a:solidFill>
                          <a:effectLst/>
                          <a:latin typeface="Calibri" panose="020F0502020204030204" pitchFamily="34" charset="0"/>
                        </a:rPr>
                        <a:t>-0,03</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fr-CH" sz="600" b="0" i="0" u="none" strike="noStrike">
                          <a:solidFill>
                            <a:srgbClr val="806000"/>
                          </a:solidFill>
                          <a:effectLst/>
                          <a:latin typeface="Calibri" panose="020F0502020204030204" pitchFamily="34" charset="0"/>
                        </a:rPr>
                        <a:t>0,41</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527294135"/>
                  </a:ext>
                </a:extLst>
              </a:tr>
              <a:tr h="112289">
                <a:tc vMerge="1">
                  <a:txBody>
                    <a:bodyPr/>
                    <a:lstStyle/>
                    <a:p>
                      <a:endParaRPr lang="en-US"/>
                    </a:p>
                  </a:txBody>
                  <a:tcPr/>
                </a:tc>
                <a:tc>
                  <a:txBody>
                    <a:bodyPr/>
                    <a:lstStyle/>
                    <a:p>
                      <a:pPr algn="l" fontAlgn="b"/>
                      <a:r>
                        <a:rPr lang="fr-CH" sz="600" b="0" i="0" u="none" strike="noStrike">
                          <a:solidFill>
                            <a:srgbClr val="FFFFFF"/>
                          </a:solidFill>
                          <a:effectLst/>
                          <a:latin typeface="Calibri" panose="020F0502020204030204" pitchFamily="34" charset="0"/>
                        </a:rPr>
                        <a:t>Corrélation 2018</a:t>
                      </a:r>
                    </a:p>
                  </a:txBody>
                  <a:tcPr marL="3703" marR="3703" marT="3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0" i="0" u="none" strike="noStrike">
                          <a:solidFill>
                            <a:srgbClr val="806000"/>
                          </a:solidFill>
                          <a:effectLst/>
                          <a:latin typeface="Calibri" panose="020F0502020204030204" pitchFamily="34" charset="0"/>
                        </a:rPr>
                        <a:t>0,78</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0,67</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0,65</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0,21</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9C0006"/>
                          </a:solidFill>
                          <a:effectLst/>
                          <a:latin typeface="Calibri" panose="020F0502020204030204" pitchFamily="34" charset="0"/>
                        </a:rPr>
                        <a:t>-0,02</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fr-CH" sz="600" b="0" i="0" u="none" strike="noStrike">
                          <a:solidFill>
                            <a:srgbClr val="806000"/>
                          </a:solidFill>
                          <a:effectLst/>
                          <a:latin typeface="Calibri" panose="020F0502020204030204" pitchFamily="34" charset="0"/>
                        </a:rPr>
                        <a:t>0,69</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0,59</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41851401"/>
                  </a:ext>
                </a:extLst>
              </a:tr>
              <a:tr h="112289">
                <a:tc vMerge="1">
                  <a:txBody>
                    <a:bodyPr/>
                    <a:lstStyle/>
                    <a:p>
                      <a:endParaRPr lang="en-US"/>
                    </a:p>
                  </a:txBody>
                  <a:tcPr/>
                </a:tc>
                <a:tc>
                  <a:txBody>
                    <a:bodyPr/>
                    <a:lstStyle/>
                    <a:p>
                      <a:pPr algn="l" fontAlgn="b"/>
                      <a:r>
                        <a:rPr lang="fr-CH" sz="600" b="0" i="0" u="none" strike="noStrike">
                          <a:solidFill>
                            <a:srgbClr val="FFFFFF"/>
                          </a:solidFill>
                          <a:effectLst/>
                          <a:latin typeface="Calibri" panose="020F0502020204030204" pitchFamily="34" charset="0"/>
                        </a:rPr>
                        <a:t>Corrélation 2019/20</a:t>
                      </a:r>
                    </a:p>
                  </a:txBody>
                  <a:tcPr marL="3703" marR="3703" marT="3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0" i="0" u="none" strike="noStrike">
                          <a:solidFill>
                            <a:srgbClr val="806000"/>
                          </a:solidFill>
                          <a:effectLst/>
                          <a:latin typeface="Calibri" panose="020F0502020204030204" pitchFamily="34" charset="0"/>
                        </a:rPr>
                        <a:t>0,61</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0,39</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0,40</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9C0006"/>
                          </a:solidFill>
                          <a:effectLst/>
                          <a:latin typeface="Calibri" panose="020F0502020204030204" pitchFamily="34" charset="0"/>
                        </a:rPr>
                        <a:t>-0,06</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fr-CH" sz="600" b="0" i="0" u="none" strike="noStrike">
                          <a:solidFill>
                            <a:srgbClr val="806000"/>
                          </a:solidFill>
                          <a:effectLst/>
                          <a:latin typeface="Calibri" panose="020F0502020204030204" pitchFamily="34" charset="0"/>
                        </a:rPr>
                        <a:t>0,30</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9C0006"/>
                          </a:solidFill>
                          <a:effectLst/>
                          <a:latin typeface="Calibri" panose="020F0502020204030204" pitchFamily="34" charset="0"/>
                        </a:rPr>
                        <a:t>-0,19</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fr-CH" sz="600" b="0" i="0" u="none" strike="noStrike">
                          <a:solidFill>
                            <a:srgbClr val="806000"/>
                          </a:solidFill>
                          <a:effectLst/>
                          <a:latin typeface="Calibri" panose="020F0502020204030204" pitchFamily="34" charset="0"/>
                        </a:rPr>
                        <a:t>0,49</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582524713"/>
                  </a:ext>
                </a:extLst>
              </a:tr>
              <a:tr h="104428">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64238052"/>
                  </a:ext>
                </a:extLst>
              </a:tr>
              <a:tr h="112289">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a:noFill/>
                    </a:lnR>
                    <a:lnT>
                      <a:noFill/>
                    </a:lnT>
                    <a:lnB>
                      <a:noFill/>
                    </a:lnB>
                    <a:solidFill>
                      <a:srgbClr val="FFFFFF"/>
                    </a:solidFill>
                  </a:tcPr>
                </a:tc>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7">
                  <a:txBody>
                    <a:bodyPr/>
                    <a:lstStyle/>
                    <a:p>
                      <a:pPr algn="ctr" fontAlgn="b"/>
                      <a:r>
                        <a:rPr lang="fr-FR" sz="600" b="0" i="0" u="none" strike="noStrike">
                          <a:solidFill>
                            <a:srgbClr val="000000"/>
                          </a:solidFill>
                          <a:effectLst/>
                          <a:latin typeface="Calibri" panose="020F0502020204030204" pitchFamily="34" charset="0"/>
                        </a:rPr>
                        <a:t>Analyse corrélation Onduline avec lag 3 mois</a:t>
                      </a:r>
                    </a:p>
                  </a:txBody>
                  <a:tcPr marL="3703" marR="3703" marT="3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3931077"/>
                  </a:ext>
                </a:extLst>
              </a:tr>
              <a:tr h="112289">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a:noFill/>
                    </a:lnR>
                    <a:lnT>
                      <a:noFill/>
                    </a:lnT>
                    <a:lnB>
                      <a:noFill/>
                    </a:lnB>
                    <a:solidFill>
                      <a:srgbClr val="FFFFFF"/>
                    </a:solidFill>
                  </a:tcPr>
                </a:tc>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600" b="1" i="0" u="none" strike="noStrike">
                          <a:solidFill>
                            <a:srgbClr val="FFFFFF"/>
                          </a:solidFill>
                          <a:effectLst/>
                          <a:latin typeface="Calibri" panose="020F0502020204030204" pitchFamily="34" charset="0"/>
                        </a:rPr>
                        <a:t>Bitume Turkey UC/T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1" i="0" u="none" strike="noStrike">
                          <a:solidFill>
                            <a:srgbClr val="FFFFFF"/>
                          </a:solidFill>
                          <a:effectLst/>
                          <a:latin typeface="Calibri" panose="020F0502020204030204" pitchFamily="34" charset="0"/>
                        </a:rPr>
                        <a:t>Bitume Spain UC/T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1" i="0" u="none" strike="noStrike">
                          <a:solidFill>
                            <a:srgbClr val="FFFFFF"/>
                          </a:solidFill>
                          <a:effectLst/>
                          <a:latin typeface="Calibri" panose="020F0502020204030204" pitchFamily="34" charset="0"/>
                        </a:rPr>
                        <a:t>Bitume Poland UC/T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1" i="0" u="none" strike="noStrike">
                          <a:solidFill>
                            <a:srgbClr val="FFFFFF"/>
                          </a:solidFill>
                          <a:effectLst/>
                          <a:latin typeface="Calibri" panose="020F0502020204030204" pitchFamily="34" charset="0"/>
                        </a:rPr>
                        <a:t>Bitume Malaysia UC/T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1" i="0" u="none" strike="noStrike">
                          <a:solidFill>
                            <a:srgbClr val="FFFFFF"/>
                          </a:solidFill>
                          <a:effectLst/>
                          <a:latin typeface="Calibri" panose="020F0502020204030204" pitchFamily="34" charset="0"/>
                        </a:rPr>
                        <a:t>Bitume Brazil UC/T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1" i="0" u="none" strike="noStrike">
                          <a:solidFill>
                            <a:srgbClr val="FFFFFF"/>
                          </a:solidFill>
                          <a:effectLst/>
                          <a:latin typeface="Calibri" panose="020F0502020204030204" pitchFamily="34" charset="0"/>
                        </a:rPr>
                        <a:t>Bitume Russia UC/T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1" i="0" u="none" strike="noStrike">
                          <a:solidFill>
                            <a:srgbClr val="FFFFFF"/>
                          </a:solidFill>
                          <a:effectLst/>
                          <a:latin typeface="Calibri" panose="020F0502020204030204" pitchFamily="34" charset="0"/>
                        </a:rPr>
                        <a:t>at Cie level</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171955525"/>
                  </a:ext>
                </a:extLst>
              </a:tr>
              <a:tr h="112289">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CH" sz="600" b="0" i="0" u="none" strike="noStrike">
                          <a:solidFill>
                            <a:srgbClr val="FFFFFF"/>
                          </a:solidFill>
                          <a:effectLst/>
                          <a:latin typeface="Calibri" panose="020F0502020204030204" pitchFamily="34" charset="0"/>
                        </a:rPr>
                        <a:t>Corrél. Fuel oil FOB </a:t>
                      </a:r>
                    </a:p>
                  </a:txBody>
                  <a:tcPr marL="3703" marR="3703" marT="3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0" i="0" u="none" strike="noStrike">
                          <a:solidFill>
                            <a:srgbClr val="806000"/>
                          </a:solidFill>
                          <a:effectLst/>
                          <a:latin typeface="Calibri" panose="020F0502020204030204" pitchFamily="34" charset="0"/>
                        </a:rPr>
                        <a:t>0,78</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006100"/>
                          </a:solidFill>
                          <a:effectLst/>
                          <a:latin typeface="Calibri" panose="020F0502020204030204" pitchFamily="34" charset="0"/>
                        </a:rPr>
                        <a:t>0,82</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0,87</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806000"/>
                          </a:solidFill>
                          <a:effectLst/>
                          <a:latin typeface="Calibri" panose="020F0502020204030204" pitchFamily="34" charset="0"/>
                        </a:rPr>
                        <a:t>0,80</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0,68</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0,75</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006100"/>
                          </a:solidFill>
                          <a:effectLst/>
                          <a:latin typeface="Calibri" panose="020F0502020204030204" pitchFamily="34" charset="0"/>
                        </a:rPr>
                        <a:t>0,81</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447417877"/>
                  </a:ext>
                </a:extLst>
              </a:tr>
              <a:tr h="112289">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600" b="0" i="0" u="none" strike="noStrike">
                          <a:solidFill>
                            <a:srgbClr val="FFFFFF"/>
                          </a:solidFill>
                          <a:effectLst/>
                          <a:latin typeface="Calibri" panose="020F0502020204030204" pitchFamily="34" charset="0"/>
                        </a:rPr>
                        <a:t>Corrél. Brent </a:t>
                      </a:r>
                    </a:p>
                  </a:txBody>
                  <a:tcPr marL="3703" marR="3703" marT="3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0" i="0" u="none" strike="noStrike">
                          <a:solidFill>
                            <a:srgbClr val="806000"/>
                          </a:solidFill>
                          <a:effectLst/>
                          <a:latin typeface="Calibri" panose="020F0502020204030204" pitchFamily="34" charset="0"/>
                        </a:rPr>
                        <a:t>0,75</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006100"/>
                          </a:solidFill>
                          <a:effectLst/>
                          <a:latin typeface="Calibri" panose="020F0502020204030204" pitchFamily="34" charset="0"/>
                        </a:rPr>
                        <a:t>0,84</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0,84</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806000"/>
                          </a:solidFill>
                          <a:effectLst/>
                          <a:latin typeface="Calibri" panose="020F0502020204030204" pitchFamily="34" charset="0"/>
                        </a:rPr>
                        <a:t>0,80</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0,67</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0,69</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0,78</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482074936"/>
                  </a:ext>
                </a:extLst>
              </a:tr>
              <a:tr h="112289">
                <a:tc rowSpan="4">
                  <a:txBody>
                    <a:bodyPr/>
                    <a:lstStyle/>
                    <a:p>
                      <a:pPr algn="ctr" fontAlgn="ctr"/>
                      <a:r>
                        <a:rPr lang="fr-CH" sz="600" b="0" i="0" u="none" strike="noStrike">
                          <a:solidFill>
                            <a:srgbClr val="000000"/>
                          </a:solidFill>
                          <a:effectLst/>
                          <a:latin typeface="Calibri" panose="020F0502020204030204" pitchFamily="34" charset="0"/>
                        </a:rPr>
                        <a:t>FOB</a:t>
                      </a:r>
                    </a:p>
                  </a:txBody>
                  <a:tcPr marL="3703" marR="3703" marT="37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CH" sz="600" b="0" i="0" u="none" strike="noStrike">
                          <a:solidFill>
                            <a:srgbClr val="FFFFFF"/>
                          </a:solidFill>
                          <a:effectLst/>
                          <a:latin typeface="Calibri" panose="020F0502020204030204" pitchFamily="34" charset="0"/>
                        </a:rPr>
                        <a:t>Corrélation 2016</a:t>
                      </a:r>
                    </a:p>
                  </a:txBody>
                  <a:tcPr marL="3703" marR="3703" marT="3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0" i="0" u="none" strike="noStrike">
                          <a:solidFill>
                            <a:srgbClr val="006100"/>
                          </a:solidFill>
                          <a:effectLst/>
                          <a:latin typeface="Calibri" panose="020F0502020204030204" pitchFamily="34" charset="0"/>
                        </a:rPr>
                        <a:t>0,87</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0,96</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0,91</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806000"/>
                          </a:solidFill>
                          <a:effectLst/>
                          <a:latin typeface="Calibri" panose="020F0502020204030204" pitchFamily="34" charset="0"/>
                        </a:rPr>
                        <a:t>0,62</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0,73</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006100"/>
                          </a:solidFill>
                          <a:effectLst/>
                          <a:latin typeface="Calibri" panose="020F0502020204030204" pitchFamily="34" charset="0"/>
                        </a:rPr>
                        <a:t>0,88</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0,90</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691317691"/>
                  </a:ext>
                </a:extLst>
              </a:tr>
              <a:tr h="112289">
                <a:tc vMerge="1">
                  <a:txBody>
                    <a:bodyPr/>
                    <a:lstStyle/>
                    <a:p>
                      <a:endParaRPr lang="en-US"/>
                    </a:p>
                  </a:txBody>
                  <a:tcPr/>
                </a:tc>
                <a:tc>
                  <a:txBody>
                    <a:bodyPr/>
                    <a:lstStyle/>
                    <a:p>
                      <a:pPr algn="l" fontAlgn="b"/>
                      <a:r>
                        <a:rPr lang="fr-CH" sz="600" b="0" i="0" u="none" strike="noStrike">
                          <a:solidFill>
                            <a:srgbClr val="FFFFFF"/>
                          </a:solidFill>
                          <a:effectLst/>
                          <a:latin typeface="Calibri" panose="020F0502020204030204" pitchFamily="34" charset="0"/>
                        </a:rPr>
                        <a:t>Corrélation 2017</a:t>
                      </a:r>
                    </a:p>
                  </a:txBody>
                  <a:tcPr marL="3703" marR="3703" marT="3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0" i="0" u="none" strike="noStrike">
                          <a:solidFill>
                            <a:srgbClr val="806000"/>
                          </a:solidFill>
                          <a:effectLst/>
                          <a:latin typeface="Calibri" panose="020F0502020204030204" pitchFamily="34" charset="0"/>
                        </a:rPr>
                        <a:t>0,12</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0,69</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0,19</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0,55</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0,59</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9C0006"/>
                          </a:solidFill>
                          <a:effectLst/>
                          <a:latin typeface="Calibri" panose="020F0502020204030204" pitchFamily="34" charset="0"/>
                        </a:rPr>
                        <a:t>-0,86</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fr-CH" sz="600" b="0" i="0" u="none" strike="noStrike">
                          <a:solidFill>
                            <a:srgbClr val="9C0006"/>
                          </a:solidFill>
                          <a:effectLst/>
                          <a:latin typeface="Calibri" panose="020F0502020204030204" pitchFamily="34" charset="0"/>
                        </a:rPr>
                        <a:t>-0,49</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65664660"/>
                  </a:ext>
                </a:extLst>
              </a:tr>
              <a:tr h="112289">
                <a:tc vMerge="1">
                  <a:txBody>
                    <a:bodyPr/>
                    <a:lstStyle/>
                    <a:p>
                      <a:endParaRPr lang="en-US"/>
                    </a:p>
                  </a:txBody>
                  <a:tcPr/>
                </a:tc>
                <a:tc>
                  <a:txBody>
                    <a:bodyPr/>
                    <a:lstStyle/>
                    <a:p>
                      <a:pPr algn="l" fontAlgn="b"/>
                      <a:r>
                        <a:rPr lang="fr-CH" sz="600" b="0" i="0" u="none" strike="noStrike">
                          <a:solidFill>
                            <a:srgbClr val="FFFFFF"/>
                          </a:solidFill>
                          <a:effectLst/>
                          <a:latin typeface="Calibri" panose="020F0502020204030204" pitchFamily="34" charset="0"/>
                        </a:rPr>
                        <a:t>Corrélation 2018</a:t>
                      </a:r>
                    </a:p>
                  </a:txBody>
                  <a:tcPr marL="3703" marR="3703" marT="3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0" i="0" u="none" strike="noStrike">
                          <a:solidFill>
                            <a:srgbClr val="9C0006"/>
                          </a:solidFill>
                          <a:effectLst/>
                          <a:latin typeface="Calibri" panose="020F0502020204030204" pitchFamily="34" charset="0"/>
                        </a:rPr>
                        <a:t>-0,04</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fr-CH" sz="600" b="0" i="0" u="none" strike="noStrike">
                          <a:solidFill>
                            <a:srgbClr val="9C0006"/>
                          </a:solidFill>
                          <a:effectLst/>
                          <a:latin typeface="Calibri" panose="020F0502020204030204" pitchFamily="34" charset="0"/>
                        </a:rPr>
                        <a:t>-0,12</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fr-CH" sz="600" b="0" i="0" u="none" strike="noStrike">
                          <a:solidFill>
                            <a:srgbClr val="806000"/>
                          </a:solidFill>
                          <a:effectLst/>
                          <a:latin typeface="Calibri" panose="020F0502020204030204" pitchFamily="34" charset="0"/>
                        </a:rPr>
                        <a:t>0,06</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0,37</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0,62</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0,06</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0,03</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247057953"/>
                  </a:ext>
                </a:extLst>
              </a:tr>
              <a:tr h="112289">
                <a:tc vMerge="1">
                  <a:txBody>
                    <a:bodyPr/>
                    <a:lstStyle/>
                    <a:p>
                      <a:endParaRPr lang="en-US"/>
                    </a:p>
                  </a:txBody>
                  <a:tcPr/>
                </a:tc>
                <a:tc>
                  <a:txBody>
                    <a:bodyPr/>
                    <a:lstStyle/>
                    <a:p>
                      <a:pPr algn="l" fontAlgn="b"/>
                      <a:r>
                        <a:rPr lang="fr-CH" sz="600" b="0" i="0" u="none" strike="noStrike">
                          <a:solidFill>
                            <a:srgbClr val="FFFFFF"/>
                          </a:solidFill>
                          <a:effectLst/>
                          <a:latin typeface="Calibri" panose="020F0502020204030204" pitchFamily="34" charset="0"/>
                        </a:rPr>
                        <a:t>Corrélation 2019/20</a:t>
                      </a:r>
                    </a:p>
                  </a:txBody>
                  <a:tcPr marL="3703" marR="3703" marT="3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0" i="0" u="none" strike="noStrike">
                          <a:solidFill>
                            <a:srgbClr val="806000"/>
                          </a:solidFill>
                          <a:effectLst/>
                          <a:latin typeface="Calibri" panose="020F0502020204030204" pitchFamily="34" charset="0"/>
                        </a:rPr>
                        <a:t>0,29</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0,05</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0,73</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9C0006"/>
                          </a:solidFill>
                          <a:effectLst/>
                          <a:latin typeface="Calibri" panose="020F0502020204030204" pitchFamily="34" charset="0"/>
                        </a:rPr>
                        <a:t>-0,07</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fr-CH" sz="600" b="0" i="0" u="none" strike="noStrike">
                          <a:solidFill>
                            <a:srgbClr val="806000"/>
                          </a:solidFill>
                          <a:effectLst/>
                          <a:latin typeface="Calibri" panose="020F0502020204030204" pitchFamily="34" charset="0"/>
                        </a:rPr>
                        <a:t>0,49</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0,55</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0,57</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941857475"/>
                  </a:ext>
                </a:extLst>
              </a:tr>
              <a:tr h="112289">
                <a:tc rowSpan="4">
                  <a:txBody>
                    <a:bodyPr/>
                    <a:lstStyle/>
                    <a:p>
                      <a:pPr algn="ctr" fontAlgn="ctr"/>
                      <a:r>
                        <a:rPr lang="fr-CH" sz="600" b="0" i="0" u="none" strike="noStrike">
                          <a:solidFill>
                            <a:srgbClr val="000000"/>
                          </a:solidFill>
                          <a:effectLst/>
                          <a:latin typeface="Calibri" panose="020F0502020204030204" pitchFamily="34" charset="0"/>
                        </a:rPr>
                        <a:t>Brent</a:t>
                      </a:r>
                    </a:p>
                  </a:txBody>
                  <a:tcPr marL="3703" marR="3703" marT="37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CH" sz="600" b="0" i="0" u="none" strike="noStrike">
                          <a:solidFill>
                            <a:srgbClr val="FFFFFF"/>
                          </a:solidFill>
                          <a:effectLst/>
                          <a:latin typeface="Calibri" panose="020F0502020204030204" pitchFamily="34" charset="0"/>
                        </a:rPr>
                        <a:t>Corrélation 2016</a:t>
                      </a:r>
                    </a:p>
                  </a:txBody>
                  <a:tcPr marL="3703" marR="3703" marT="3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0" i="0" u="none" strike="noStrike">
                          <a:solidFill>
                            <a:srgbClr val="806000"/>
                          </a:solidFill>
                          <a:effectLst/>
                          <a:latin typeface="Calibri" panose="020F0502020204030204" pitchFamily="34" charset="0"/>
                        </a:rPr>
                        <a:t>0,79</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006100"/>
                          </a:solidFill>
                          <a:effectLst/>
                          <a:latin typeface="Calibri" panose="020F0502020204030204" pitchFamily="34" charset="0"/>
                        </a:rPr>
                        <a:t>0,90</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0,88</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806000"/>
                          </a:solidFill>
                          <a:effectLst/>
                          <a:latin typeface="Calibri" panose="020F0502020204030204" pitchFamily="34" charset="0"/>
                        </a:rPr>
                        <a:t>0,54</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0,79</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006100"/>
                          </a:solidFill>
                          <a:effectLst/>
                          <a:latin typeface="Calibri" panose="020F0502020204030204" pitchFamily="34" charset="0"/>
                        </a:rPr>
                        <a:t>0,86</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0,82</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894964944"/>
                  </a:ext>
                </a:extLst>
              </a:tr>
              <a:tr h="112289">
                <a:tc vMerge="1">
                  <a:txBody>
                    <a:bodyPr/>
                    <a:lstStyle/>
                    <a:p>
                      <a:endParaRPr lang="en-US"/>
                    </a:p>
                  </a:txBody>
                  <a:tcPr/>
                </a:tc>
                <a:tc>
                  <a:txBody>
                    <a:bodyPr/>
                    <a:lstStyle/>
                    <a:p>
                      <a:pPr algn="l" fontAlgn="b"/>
                      <a:r>
                        <a:rPr lang="fr-CH" sz="600" b="0" i="0" u="none" strike="noStrike">
                          <a:solidFill>
                            <a:srgbClr val="FFFFFF"/>
                          </a:solidFill>
                          <a:effectLst/>
                          <a:latin typeface="Calibri" panose="020F0502020204030204" pitchFamily="34" charset="0"/>
                        </a:rPr>
                        <a:t>Corrélation 2017</a:t>
                      </a:r>
                    </a:p>
                  </a:txBody>
                  <a:tcPr marL="3703" marR="3703" marT="3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0" i="0" u="none" strike="noStrike">
                          <a:solidFill>
                            <a:srgbClr val="9C0006"/>
                          </a:solidFill>
                          <a:effectLst/>
                          <a:latin typeface="Calibri" panose="020F0502020204030204" pitchFamily="34" charset="0"/>
                        </a:rPr>
                        <a:t>-0,04</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fr-CH" sz="600" b="0" i="0" u="none" strike="noStrike">
                          <a:solidFill>
                            <a:srgbClr val="806000"/>
                          </a:solidFill>
                          <a:effectLst/>
                          <a:latin typeface="Calibri" panose="020F0502020204030204" pitchFamily="34" charset="0"/>
                        </a:rPr>
                        <a:t>0,64</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0,24</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0,47</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0,49</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9C0006"/>
                          </a:solidFill>
                          <a:effectLst/>
                          <a:latin typeface="Calibri" panose="020F0502020204030204" pitchFamily="34" charset="0"/>
                        </a:rPr>
                        <a:t>-0,89</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fr-CH" sz="600" b="0" i="0" u="none" strike="noStrike">
                          <a:solidFill>
                            <a:srgbClr val="9C0006"/>
                          </a:solidFill>
                          <a:effectLst/>
                          <a:latin typeface="Calibri" panose="020F0502020204030204" pitchFamily="34" charset="0"/>
                        </a:rPr>
                        <a:t>-0,55</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254296114"/>
                  </a:ext>
                </a:extLst>
              </a:tr>
              <a:tr h="112289">
                <a:tc vMerge="1">
                  <a:txBody>
                    <a:bodyPr/>
                    <a:lstStyle/>
                    <a:p>
                      <a:endParaRPr lang="en-US"/>
                    </a:p>
                  </a:txBody>
                  <a:tcPr/>
                </a:tc>
                <a:tc>
                  <a:txBody>
                    <a:bodyPr/>
                    <a:lstStyle/>
                    <a:p>
                      <a:pPr algn="l" fontAlgn="b"/>
                      <a:r>
                        <a:rPr lang="fr-CH" sz="600" b="0" i="0" u="none" strike="noStrike">
                          <a:solidFill>
                            <a:srgbClr val="FFFFFF"/>
                          </a:solidFill>
                          <a:effectLst/>
                          <a:latin typeface="Calibri" panose="020F0502020204030204" pitchFamily="34" charset="0"/>
                        </a:rPr>
                        <a:t>Corrélation 2018</a:t>
                      </a:r>
                    </a:p>
                  </a:txBody>
                  <a:tcPr marL="3703" marR="3703" marT="3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0" i="0" u="none" strike="noStrike">
                          <a:solidFill>
                            <a:srgbClr val="806000"/>
                          </a:solidFill>
                          <a:effectLst/>
                          <a:latin typeface="Calibri" panose="020F0502020204030204" pitchFamily="34" charset="0"/>
                        </a:rPr>
                        <a:t>0,02</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9C0006"/>
                          </a:solidFill>
                          <a:effectLst/>
                          <a:latin typeface="Calibri" panose="020F0502020204030204" pitchFamily="34" charset="0"/>
                        </a:rPr>
                        <a:t>-0,03</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fr-CH" sz="600" b="0" i="0" u="none" strike="noStrike">
                          <a:solidFill>
                            <a:srgbClr val="806000"/>
                          </a:solidFill>
                          <a:effectLst/>
                          <a:latin typeface="Calibri" panose="020F0502020204030204" pitchFamily="34" charset="0"/>
                        </a:rPr>
                        <a:t>0,21</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0,48</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0,24</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0,18</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0,09</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925846319"/>
                  </a:ext>
                </a:extLst>
              </a:tr>
              <a:tr h="112289">
                <a:tc vMerge="1">
                  <a:txBody>
                    <a:bodyPr/>
                    <a:lstStyle/>
                    <a:p>
                      <a:endParaRPr lang="en-US"/>
                    </a:p>
                  </a:txBody>
                  <a:tcPr/>
                </a:tc>
                <a:tc>
                  <a:txBody>
                    <a:bodyPr/>
                    <a:lstStyle/>
                    <a:p>
                      <a:pPr algn="l" fontAlgn="b"/>
                      <a:r>
                        <a:rPr lang="fr-CH" sz="600" b="0" i="0" u="none" strike="noStrike">
                          <a:solidFill>
                            <a:srgbClr val="FFFFFF"/>
                          </a:solidFill>
                          <a:effectLst/>
                          <a:latin typeface="Calibri" panose="020F0502020204030204" pitchFamily="34" charset="0"/>
                        </a:rPr>
                        <a:t>Corrélation 2019/20</a:t>
                      </a:r>
                    </a:p>
                  </a:txBody>
                  <a:tcPr marL="3703" marR="3703" marT="3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0" i="0" u="none" strike="noStrike">
                          <a:solidFill>
                            <a:srgbClr val="806000"/>
                          </a:solidFill>
                          <a:effectLst/>
                          <a:latin typeface="Calibri" panose="020F0502020204030204" pitchFamily="34" charset="0"/>
                        </a:rPr>
                        <a:t>0,10</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0,16</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0,39</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9C0006"/>
                          </a:solidFill>
                          <a:effectLst/>
                          <a:latin typeface="Calibri" panose="020F0502020204030204" pitchFamily="34" charset="0"/>
                        </a:rPr>
                        <a:t>-0,05</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fr-CH" sz="600" b="0" i="0" u="none" strike="noStrike">
                          <a:solidFill>
                            <a:srgbClr val="806000"/>
                          </a:solidFill>
                          <a:effectLst/>
                          <a:latin typeface="Calibri" panose="020F0502020204030204" pitchFamily="34" charset="0"/>
                        </a:rPr>
                        <a:t>0,32</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0,39</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0,20</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808711221"/>
                  </a:ext>
                </a:extLst>
              </a:tr>
              <a:tr h="104428">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813480449"/>
                  </a:ext>
                </a:extLst>
              </a:tr>
              <a:tr h="104428">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a:noFill/>
                    </a:lnR>
                    <a:lnT>
                      <a:noFill/>
                    </a:lnT>
                    <a:lnB>
                      <a:noFill/>
                    </a:lnB>
                    <a:solidFill>
                      <a:srgbClr val="FFFFFF"/>
                    </a:solidFill>
                  </a:tcPr>
                </a:tc>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a:noFill/>
                    </a:lnR>
                    <a:lnT>
                      <a:noFill/>
                    </a:lnT>
                    <a:lnB>
                      <a:noFill/>
                    </a:lnB>
                    <a:solidFill>
                      <a:srgbClr val="FFFFFF"/>
                    </a:solidFill>
                  </a:tcPr>
                </a:tc>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14296397"/>
                  </a:ext>
                </a:extLst>
              </a:tr>
              <a:tr h="112289">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a:noFill/>
                    </a:lnR>
                    <a:lnT>
                      <a:noFill/>
                    </a:lnT>
                    <a:lnB>
                      <a:noFill/>
                    </a:lnB>
                    <a:solidFill>
                      <a:srgbClr val="FFFFFF"/>
                    </a:solidFill>
                  </a:tcPr>
                </a:tc>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7">
                  <a:txBody>
                    <a:bodyPr/>
                    <a:lstStyle/>
                    <a:p>
                      <a:pPr algn="ctr" fontAlgn="b"/>
                      <a:r>
                        <a:rPr lang="fr-FR" sz="600" b="0" i="0" u="none" strike="noStrike">
                          <a:solidFill>
                            <a:srgbClr val="000000"/>
                          </a:solidFill>
                          <a:effectLst/>
                          <a:latin typeface="Calibri" panose="020F0502020204030204" pitchFamily="34" charset="0"/>
                        </a:rPr>
                        <a:t>Analyse corrélation Onduline avec lag 2 mois</a:t>
                      </a:r>
                    </a:p>
                  </a:txBody>
                  <a:tcPr marL="3703" marR="3703" marT="3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25058124"/>
                  </a:ext>
                </a:extLst>
              </a:tr>
              <a:tr h="112289">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a:noFill/>
                    </a:lnR>
                    <a:lnT>
                      <a:noFill/>
                    </a:lnT>
                    <a:lnB>
                      <a:noFill/>
                    </a:lnB>
                    <a:solidFill>
                      <a:srgbClr val="FFFFFF"/>
                    </a:solidFill>
                  </a:tcPr>
                </a:tc>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600" b="1" i="0" u="none" strike="noStrike">
                          <a:solidFill>
                            <a:srgbClr val="FFFFFF"/>
                          </a:solidFill>
                          <a:effectLst/>
                          <a:latin typeface="Calibri" panose="020F0502020204030204" pitchFamily="34" charset="0"/>
                        </a:rPr>
                        <a:t>Bitume Turkey UC/T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1" i="0" u="none" strike="noStrike">
                          <a:solidFill>
                            <a:srgbClr val="FFFFFF"/>
                          </a:solidFill>
                          <a:effectLst/>
                          <a:latin typeface="Calibri" panose="020F0502020204030204" pitchFamily="34" charset="0"/>
                        </a:rPr>
                        <a:t>Bitume Spain UC/T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1" i="0" u="none" strike="noStrike">
                          <a:solidFill>
                            <a:srgbClr val="FFFFFF"/>
                          </a:solidFill>
                          <a:effectLst/>
                          <a:latin typeface="Calibri" panose="020F0502020204030204" pitchFamily="34" charset="0"/>
                        </a:rPr>
                        <a:t>Bitume Poland UC/T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1" i="0" u="none" strike="noStrike">
                          <a:solidFill>
                            <a:srgbClr val="FFFFFF"/>
                          </a:solidFill>
                          <a:effectLst/>
                          <a:latin typeface="Calibri" panose="020F0502020204030204" pitchFamily="34" charset="0"/>
                        </a:rPr>
                        <a:t>Bitume Malaysia UC/T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1" i="0" u="none" strike="noStrike">
                          <a:solidFill>
                            <a:srgbClr val="FFFFFF"/>
                          </a:solidFill>
                          <a:effectLst/>
                          <a:latin typeface="Calibri" panose="020F0502020204030204" pitchFamily="34" charset="0"/>
                        </a:rPr>
                        <a:t>Bitume Brazil UC/T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1" i="0" u="none" strike="noStrike">
                          <a:solidFill>
                            <a:srgbClr val="FFFFFF"/>
                          </a:solidFill>
                          <a:effectLst/>
                          <a:latin typeface="Calibri" panose="020F0502020204030204" pitchFamily="34" charset="0"/>
                        </a:rPr>
                        <a:t>Bitume Russia UC/T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1" i="0" u="none" strike="noStrike">
                          <a:solidFill>
                            <a:srgbClr val="FFFFFF"/>
                          </a:solidFill>
                          <a:effectLst/>
                          <a:latin typeface="Calibri" panose="020F0502020204030204" pitchFamily="34" charset="0"/>
                        </a:rPr>
                        <a:t>at Cie level</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475737945"/>
                  </a:ext>
                </a:extLst>
              </a:tr>
              <a:tr h="112289">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CH" sz="600" b="0" i="0" u="none" strike="noStrike">
                          <a:solidFill>
                            <a:srgbClr val="FFFFFF"/>
                          </a:solidFill>
                          <a:effectLst/>
                          <a:latin typeface="Calibri" panose="020F0502020204030204" pitchFamily="34" charset="0"/>
                        </a:rPr>
                        <a:t>Corrél. Fuel oil FOB </a:t>
                      </a:r>
                    </a:p>
                  </a:txBody>
                  <a:tcPr marL="3703" marR="3703" marT="3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0" i="0" u="none" strike="noStrike">
                          <a:solidFill>
                            <a:srgbClr val="006100"/>
                          </a:solidFill>
                          <a:effectLst/>
                          <a:latin typeface="Calibri" panose="020F0502020204030204" pitchFamily="34" charset="0"/>
                        </a:rPr>
                        <a:t>0,86</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0,82</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0,91</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806000"/>
                          </a:solidFill>
                          <a:effectLst/>
                          <a:latin typeface="Calibri" panose="020F0502020204030204" pitchFamily="34" charset="0"/>
                        </a:rPr>
                        <a:t>0,77</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0,63</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0,74</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006100"/>
                          </a:solidFill>
                          <a:effectLst/>
                          <a:latin typeface="Calibri" panose="020F0502020204030204" pitchFamily="34" charset="0"/>
                        </a:rPr>
                        <a:t>0,86</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4113156591"/>
                  </a:ext>
                </a:extLst>
              </a:tr>
              <a:tr h="112289">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600" b="0" i="0" u="none" strike="noStrike">
                          <a:solidFill>
                            <a:srgbClr val="FFFFFF"/>
                          </a:solidFill>
                          <a:effectLst/>
                          <a:latin typeface="Calibri" panose="020F0502020204030204" pitchFamily="34" charset="0"/>
                        </a:rPr>
                        <a:t>Corrél. Brent </a:t>
                      </a:r>
                    </a:p>
                  </a:txBody>
                  <a:tcPr marL="3703" marR="3703" marT="3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0" i="0" u="none" strike="noStrike">
                          <a:solidFill>
                            <a:srgbClr val="006100"/>
                          </a:solidFill>
                          <a:effectLst/>
                          <a:latin typeface="Calibri" panose="020F0502020204030204" pitchFamily="34" charset="0"/>
                        </a:rPr>
                        <a:t>0,85</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0,90</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0,91</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0,84</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806000"/>
                          </a:solidFill>
                          <a:effectLst/>
                          <a:latin typeface="Calibri" panose="020F0502020204030204" pitchFamily="34" charset="0"/>
                        </a:rPr>
                        <a:t>0,66</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0,71</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006100"/>
                          </a:solidFill>
                          <a:effectLst/>
                          <a:latin typeface="Calibri" panose="020F0502020204030204" pitchFamily="34" charset="0"/>
                        </a:rPr>
                        <a:t>0,87</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548855421"/>
                  </a:ext>
                </a:extLst>
              </a:tr>
              <a:tr h="112289">
                <a:tc rowSpan="4">
                  <a:txBody>
                    <a:bodyPr/>
                    <a:lstStyle/>
                    <a:p>
                      <a:pPr algn="ctr" fontAlgn="ctr"/>
                      <a:r>
                        <a:rPr lang="fr-CH" sz="600" b="0" i="0" u="none" strike="noStrike">
                          <a:solidFill>
                            <a:srgbClr val="000000"/>
                          </a:solidFill>
                          <a:effectLst/>
                          <a:latin typeface="Calibri" panose="020F0502020204030204" pitchFamily="34" charset="0"/>
                        </a:rPr>
                        <a:t>FOB</a:t>
                      </a:r>
                    </a:p>
                  </a:txBody>
                  <a:tcPr marL="3703" marR="3703" marT="37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CH" sz="600" b="0" i="0" u="none" strike="noStrike">
                          <a:solidFill>
                            <a:srgbClr val="FFFFFF"/>
                          </a:solidFill>
                          <a:effectLst/>
                          <a:latin typeface="Calibri" panose="020F0502020204030204" pitchFamily="34" charset="0"/>
                        </a:rPr>
                        <a:t>Corrélation 2016</a:t>
                      </a:r>
                    </a:p>
                  </a:txBody>
                  <a:tcPr marL="3703" marR="3703" marT="3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0" i="0" u="none" strike="noStrike">
                          <a:solidFill>
                            <a:srgbClr val="006100"/>
                          </a:solidFill>
                          <a:effectLst/>
                          <a:latin typeface="Calibri" panose="020F0502020204030204" pitchFamily="34" charset="0"/>
                        </a:rPr>
                        <a:t>0,93</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0,94</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0,94</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806000"/>
                          </a:solidFill>
                          <a:effectLst/>
                          <a:latin typeface="Calibri" panose="020F0502020204030204" pitchFamily="34" charset="0"/>
                        </a:rPr>
                        <a:t>0,48</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006100"/>
                          </a:solidFill>
                          <a:effectLst/>
                          <a:latin typeface="Calibri" panose="020F0502020204030204" pitchFamily="34" charset="0"/>
                        </a:rPr>
                        <a:t>0,82</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0,93</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0,96</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672870044"/>
                  </a:ext>
                </a:extLst>
              </a:tr>
              <a:tr h="112289">
                <a:tc vMerge="1">
                  <a:txBody>
                    <a:bodyPr/>
                    <a:lstStyle/>
                    <a:p>
                      <a:endParaRPr lang="en-US"/>
                    </a:p>
                  </a:txBody>
                  <a:tcPr/>
                </a:tc>
                <a:tc>
                  <a:txBody>
                    <a:bodyPr/>
                    <a:lstStyle/>
                    <a:p>
                      <a:pPr algn="l" fontAlgn="b"/>
                      <a:r>
                        <a:rPr lang="fr-CH" sz="600" b="0" i="0" u="none" strike="noStrike">
                          <a:solidFill>
                            <a:srgbClr val="FFFFFF"/>
                          </a:solidFill>
                          <a:effectLst/>
                          <a:latin typeface="Calibri" panose="020F0502020204030204" pitchFamily="34" charset="0"/>
                        </a:rPr>
                        <a:t>Corrélation 2017</a:t>
                      </a:r>
                    </a:p>
                  </a:txBody>
                  <a:tcPr marL="3703" marR="3703" marT="3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0" i="0" u="none" strike="noStrike">
                          <a:solidFill>
                            <a:srgbClr val="806000"/>
                          </a:solidFill>
                          <a:effectLst/>
                          <a:latin typeface="Calibri" panose="020F0502020204030204" pitchFamily="34" charset="0"/>
                        </a:rPr>
                        <a:t>0,55</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006100"/>
                          </a:solidFill>
                          <a:effectLst/>
                          <a:latin typeface="Calibri" panose="020F0502020204030204" pitchFamily="34" charset="0"/>
                        </a:rPr>
                        <a:t>0,83</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9C0006"/>
                          </a:solidFill>
                          <a:effectLst/>
                          <a:latin typeface="Calibri" panose="020F0502020204030204" pitchFamily="34" charset="0"/>
                        </a:rPr>
                        <a:t>-0,06</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fr-CH" sz="600" b="0" i="0" u="none" strike="noStrike">
                          <a:solidFill>
                            <a:srgbClr val="006100"/>
                          </a:solidFill>
                          <a:effectLst/>
                          <a:latin typeface="Calibri" panose="020F0502020204030204" pitchFamily="34" charset="0"/>
                        </a:rPr>
                        <a:t>0,88</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0,86</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9C0006"/>
                          </a:solidFill>
                          <a:effectLst/>
                          <a:latin typeface="Calibri" panose="020F0502020204030204" pitchFamily="34" charset="0"/>
                        </a:rPr>
                        <a:t>-0,73</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fr-CH" sz="600" b="0" i="0" u="none" strike="noStrike">
                          <a:solidFill>
                            <a:srgbClr val="9C0006"/>
                          </a:solidFill>
                          <a:effectLst/>
                          <a:latin typeface="Calibri" panose="020F0502020204030204" pitchFamily="34" charset="0"/>
                        </a:rPr>
                        <a:t>-0,05</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991114746"/>
                  </a:ext>
                </a:extLst>
              </a:tr>
              <a:tr h="112289">
                <a:tc vMerge="1">
                  <a:txBody>
                    <a:bodyPr/>
                    <a:lstStyle/>
                    <a:p>
                      <a:endParaRPr lang="en-US"/>
                    </a:p>
                  </a:txBody>
                  <a:tcPr/>
                </a:tc>
                <a:tc>
                  <a:txBody>
                    <a:bodyPr/>
                    <a:lstStyle/>
                    <a:p>
                      <a:pPr algn="l" fontAlgn="b"/>
                      <a:r>
                        <a:rPr lang="fr-CH" sz="600" b="0" i="0" u="none" strike="noStrike">
                          <a:solidFill>
                            <a:srgbClr val="FFFFFF"/>
                          </a:solidFill>
                          <a:effectLst/>
                          <a:latin typeface="Calibri" panose="020F0502020204030204" pitchFamily="34" charset="0"/>
                        </a:rPr>
                        <a:t>Corrélation 2018</a:t>
                      </a:r>
                    </a:p>
                  </a:txBody>
                  <a:tcPr marL="3703" marR="3703" marT="3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0" i="0" u="none" strike="noStrike">
                          <a:solidFill>
                            <a:srgbClr val="806000"/>
                          </a:solidFill>
                          <a:effectLst/>
                          <a:latin typeface="Calibri" panose="020F0502020204030204" pitchFamily="34" charset="0"/>
                        </a:rPr>
                        <a:t>0,30</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0,38</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0,55</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0,76</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0,52</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0,39</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0,49</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740673935"/>
                  </a:ext>
                </a:extLst>
              </a:tr>
              <a:tr h="112289">
                <a:tc vMerge="1">
                  <a:txBody>
                    <a:bodyPr/>
                    <a:lstStyle/>
                    <a:p>
                      <a:endParaRPr lang="en-US"/>
                    </a:p>
                  </a:txBody>
                  <a:tcPr/>
                </a:tc>
                <a:tc>
                  <a:txBody>
                    <a:bodyPr/>
                    <a:lstStyle/>
                    <a:p>
                      <a:pPr algn="l" fontAlgn="b"/>
                      <a:r>
                        <a:rPr lang="fr-CH" sz="600" b="0" i="0" u="none" strike="noStrike">
                          <a:solidFill>
                            <a:srgbClr val="FFFFFF"/>
                          </a:solidFill>
                          <a:effectLst/>
                          <a:latin typeface="Calibri" panose="020F0502020204030204" pitchFamily="34" charset="0"/>
                        </a:rPr>
                        <a:t>Corrélation 2019/20</a:t>
                      </a:r>
                    </a:p>
                  </a:txBody>
                  <a:tcPr marL="3703" marR="3703" marT="3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0" i="0" u="none" strike="noStrike">
                          <a:solidFill>
                            <a:srgbClr val="806000"/>
                          </a:solidFill>
                          <a:effectLst/>
                          <a:latin typeface="Calibri" panose="020F0502020204030204" pitchFamily="34" charset="0"/>
                        </a:rPr>
                        <a:t>0,53</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9C0006"/>
                          </a:solidFill>
                          <a:effectLst/>
                          <a:latin typeface="Calibri" panose="020F0502020204030204" pitchFamily="34" charset="0"/>
                        </a:rPr>
                        <a:t>-0,03</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fr-CH" sz="600" b="0" i="0" u="none" strike="noStrike">
                          <a:solidFill>
                            <a:srgbClr val="006100"/>
                          </a:solidFill>
                          <a:effectLst/>
                          <a:latin typeface="Calibri" panose="020F0502020204030204" pitchFamily="34" charset="0"/>
                        </a:rPr>
                        <a:t>0,84</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9C0006"/>
                          </a:solidFill>
                          <a:effectLst/>
                          <a:latin typeface="Calibri" panose="020F0502020204030204" pitchFamily="34" charset="0"/>
                        </a:rPr>
                        <a:t>-0,15</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fr-CH" sz="600" b="0" i="0" u="none" strike="noStrike">
                          <a:solidFill>
                            <a:srgbClr val="806000"/>
                          </a:solidFill>
                          <a:effectLst/>
                          <a:latin typeface="Calibri" panose="020F0502020204030204" pitchFamily="34" charset="0"/>
                        </a:rPr>
                        <a:t>0,68</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0,32</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0,73</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869095748"/>
                  </a:ext>
                </a:extLst>
              </a:tr>
              <a:tr h="112289">
                <a:tc rowSpan="4">
                  <a:txBody>
                    <a:bodyPr/>
                    <a:lstStyle/>
                    <a:p>
                      <a:pPr algn="ctr" fontAlgn="ctr"/>
                      <a:r>
                        <a:rPr lang="fr-CH" sz="600" b="0" i="0" u="none" strike="noStrike">
                          <a:solidFill>
                            <a:srgbClr val="000000"/>
                          </a:solidFill>
                          <a:effectLst/>
                          <a:latin typeface="Calibri" panose="020F0502020204030204" pitchFamily="34" charset="0"/>
                        </a:rPr>
                        <a:t>Brent</a:t>
                      </a:r>
                    </a:p>
                  </a:txBody>
                  <a:tcPr marL="3703" marR="3703" marT="37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CH" sz="600" b="0" i="0" u="none" strike="noStrike">
                          <a:solidFill>
                            <a:srgbClr val="FFFFFF"/>
                          </a:solidFill>
                          <a:effectLst/>
                          <a:latin typeface="Calibri" panose="020F0502020204030204" pitchFamily="34" charset="0"/>
                        </a:rPr>
                        <a:t>Corrélation 2016</a:t>
                      </a:r>
                    </a:p>
                  </a:txBody>
                  <a:tcPr marL="3703" marR="3703" marT="3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0" i="0" u="none" strike="noStrike">
                          <a:solidFill>
                            <a:srgbClr val="006100"/>
                          </a:solidFill>
                          <a:effectLst/>
                          <a:latin typeface="Calibri" panose="020F0502020204030204" pitchFamily="34" charset="0"/>
                        </a:rPr>
                        <a:t>0,90</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0,87</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0,95</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806000"/>
                          </a:solidFill>
                          <a:effectLst/>
                          <a:latin typeface="Calibri" panose="020F0502020204030204" pitchFamily="34" charset="0"/>
                        </a:rPr>
                        <a:t>0,48</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006100"/>
                          </a:solidFill>
                          <a:effectLst/>
                          <a:latin typeface="Calibri" panose="020F0502020204030204" pitchFamily="34" charset="0"/>
                        </a:rPr>
                        <a:t>0,88</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0,90</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0,90</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808355772"/>
                  </a:ext>
                </a:extLst>
              </a:tr>
              <a:tr h="112289">
                <a:tc vMerge="1">
                  <a:txBody>
                    <a:bodyPr/>
                    <a:lstStyle/>
                    <a:p>
                      <a:endParaRPr lang="en-US"/>
                    </a:p>
                  </a:txBody>
                  <a:tcPr/>
                </a:tc>
                <a:tc>
                  <a:txBody>
                    <a:bodyPr/>
                    <a:lstStyle/>
                    <a:p>
                      <a:pPr algn="l" fontAlgn="b"/>
                      <a:r>
                        <a:rPr lang="fr-CH" sz="600" b="0" i="0" u="none" strike="noStrike">
                          <a:solidFill>
                            <a:srgbClr val="FFFFFF"/>
                          </a:solidFill>
                          <a:effectLst/>
                          <a:latin typeface="Calibri" panose="020F0502020204030204" pitchFamily="34" charset="0"/>
                        </a:rPr>
                        <a:t>Corrélation 2017</a:t>
                      </a:r>
                    </a:p>
                  </a:txBody>
                  <a:tcPr marL="3703" marR="3703" marT="3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0" i="0" u="none" strike="noStrike">
                          <a:solidFill>
                            <a:srgbClr val="806000"/>
                          </a:solidFill>
                          <a:effectLst/>
                          <a:latin typeface="Calibri" panose="020F0502020204030204" pitchFamily="34" charset="0"/>
                        </a:rPr>
                        <a:t>0,41</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0,77</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0,08</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006100"/>
                          </a:solidFill>
                          <a:effectLst/>
                          <a:latin typeface="Calibri" panose="020F0502020204030204" pitchFamily="34" charset="0"/>
                        </a:rPr>
                        <a:t>0,81</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0,80</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9C0006"/>
                          </a:solidFill>
                          <a:effectLst/>
                          <a:latin typeface="Calibri" panose="020F0502020204030204" pitchFamily="34" charset="0"/>
                        </a:rPr>
                        <a:t>-0,80</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fr-CH" sz="600" b="0" i="0" u="none" strike="noStrike">
                          <a:solidFill>
                            <a:srgbClr val="9C0006"/>
                          </a:solidFill>
                          <a:effectLst/>
                          <a:latin typeface="Calibri" panose="020F0502020204030204" pitchFamily="34" charset="0"/>
                        </a:rPr>
                        <a:t>-0,22</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051312467"/>
                  </a:ext>
                </a:extLst>
              </a:tr>
              <a:tr h="112289">
                <a:tc vMerge="1">
                  <a:txBody>
                    <a:bodyPr/>
                    <a:lstStyle/>
                    <a:p>
                      <a:endParaRPr lang="en-US"/>
                    </a:p>
                  </a:txBody>
                  <a:tcPr/>
                </a:tc>
                <a:tc>
                  <a:txBody>
                    <a:bodyPr/>
                    <a:lstStyle/>
                    <a:p>
                      <a:pPr algn="l" fontAlgn="b"/>
                      <a:r>
                        <a:rPr lang="fr-CH" sz="600" b="0" i="0" u="none" strike="noStrike">
                          <a:solidFill>
                            <a:srgbClr val="FFFFFF"/>
                          </a:solidFill>
                          <a:effectLst/>
                          <a:latin typeface="Calibri" panose="020F0502020204030204" pitchFamily="34" charset="0"/>
                        </a:rPr>
                        <a:t>Corrélation 2018</a:t>
                      </a:r>
                    </a:p>
                  </a:txBody>
                  <a:tcPr marL="3703" marR="3703" marT="3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0" i="0" u="none" strike="noStrike">
                          <a:solidFill>
                            <a:srgbClr val="806000"/>
                          </a:solidFill>
                          <a:effectLst/>
                          <a:latin typeface="Calibri" panose="020F0502020204030204" pitchFamily="34" charset="0"/>
                        </a:rPr>
                        <a:t>0,48</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0,63</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0,75</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006100"/>
                          </a:solidFill>
                          <a:effectLst/>
                          <a:latin typeface="Calibri" panose="020F0502020204030204" pitchFamily="34" charset="0"/>
                        </a:rPr>
                        <a:t>0,85</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806000"/>
                          </a:solidFill>
                          <a:effectLst/>
                          <a:latin typeface="Calibri" panose="020F0502020204030204" pitchFamily="34" charset="0"/>
                        </a:rPr>
                        <a:t>0,16</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0,54</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0,68</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839538324"/>
                  </a:ext>
                </a:extLst>
              </a:tr>
              <a:tr h="112289">
                <a:tc vMerge="1">
                  <a:txBody>
                    <a:bodyPr/>
                    <a:lstStyle/>
                    <a:p>
                      <a:endParaRPr lang="en-US"/>
                    </a:p>
                  </a:txBody>
                  <a:tcPr/>
                </a:tc>
                <a:tc>
                  <a:txBody>
                    <a:bodyPr/>
                    <a:lstStyle/>
                    <a:p>
                      <a:pPr algn="l" fontAlgn="b"/>
                      <a:r>
                        <a:rPr lang="fr-CH" sz="600" b="0" i="0" u="none" strike="noStrike">
                          <a:solidFill>
                            <a:srgbClr val="FFFFFF"/>
                          </a:solidFill>
                          <a:effectLst/>
                          <a:latin typeface="Calibri" panose="020F0502020204030204" pitchFamily="34" charset="0"/>
                        </a:rPr>
                        <a:t>Corrélation 2019/20</a:t>
                      </a:r>
                    </a:p>
                  </a:txBody>
                  <a:tcPr marL="3703" marR="3703" marT="3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0" i="0" u="none" strike="noStrike">
                          <a:solidFill>
                            <a:srgbClr val="806000"/>
                          </a:solidFill>
                          <a:effectLst/>
                          <a:latin typeface="Calibri" panose="020F0502020204030204" pitchFamily="34" charset="0"/>
                        </a:rPr>
                        <a:t>0,42</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0,11</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0,62</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0,14</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0,48</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0,03</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0,40</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918534742"/>
                  </a:ext>
                </a:extLst>
              </a:tr>
              <a:tr h="112289">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7">
                  <a:txBody>
                    <a:bodyPr/>
                    <a:lstStyle/>
                    <a:p>
                      <a:pPr algn="ctr" fontAlgn="b"/>
                      <a:r>
                        <a:rPr lang="fr-CH" sz="600" b="0" i="0" u="none" strike="noStrike">
                          <a:solidFill>
                            <a:srgbClr val="000000"/>
                          </a:solidFill>
                          <a:effectLst/>
                          <a:latin typeface="Calibri" panose="020F0502020204030204" pitchFamily="34" charset="0"/>
                        </a:rPr>
                        <a:t> </a:t>
                      </a:r>
                    </a:p>
                  </a:txBody>
                  <a:tcPr marL="3703" marR="3703" marT="3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85526790"/>
                  </a:ext>
                </a:extLst>
              </a:tr>
              <a:tr h="112289">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a:noFill/>
                    </a:lnR>
                    <a:lnT>
                      <a:noFill/>
                    </a:lnT>
                    <a:lnB>
                      <a:noFill/>
                    </a:lnB>
                    <a:solidFill>
                      <a:srgbClr val="FFFFFF"/>
                    </a:solidFill>
                  </a:tcPr>
                </a:tc>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7">
                  <a:txBody>
                    <a:bodyPr/>
                    <a:lstStyle/>
                    <a:p>
                      <a:pPr algn="ctr" fontAlgn="b"/>
                      <a:r>
                        <a:rPr lang="fr-FR" sz="600" b="0" i="0" u="none" strike="noStrike">
                          <a:solidFill>
                            <a:srgbClr val="000000"/>
                          </a:solidFill>
                          <a:effectLst/>
                          <a:latin typeface="Calibri" panose="020F0502020204030204" pitchFamily="34" charset="0"/>
                        </a:rPr>
                        <a:t>Analyse corrélation Onduline avec lag 1 mois</a:t>
                      </a:r>
                    </a:p>
                  </a:txBody>
                  <a:tcPr marL="3703" marR="3703" marT="3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74708101"/>
                  </a:ext>
                </a:extLst>
              </a:tr>
              <a:tr h="112289">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a:noFill/>
                    </a:lnR>
                    <a:lnT>
                      <a:noFill/>
                    </a:lnT>
                    <a:lnB>
                      <a:noFill/>
                    </a:lnB>
                    <a:solidFill>
                      <a:srgbClr val="FFFFFF"/>
                    </a:solidFill>
                  </a:tcPr>
                </a:tc>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600" b="1" i="0" u="none" strike="noStrike">
                          <a:solidFill>
                            <a:srgbClr val="FFFFFF"/>
                          </a:solidFill>
                          <a:effectLst/>
                          <a:latin typeface="Calibri" panose="020F0502020204030204" pitchFamily="34" charset="0"/>
                        </a:rPr>
                        <a:t>Bitume Turkey UC/T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1" i="0" u="none" strike="noStrike">
                          <a:solidFill>
                            <a:srgbClr val="FFFFFF"/>
                          </a:solidFill>
                          <a:effectLst/>
                          <a:latin typeface="Calibri" panose="020F0502020204030204" pitchFamily="34" charset="0"/>
                        </a:rPr>
                        <a:t>Bitume Spain UC/T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1" i="0" u="none" strike="noStrike">
                          <a:solidFill>
                            <a:srgbClr val="FFFFFF"/>
                          </a:solidFill>
                          <a:effectLst/>
                          <a:latin typeface="Calibri" panose="020F0502020204030204" pitchFamily="34" charset="0"/>
                        </a:rPr>
                        <a:t>Bitume Poland UC/T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1" i="0" u="none" strike="noStrike">
                          <a:solidFill>
                            <a:srgbClr val="FFFFFF"/>
                          </a:solidFill>
                          <a:effectLst/>
                          <a:latin typeface="Calibri" panose="020F0502020204030204" pitchFamily="34" charset="0"/>
                        </a:rPr>
                        <a:t>Bitume Malaysia UC/T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1" i="0" u="none" strike="noStrike">
                          <a:solidFill>
                            <a:srgbClr val="FFFFFF"/>
                          </a:solidFill>
                          <a:effectLst/>
                          <a:latin typeface="Calibri" panose="020F0502020204030204" pitchFamily="34" charset="0"/>
                        </a:rPr>
                        <a:t>Bitume Brazil UC/T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1" i="0" u="none" strike="noStrike">
                          <a:solidFill>
                            <a:srgbClr val="FFFFFF"/>
                          </a:solidFill>
                          <a:effectLst/>
                          <a:latin typeface="Calibri" panose="020F0502020204030204" pitchFamily="34" charset="0"/>
                        </a:rPr>
                        <a:t>Bitume Russia UC/T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1" i="0" u="none" strike="noStrike">
                          <a:solidFill>
                            <a:srgbClr val="FFFFFF"/>
                          </a:solidFill>
                          <a:effectLst/>
                          <a:latin typeface="Calibri" panose="020F0502020204030204" pitchFamily="34" charset="0"/>
                        </a:rPr>
                        <a:t>at Cie level</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2952998065"/>
                  </a:ext>
                </a:extLst>
              </a:tr>
              <a:tr h="112289">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CH" sz="600" b="0" i="0" u="none" strike="noStrike">
                          <a:solidFill>
                            <a:srgbClr val="FFFFFF"/>
                          </a:solidFill>
                          <a:effectLst/>
                          <a:latin typeface="Calibri" panose="020F0502020204030204" pitchFamily="34" charset="0"/>
                        </a:rPr>
                        <a:t>Corrél. Fuel oil FOB </a:t>
                      </a:r>
                    </a:p>
                  </a:txBody>
                  <a:tcPr marL="3703" marR="3703" marT="3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0" i="0" u="none" strike="noStrike">
                          <a:solidFill>
                            <a:srgbClr val="006100"/>
                          </a:solidFill>
                          <a:effectLst/>
                          <a:latin typeface="Calibri" panose="020F0502020204030204" pitchFamily="34" charset="0"/>
                        </a:rPr>
                        <a:t>0,92</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0,84</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0,93</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806000"/>
                          </a:solidFill>
                          <a:effectLst/>
                          <a:latin typeface="Calibri" panose="020F0502020204030204" pitchFamily="34" charset="0"/>
                        </a:rPr>
                        <a:t>0,72</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0,58</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0,72</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006100"/>
                          </a:solidFill>
                          <a:effectLst/>
                          <a:latin typeface="Calibri" panose="020F0502020204030204" pitchFamily="34" charset="0"/>
                        </a:rPr>
                        <a:t>0,91</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94838123"/>
                  </a:ext>
                </a:extLst>
              </a:tr>
              <a:tr h="112289">
                <a:tc>
                  <a:txBody>
                    <a:bodyPr/>
                    <a:lstStyle/>
                    <a:p>
                      <a:pPr algn="l" fontAlgn="b"/>
                      <a:r>
                        <a:rPr lang="fr-CH" sz="600" b="0" i="0" u="none" strike="noStrike">
                          <a:solidFill>
                            <a:srgbClr val="000000"/>
                          </a:solidFill>
                          <a:effectLst/>
                          <a:latin typeface="Calibri" panose="020F0502020204030204" pitchFamily="34" charset="0"/>
                        </a:rPr>
                        <a:t> </a:t>
                      </a:r>
                    </a:p>
                  </a:txBody>
                  <a:tcPr marL="3703" marR="3703" marT="370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600" b="0" i="0" u="none" strike="noStrike">
                          <a:solidFill>
                            <a:srgbClr val="FFFFFF"/>
                          </a:solidFill>
                          <a:effectLst/>
                          <a:latin typeface="Calibri" panose="020F0502020204030204" pitchFamily="34" charset="0"/>
                        </a:rPr>
                        <a:t>Corrél. Brent </a:t>
                      </a:r>
                    </a:p>
                  </a:txBody>
                  <a:tcPr marL="3703" marR="3703" marT="3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0" i="0" u="none" strike="noStrike">
                          <a:solidFill>
                            <a:srgbClr val="006100"/>
                          </a:solidFill>
                          <a:effectLst/>
                          <a:latin typeface="Calibri" panose="020F0502020204030204" pitchFamily="34" charset="0"/>
                        </a:rPr>
                        <a:t>0,91</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0,95</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0,92</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0,81</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806000"/>
                          </a:solidFill>
                          <a:effectLst/>
                          <a:latin typeface="Calibri" panose="020F0502020204030204" pitchFamily="34" charset="0"/>
                        </a:rPr>
                        <a:t>0,64</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0,74</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006100"/>
                          </a:solidFill>
                          <a:effectLst/>
                          <a:latin typeface="Calibri" panose="020F0502020204030204" pitchFamily="34" charset="0"/>
                        </a:rPr>
                        <a:t>0,91</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656431725"/>
                  </a:ext>
                </a:extLst>
              </a:tr>
              <a:tr h="112289">
                <a:tc rowSpan="4">
                  <a:txBody>
                    <a:bodyPr/>
                    <a:lstStyle/>
                    <a:p>
                      <a:pPr algn="ctr" fontAlgn="ctr"/>
                      <a:r>
                        <a:rPr lang="fr-CH" sz="600" b="0" i="0" u="none" strike="noStrike">
                          <a:solidFill>
                            <a:srgbClr val="000000"/>
                          </a:solidFill>
                          <a:effectLst/>
                          <a:latin typeface="Calibri" panose="020F0502020204030204" pitchFamily="34" charset="0"/>
                        </a:rPr>
                        <a:t>FOB</a:t>
                      </a:r>
                    </a:p>
                  </a:txBody>
                  <a:tcPr marL="3703" marR="3703" marT="37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CH" sz="600" b="0" i="0" u="none" strike="noStrike">
                          <a:solidFill>
                            <a:srgbClr val="FFFFFF"/>
                          </a:solidFill>
                          <a:effectLst/>
                          <a:latin typeface="Calibri" panose="020F0502020204030204" pitchFamily="34" charset="0"/>
                        </a:rPr>
                        <a:t>Corrélation 2016</a:t>
                      </a:r>
                    </a:p>
                  </a:txBody>
                  <a:tcPr marL="3703" marR="3703" marT="3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0" i="0" u="none" strike="noStrike">
                          <a:solidFill>
                            <a:srgbClr val="006100"/>
                          </a:solidFill>
                          <a:effectLst/>
                          <a:latin typeface="Calibri" panose="020F0502020204030204" pitchFamily="34" charset="0"/>
                        </a:rPr>
                        <a:t>0,92</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0,97</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0,95</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806000"/>
                          </a:solidFill>
                          <a:effectLst/>
                          <a:latin typeface="Calibri" panose="020F0502020204030204" pitchFamily="34" charset="0"/>
                        </a:rPr>
                        <a:t>0,25</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006100"/>
                          </a:solidFill>
                          <a:effectLst/>
                          <a:latin typeface="Calibri" panose="020F0502020204030204" pitchFamily="34" charset="0"/>
                        </a:rPr>
                        <a:t>0,83</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0,98</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0,92</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801250654"/>
                  </a:ext>
                </a:extLst>
              </a:tr>
              <a:tr h="112289">
                <a:tc vMerge="1">
                  <a:txBody>
                    <a:bodyPr/>
                    <a:lstStyle/>
                    <a:p>
                      <a:endParaRPr lang="en-US"/>
                    </a:p>
                  </a:txBody>
                  <a:tcPr/>
                </a:tc>
                <a:tc>
                  <a:txBody>
                    <a:bodyPr/>
                    <a:lstStyle/>
                    <a:p>
                      <a:pPr algn="l" fontAlgn="b"/>
                      <a:r>
                        <a:rPr lang="fr-CH" sz="600" b="0" i="0" u="none" strike="noStrike">
                          <a:solidFill>
                            <a:srgbClr val="FFFFFF"/>
                          </a:solidFill>
                          <a:effectLst/>
                          <a:latin typeface="Calibri" panose="020F0502020204030204" pitchFamily="34" charset="0"/>
                        </a:rPr>
                        <a:t>Corrélation 2017</a:t>
                      </a:r>
                    </a:p>
                  </a:txBody>
                  <a:tcPr marL="3703" marR="3703" marT="3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0" i="0" u="none" strike="noStrike">
                          <a:solidFill>
                            <a:srgbClr val="806000"/>
                          </a:solidFill>
                          <a:effectLst/>
                          <a:latin typeface="Calibri" panose="020F0502020204030204" pitchFamily="34" charset="0"/>
                        </a:rPr>
                        <a:t>0,77</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0,44</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9C0006"/>
                          </a:solidFill>
                          <a:effectLst/>
                          <a:latin typeface="Calibri" panose="020F0502020204030204" pitchFamily="34" charset="0"/>
                        </a:rPr>
                        <a:t>-0,28</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fr-CH" sz="600" b="0" i="0" u="none" strike="noStrike">
                          <a:solidFill>
                            <a:srgbClr val="006100"/>
                          </a:solidFill>
                          <a:effectLst/>
                          <a:latin typeface="Calibri" panose="020F0502020204030204" pitchFamily="34" charset="0"/>
                        </a:rPr>
                        <a:t>0,92</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0,80</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9C0006"/>
                          </a:solidFill>
                          <a:effectLst/>
                          <a:latin typeface="Calibri" panose="020F0502020204030204" pitchFamily="34" charset="0"/>
                        </a:rPr>
                        <a:t>-0,26</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fr-CH" sz="600" b="0" i="0" u="none" strike="noStrike">
                          <a:solidFill>
                            <a:srgbClr val="806000"/>
                          </a:solidFill>
                          <a:effectLst/>
                          <a:latin typeface="Calibri" panose="020F0502020204030204" pitchFamily="34" charset="0"/>
                        </a:rPr>
                        <a:t>0,29</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901773998"/>
                  </a:ext>
                </a:extLst>
              </a:tr>
              <a:tr h="112289">
                <a:tc vMerge="1">
                  <a:txBody>
                    <a:bodyPr/>
                    <a:lstStyle/>
                    <a:p>
                      <a:endParaRPr lang="en-US"/>
                    </a:p>
                  </a:txBody>
                  <a:tcPr/>
                </a:tc>
                <a:tc>
                  <a:txBody>
                    <a:bodyPr/>
                    <a:lstStyle/>
                    <a:p>
                      <a:pPr algn="l" fontAlgn="b"/>
                      <a:r>
                        <a:rPr lang="fr-CH" sz="600" b="0" i="0" u="none" strike="noStrike">
                          <a:solidFill>
                            <a:srgbClr val="FFFFFF"/>
                          </a:solidFill>
                          <a:effectLst/>
                          <a:latin typeface="Calibri" panose="020F0502020204030204" pitchFamily="34" charset="0"/>
                        </a:rPr>
                        <a:t>Corrélation 2018</a:t>
                      </a:r>
                    </a:p>
                  </a:txBody>
                  <a:tcPr marL="3703" marR="3703" marT="3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0" i="0" u="none" strike="noStrike">
                          <a:solidFill>
                            <a:srgbClr val="806000"/>
                          </a:solidFill>
                          <a:effectLst/>
                          <a:latin typeface="Calibri" panose="020F0502020204030204" pitchFamily="34" charset="0"/>
                        </a:rPr>
                        <a:t>0,79</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006100"/>
                          </a:solidFill>
                          <a:effectLst/>
                          <a:latin typeface="Calibri" panose="020F0502020204030204" pitchFamily="34" charset="0"/>
                        </a:rPr>
                        <a:t>0,88</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0,91</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0,91</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806000"/>
                          </a:solidFill>
                          <a:effectLst/>
                          <a:latin typeface="Calibri" panose="020F0502020204030204" pitchFamily="34" charset="0"/>
                        </a:rPr>
                        <a:t>0,57</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0,76</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006100"/>
                          </a:solidFill>
                          <a:effectLst/>
                          <a:latin typeface="Calibri" panose="020F0502020204030204" pitchFamily="34" charset="0"/>
                        </a:rPr>
                        <a:t>0,93</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870402140"/>
                  </a:ext>
                </a:extLst>
              </a:tr>
              <a:tr h="112289">
                <a:tc vMerge="1">
                  <a:txBody>
                    <a:bodyPr/>
                    <a:lstStyle/>
                    <a:p>
                      <a:endParaRPr lang="en-US"/>
                    </a:p>
                  </a:txBody>
                  <a:tcPr/>
                </a:tc>
                <a:tc>
                  <a:txBody>
                    <a:bodyPr/>
                    <a:lstStyle/>
                    <a:p>
                      <a:pPr algn="l" fontAlgn="b"/>
                      <a:r>
                        <a:rPr lang="fr-CH" sz="600" b="0" i="0" u="none" strike="noStrike">
                          <a:solidFill>
                            <a:srgbClr val="FFFFFF"/>
                          </a:solidFill>
                          <a:effectLst/>
                          <a:latin typeface="Calibri" panose="020F0502020204030204" pitchFamily="34" charset="0"/>
                        </a:rPr>
                        <a:t>Corrélation 2019/20</a:t>
                      </a:r>
                    </a:p>
                  </a:txBody>
                  <a:tcPr marL="3703" marR="3703" marT="3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0" i="0" u="none" strike="noStrike">
                          <a:solidFill>
                            <a:srgbClr val="806000"/>
                          </a:solidFill>
                          <a:effectLst/>
                          <a:latin typeface="Calibri" panose="020F0502020204030204" pitchFamily="34" charset="0"/>
                        </a:rPr>
                        <a:t>0,70</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0,36</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006100"/>
                          </a:solidFill>
                          <a:effectLst/>
                          <a:latin typeface="Calibri" panose="020F0502020204030204" pitchFamily="34" charset="0"/>
                        </a:rPr>
                        <a:t>0,89</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9C0006"/>
                          </a:solidFill>
                          <a:effectLst/>
                          <a:latin typeface="Calibri" panose="020F0502020204030204" pitchFamily="34" charset="0"/>
                        </a:rPr>
                        <a:t>-0,28</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fr-CH" sz="600" b="0" i="0" u="none" strike="noStrike">
                          <a:solidFill>
                            <a:srgbClr val="806000"/>
                          </a:solidFill>
                          <a:effectLst/>
                          <a:latin typeface="Calibri" panose="020F0502020204030204" pitchFamily="34" charset="0"/>
                        </a:rPr>
                        <a:t>0,70</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9C0006"/>
                          </a:solidFill>
                          <a:effectLst/>
                          <a:latin typeface="Calibri" panose="020F0502020204030204" pitchFamily="34" charset="0"/>
                        </a:rPr>
                        <a:t>-0,01</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fr-CH" sz="600" b="0" i="0" u="none" strike="noStrike">
                          <a:solidFill>
                            <a:srgbClr val="006100"/>
                          </a:solidFill>
                          <a:effectLst/>
                          <a:latin typeface="Calibri" panose="020F0502020204030204" pitchFamily="34" charset="0"/>
                        </a:rPr>
                        <a:t>0,86</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543467021"/>
                  </a:ext>
                </a:extLst>
              </a:tr>
              <a:tr h="112289">
                <a:tc rowSpan="4">
                  <a:txBody>
                    <a:bodyPr/>
                    <a:lstStyle/>
                    <a:p>
                      <a:pPr algn="ctr" fontAlgn="ctr"/>
                      <a:r>
                        <a:rPr lang="fr-CH" sz="600" b="0" i="0" u="none" strike="noStrike">
                          <a:solidFill>
                            <a:srgbClr val="000000"/>
                          </a:solidFill>
                          <a:effectLst/>
                          <a:latin typeface="Calibri" panose="020F0502020204030204" pitchFamily="34" charset="0"/>
                        </a:rPr>
                        <a:t>Brent</a:t>
                      </a:r>
                    </a:p>
                  </a:txBody>
                  <a:tcPr marL="3703" marR="3703" marT="37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CH" sz="600" b="0" i="0" u="none" strike="noStrike">
                          <a:solidFill>
                            <a:srgbClr val="FFFFFF"/>
                          </a:solidFill>
                          <a:effectLst/>
                          <a:latin typeface="Calibri" panose="020F0502020204030204" pitchFamily="34" charset="0"/>
                        </a:rPr>
                        <a:t>Corrélation 2016</a:t>
                      </a:r>
                    </a:p>
                  </a:txBody>
                  <a:tcPr marL="3703" marR="3703" marT="3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0" i="0" u="none" strike="noStrike">
                          <a:solidFill>
                            <a:srgbClr val="006100"/>
                          </a:solidFill>
                          <a:effectLst/>
                          <a:latin typeface="Calibri" panose="020F0502020204030204" pitchFamily="34" charset="0"/>
                        </a:rPr>
                        <a:t>0,86</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0,91</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0,92</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806000"/>
                          </a:solidFill>
                          <a:effectLst/>
                          <a:latin typeface="Calibri" panose="020F0502020204030204" pitchFamily="34" charset="0"/>
                        </a:rPr>
                        <a:t>0,21</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006100"/>
                          </a:solidFill>
                          <a:effectLst/>
                          <a:latin typeface="Calibri" panose="020F0502020204030204" pitchFamily="34" charset="0"/>
                        </a:rPr>
                        <a:t>0,83</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0,95</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0,84</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327698005"/>
                  </a:ext>
                </a:extLst>
              </a:tr>
              <a:tr h="112289">
                <a:tc vMerge="1">
                  <a:txBody>
                    <a:bodyPr/>
                    <a:lstStyle/>
                    <a:p>
                      <a:endParaRPr lang="en-US"/>
                    </a:p>
                  </a:txBody>
                  <a:tcPr/>
                </a:tc>
                <a:tc>
                  <a:txBody>
                    <a:bodyPr/>
                    <a:lstStyle/>
                    <a:p>
                      <a:pPr algn="l" fontAlgn="b"/>
                      <a:r>
                        <a:rPr lang="fr-CH" sz="600" b="0" i="0" u="none" strike="noStrike">
                          <a:solidFill>
                            <a:srgbClr val="FFFFFF"/>
                          </a:solidFill>
                          <a:effectLst/>
                          <a:latin typeface="Calibri" panose="020F0502020204030204" pitchFamily="34" charset="0"/>
                        </a:rPr>
                        <a:t>Corrélation 2017</a:t>
                      </a:r>
                    </a:p>
                  </a:txBody>
                  <a:tcPr marL="3703" marR="3703" marT="3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0" i="0" u="none" strike="noStrike">
                          <a:solidFill>
                            <a:srgbClr val="806000"/>
                          </a:solidFill>
                          <a:effectLst/>
                          <a:latin typeface="Calibri" panose="020F0502020204030204" pitchFamily="34" charset="0"/>
                        </a:rPr>
                        <a:t>0,74</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0,56</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9C0006"/>
                          </a:solidFill>
                          <a:effectLst/>
                          <a:latin typeface="Calibri" panose="020F0502020204030204" pitchFamily="34" charset="0"/>
                        </a:rPr>
                        <a:t>-0,25</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fr-CH" sz="600" b="0" i="0" u="none" strike="noStrike">
                          <a:solidFill>
                            <a:srgbClr val="006100"/>
                          </a:solidFill>
                          <a:effectLst/>
                          <a:latin typeface="Calibri" panose="020F0502020204030204" pitchFamily="34" charset="0"/>
                        </a:rPr>
                        <a:t>0,96</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0,86</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9C0006"/>
                          </a:solidFill>
                          <a:effectLst/>
                          <a:latin typeface="Calibri" panose="020F0502020204030204" pitchFamily="34" charset="0"/>
                        </a:rPr>
                        <a:t>-0,46</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fr-CH" sz="600" b="0" i="0" u="none" strike="noStrike">
                          <a:solidFill>
                            <a:srgbClr val="806000"/>
                          </a:solidFill>
                          <a:effectLst/>
                          <a:latin typeface="Calibri" panose="020F0502020204030204" pitchFamily="34" charset="0"/>
                        </a:rPr>
                        <a:t>0,19</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630896107"/>
                  </a:ext>
                </a:extLst>
              </a:tr>
              <a:tr h="112289">
                <a:tc vMerge="1">
                  <a:txBody>
                    <a:bodyPr/>
                    <a:lstStyle/>
                    <a:p>
                      <a:endParaRPr lang="en-US"/>
                    </a:p>
                  </a:txBody>
                  <a:tcPr/>
                </a:tc>
                <a:tc>
                  <a:txBody>
                    <a:bodyPr/>
                    <a:lstStyle/>
                    <a:p>
                      <a:pPr algn="l" fontAlgn="b"/>
                      <a:r>
                        <a:rPr lang="fr-CH" sz="600" b="0" i="0" u="none" strike="noStrike">
                          <a:solidFill>
                            <a:srgbClr val="FFFFFF"/>
                          </a:solidFill>
                          <a:effectLst/>
                          <a:latin typeface="Calibri" panose="020F0502020204030204" pitchFamily="34" charset="0"/>
                        </a:rPr>
                        <a:t>Corrélation 2018</a:t>
                      </a:r>
                    </a:p>
                  </a:txBody>
                  <a:tcPr marL="3703" marR="3703" marT="3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0" i="0" u="none" strike="noStrike">
                          <a:solidFill>
                            <a:srgbClr val="006100"/>
                          </a:solidFill>
                          <a:effectLst/>
                          <a:latin typeface="Calibri" panose="020F0502020204030204" pitchFamily="34" charset="0"/>
                        </a:rPr>
                        <a:t>0,93</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0,98</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0,92</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806000"/>
                          </a:solidFill>
                          <a:effectLst/>
                          <a:latin typeface="Calibri" panose="020F0502020204030204" pitchFamily="34" charset="0"/>
                        </a:rPr>
                        <a:t>0,71</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0,17</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006100"/>
                          </a:solidFill>
                          <a:effectLst/>
                          <a:latin typeface="Calibri" panose="020F0502020204030204" pitchFamily="34" charset="0"/>
                        </a:rPr>
                        <a:t>0,82</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CH" sz="600" b="0" i="0" u="none" strike="noStrike">
                          <a:solidFill>
                            <a:srgbClr val="006100"/>
                          </a:solidFill>
                          <a:effectLst/>
                          <a:latin typeface="Calibri" panose="020F0502020204030204" pitchFamily="34" charset="0"/>
                        </a:rPr>
                        <a:t>0,95</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237964050"/>
                  </a:ext>
                </a:extLst>
              </a:tr>
              <a:tr h="112289">
                <a:tc vMerge="1">
                  <a:txBody>
                    <a:bodyPr/>
                    <a:lstStyle/>
                    <a:p>
                      <a:endParaRPr lang="en-US"/>
                    </a:p>
                  </a:txBody>
                  <a:tcPr/>
                </a:tc>
                <a:tc>
                  <a:txBody>
                    <a:bodyPr/>
                    <a:lstStyle/>
                    <a:p>
                      <a:pPr algn="l" fontAlgn="b"/>
                      <a:r>
                        <a:rPr lang="fr-CH" sz="600" b="0" i="0" u="none" strike="noStrike">
                          <a:solidFill>
                            <a:srgbClr val="FFFFFF"/>
                          </a:solidFill>
                          <a:effectLst/>
                          <a:latin typeface="Calibri" panose="020F0502020204030204" pitchFamily="34" charset="0"/>
                        </a:rPr>
                        <a:t>Corrélation 2019/20</a:t>
                      </a:r>
                    </a:p>
                  </a:txBody>
                  <a:tcPr marL="3703" marR="3703" marT="37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CH" sz="600" b="0" i="0" u="none" strike="noStrike">
                          <a:solidFill>
                            <a:srgbClr val="806000"/>
                          </a:solidFill>
                          <a:effectLst/>
                          <a:latin typeface="Calibri" panose="020F0502020204030204" pitchFamily="34" charset="0"/>
                        </a:rPr>
                        <a:t>0,46</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0,74</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0,69</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0,29</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806000"/>
                          </a:solidFill>
                          <a:effectLst/>
                          <a:latin typeface="Calibri" panose="020F0502020204030204" pitchFamily="34" charset="0"/>
                        </a:rPr>
                        <a:t>0,13</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CH" sz="600" b="0" i="0" u="none" strike="noStrike">
                          <a:solidFill>
                            <a:srgbClr val="9C0006"/>
                          </a:solidFill>
                          <a:effectLst/>
                          <a:latin typeface="Calibri" panose="020F0502020204030204" pitchFamily="34" charset="0"/>
                        </a:rPr>
                        <a:t>-0,26</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fr-CH" sz="600" b="0" i="0" u="none" strike="noStrike" dirty="0">
                          <a:solidFill>
                            <a:srgbClr val="806000"/>
                          </a:solidFill>
                          <a:effectLst/>
                          <a:latin typeface="Calibri" panose="020F0502020204030204" pitchFamily="34" charset="0"/>
                        </a:rPr>
                        <a:t>0,50</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035615750"/>
                  </a:ext>
                </a:extLst>
              </a:tr>
            </a:tbl>
          </a:graphicData>
        </a:graphic>
      </p:graphicFrame>
    </p:spTree>
    <p:extLst>
      <p:ext uri="{BB962C8B-B14F-4D97-AF65-F5344CB8AC3E}">
        <p14:creationId xmlns:p14="http://schemas.microsoft.com/office/powerpoint/2010/main" val="3446693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Correlation</a:t>
            </a:r>
            <a:r>
              <a:rPr lang="fr-FR" dirty="0"/>
              <a:t> </a:t>
            </a:r>
            <a:endParaRPr lang="en-US" dirty="0"/>
          </a:p>
        </p:txBody>
      </p:sp>
      <p:pic>
        <p:nvPicPr>
          <p:cNvPr id="5" name="Image 4">
            <a:extLst>
              <a:ext uri="{FF2B5EF4-FFF2-40B4-BE49-F238E27FC236}">
                <a16:creationId xmlns:a16="http://schemas.microsoft.com/office/drawing/2014/main" id="{ED44BBF1-C0C3-4772-B5A5-EB9771E67D76}"/>
              </a:ext>
            </a:extLst>
          </p:cNvPr>
          <p:cNvPicPr>
            <a:picLocks noChangeAspect="1"/>
          </p:cNvPicPr>
          <p:nvPr/>
        </p:nvPicPr>
        <p:blipFill>
          <a:blip r:embed="rId2"/>
          <a:stretch>
            <a:fillRect/>
          </a:stretch>
        </p:blipFill>
        <p:spPr>
          <a:xfrm>
            <a:off x="672860" y="1222982"/>
            <a:ext cx="7684854" cy="5090238"/>
          </a:xfrm>
          <a:prstGeom prst="rect">
            <a:avLst/>
          </a:prstGeom>
        </p:spPr>
      </p:pic>
    </p:spTree>
    <p:extLst>
      <p:ext uri="{BB962C8B-B14F-4D97-AF65-F5344CB8AC3E}">
        <p14:creationId xmlns:p14="http://schemas.microsoft.com/office/powerpoint/2010/main" val="1843242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pic>
        <p:nvPicPr>
          <p:cNvPr id="8" name="Image 7">
            <a:extLst>
              <a:ext uri="{FF2B5EF4-FFF2-40B4-BE49-F238E27FC236}">
                <a16:creationId xmlns:a16="http://schemas.microsoft.com/office/drawing/2014/main" id="{B4E07B2B-CFB3-4524-AE26-1D4C02794C72}"/>
              </a:ext>
            </a:extLst>
          </p:cNvPr>
          <p:cNvPicPr>
            <a:picLocks noChangeAspect="1"/>
          </p:cNvPicPr>
          <p:nvPr/>
        </p:nvPicPr>
        <p:blipFill>
          <a:blip r:embed="rId2"/>
          <a:stretch>
            <a:fillRect/>
          </a:stretch>
        </p:blipFill>
        <p:spPr>
          <a:xfrm>
            <a:off x="0" y="1002622"/>
            <a:ext cx="9144000" cy="5376911"/>
          </a:xfrm>
          <a:prstGeom prst="rect">
            <a:avLst/>
          </a:prstGeom>
        </p:spPr>
      </p:pic>
    </p:spTree>
    <p:extLst>
      <p:ext uri="{BB962C8B-B14F-4D97-AF65-F5344CB8AC3E}">
        <p14:creationId xmlns:p14="http://schemas.microsoft.com/office/powerpoint/2010/main" val="2897984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47825" y="1559257"/>
            <a:ext cx="7848350" cy="455829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400" dirty="0">
                <a:latin typeface="Calibri" panose="020F0502020204030204" pitchFamily="34" charset="0"/>
              </a:rPr>
              <a:t>Global view</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Purchase Price Performance</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Hedging Summary - 2020 </a:t>
            </a:r>
          </a:p>
          <a:p>
            <a:pPr marL="742950" lvl="1" indent="-285750">
              <a:spcBef>
                <a:spcPts val="600"/>
              </a:spcBef>
              <a:buFont typeface="Arial" panose="020B0604020202020204" pitchFamily="34" charset="0"/>
              <a:buChar char="•"/>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Detailed analysis</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Synthesis by subsidiary/currency</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Historical prices</a:t>
            </a:r>
          </a:p>
          <a:p>
            <a:pPr marL="742950" lvl="2" indent="-285750">
              <a:lnSpc>
                <a:spcPct val="150000"/>
              </a:lnSpc>
              <a:spcBef>
                <a:spcPts val="600"/>
              </a:spcBef>
              <a:buFont typeface="Arial" panose="020B0604020202020204" pitchFamily="34" charset="0"/>
              <a:buChar char="•"/>
            </a:pPr>
            <a:endParaRPr lang="en-GB"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Annexes</a:t>
            </a:r>
          </a:p>
          <a:p>
            <a:pPr marL="742950" lvl="2" indent="-285750">
              <a:lnSpc>
                <a:spcPct val="150000"/>
              </a:lnSpc>
              <a:spcBef>
                <a:spcPts val="600"/>
              </a:spcBef>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sp>
        <p:nvSpPr>
          <p:cNvPr id="8" name="Rectangle 7">
            <a:extLst>
              <a:ext uri="{FF2B5EF4-FFF2-40B4-BE49-F238E27FC236}">
                <a16:creationId xmlns:a16="http://schemas.microsoft.com/office/drawing/2014/main" id="{6510A5C8-7093-4518-9F9B-12F101ABBBCE}"/>
              </a:ext>
            </a:extLst>
          </p:cNvPr>
          <p:cNvSpPr/>
          <p:nvPr/>
        </p:nvSpPr>
        <p:spPr>
          <a:xfrm>
            <a:off x="24479" y="6581001"/>
            <a:ext cx="9068499" cy="276999"/>
          </a:xfrm>
          <a:prstGeom prst="rect">
            <a:avLst/>
          </a:prstGeom>
        </p:spPr>
        <p:txBody>
          <a:bodyPr wrap="square">
            <a:spAutoFit/>
          </a:bodyPr>
          <a:lstStyle/>
          <a:p>
            <a:r>
              <a:rPr lang="en-US" sz="1200" b="1" dirty="0">
                <a:solidFill>
                  <a:srgbClr val="000000"/>
                </a:solidFill>
                <a:latin typeface="Calibri" panose="020F0502020204030204" pitchFamily="34" charset="0"/>
              </a:rPr>
              <a:t>249,61 EUR = </a:t>
            </a:r>
            <a:r>
              <a:rPr lang="en-US" sz="1200" b="1" dirty="0">
                <a:solidFill>
                  <a:srgbClr val="000000"/>
                </a:solidFill>
                <a:cs typeface="Arial" panose="020B0604020202020204" pitchFamily="34" charset="0"/>
              </a:rPr>
              <a:t>Average</a:t>
            </a:r>
            <a:r>
              <a:rPr lang="en-US" sz="1200" b="1" dirty="0">
                <a:solidFill>
                  <a:srgbClr val="000000"/>
                </a:solidFill>
                <a:latin typeface="Calibri" panose="020F0502020204030204" pitchFamily="34" charset="0"/>
              </a:rPr>
              <a:t> Strike</a:t>
            </a:r>
            <a:endParaRPr lang="en-US" sz="1200" b="1" dirty="0"/>
          </a:p>
        </p:txBody>
      </p:sp>
      <p:pic>
        <p:nvPicPr>
          <p:cNvPr id="9" name="Image 8">
            <a:extLst>
              <a:ext uri="{FF2B5EF4-FFF2-40B4-BE49-F238E27FC236}">
                <a16:creationId xmlns:a16="http://schemas.microsoft.com/office/drawing/2014/main" id="{F3637ADE-3233-45DE-ACDE-0DBFE8106BD9}"/>
              </a:ext>
            </a:extLst>
          </p:cNvPr>
          <p:cNvPicPr>
            <a:picLocks noChangeAspect="1"/>
          </p:cNvPicPr>
          <p:nvPr/>
        </p:nvPicPr>
        <p:blipFill>
          <a:blip r:embed="rId3"/>
          <a:stretch>
            <a:fillRect/>
          </a:stretch>
        </p:blipFill>
        <p:spPr>
          <a:xfrm>
            <a:off x="79794" y="1086929"/>
            <a:ext cx="8984412" cy="5297255"/>
          </a:xfrm>
          <a:prstGeom prst="rect">
            <a:avLst/>
          </a:prstGeom>
        </p:spPr>
      </p:pic>
    </p:spTree>
    <p:extLst>
      <p:ext uri="{BB962C8B-B14F-4D97-AF65-F5344CB8AC3E}">
        <p14:creationId xmlns:p14="http://schemas.microsoft.com/office/powerpoint/2010/main" val="3249494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sp>
        <p:nvSpPr>
          <p:cNvPr id="9" name="Rectangle 8">
            <a:extLst>
              <a:ext uri="{FF2B5EF4-FFF2-40B4-BE49-F238E27FC236}">
                <a16:creationId xmlns:a16="http://schemas.microsoft.com/office/drawing/2014/main" id="{1B3B0B0D-55B5-4B73-9787-8604949EDA26}"/>
              </a:ext>
            </a:extLst>
          </p:cNvPr>
          <p:cNvSpPr/>
          <p:nvPr/>
        </p:nvSpPr>
        <p:spPr>
          <a:xfrm>
            <a:off x="24479" y="6581001"/>
            <a:ext cx="9068499" cy="276999"/>
          </a:xfrm>
          <a:prstGeom prst="rect">
            <a:avLst/>
          </a:prstGeom>
        </p:spPr>
        <p:txBody>
          <a:bodyPr wrap="square">
            <a:spAutoFit/>
          </a:bodyPr>
          <a:lstStyle/>
          <a:p>
            <a:r>
              <a:rPr lang="en-US" sz="1200" b="1" dirty="0">
                <a:solidFill>
                  <a:srgbClr val="000000"/>
                </a:solidFill>
                <a:latin typeface="Calibri" panose="020F0502020204030204" pitchFamily="34" charset="0"/>
              </a:rPr>
              <a:t>58,8 EUR = </a:t>
            </a:r>
            <a:r>
              <a:rPr lang="en-US" sz="1200" b="1" dirty="0">
                <a:solidFill>
                  <a:srgbClr val="000000"/>
                </a:solidFill>
                <a:cs typeface="Arial" panose="020B0604020202020204" pitchFamily="34" charset="0"/>
              </a:rPr>
              <a:t>Average</a:t>
            </a:r>
            <a:r>
              <a:rPr lang="en-US" sz="1200" b="1" dirty="0">
                <a:solidFill>
                  <a:srgbClr val="000000"/>
                </a:solidFill>
                <a:latin typeface="Calibri" panose="020F0502020204030204" pitchFamily="34" charset="0"/>
              </a:rPr>
              <a:t> Strike</a:t>
            </a:r>
            <a:endParaRPr lang="en-US" sz="1200" b="1" dirty="0"/>
          </a:p>
        </p:txBody>
      </p:sp>
      <p:pic>
        <p:nvPicPr>
          <p:cNvPr id="6" name="Image 5">
            <a:extLst>
              <a:ext uri="{FF2B5EF4-FFF2-40B4-BE49-F238E27FC236}">
                <a16:creationId xmlns:a16="http://schemas.microsoft.com/office/drawing/2014/main" id="{A492CC0E-1DB5-42FB-AE87-6BF88EF4611C}"/>
              </a:ext>
            </a:extLst>
          </p:cNvPr>
          <p:cNvPicPr>
            <a:picLocks noChangeAspect="1"/>
          </p:cNvPicPr>
          <p:nvPr/>
        </p:nvPicPr>
        <p:blipFill>
          <a:blip r:embed="rId3"/>
          <a:stretch>
            <a:fillRect/>
          </a:stretch>
        </p:blipFill>
        <p:spPr>
          <a:xfrm>
            <a:off x="24479" y="1002863"/>
            <a:ext cx="9095042" cy="5380685"/>
          </a:xfrm>
          <a:prstGeom prst="rect">
            <a:avLst/>
          </a:prstGeom>
        </p:spPr>
      </p:pic>
    </p:spTree>
    <p:extLst>
      <p:ext uri="{BB962C8B-B14F-4D97-AF65-F5344CB8AC3E}">
        <p14:creationId xmlns:p14="http://schemas.microsoft.com/office/powerpoint/2010/main" val="243335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97506" y="2144033"/>
            <a:ext cx="7848350" cy="2954655"/>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Polish subsidiary – 2019</a:t>
            </a:r>
          </a:p>
          <a:p>
            <a:pPr marL="285750" indent="-285750">
              <a:spcBef>
                <a:spcPts val="600"/>
              </a:spcBef>
              <a:buFont typeface="Arial" panose="020B0604020202020204" pitchFamily="34" charset="0"/>
              <a:buChar char="•"/>
            </a:pPr>
            <a:r>
              <a:rPr lang="en-US" sz="2000" dirty="0"/>
              <a:t>Turkish subsidiary – 2019</a:t>
            </a:r>
          </a:p>
          <a:p>
            <a:pPr marL="285750" indent="-285750">
              <a:spcBef>
                <a:spcPts val="600"/>
              </a:spcBef>
              <a:buFont typeface="Arial" panose="020B0604020202020204" pitchFamily="34" charset="0"/>
              <a:buChar char="•"/>
            </a:pPr>
            <a:r>
              <a:rPr lang="en-US" sz="2000" dirty="0"/>
              <a:t>Spanish subsidiary – 2019</a:t>
            </a:r>
          </a:p>
          <a:p>
            <a:pPr marL="285750" indent="-285750">
              <a:spcBef>
                <a:spcPts val="600"/>
              </a:spcBef>
              <a:buFont typeface="Arial" panose="020B0604020202020204" pitchFamily="34" charset="0"/>
              <a:buChar char="•"/>
            </a:pPr>
            <a:r>
              <a:rPr lang="en-US" sz="2000" dirty="0"/>
              <a:t>Malaysian subsidiary – 2019</a:t>
            </a:r>
          </a:p>
          <a:p>
            <a:pPr>
              <a:spcBef>
                <a:spcPts val="600"/>
              </a:spcBef>
            </a:pPr>
            <a:endParaRPr lang="en-US" sz="2000" dirty="0"/>
          </a:p>
          <a:p>
            <a:pPr marL="285750" indent="-285750">
              <a:spcBef>
                <a:spcPts val="600"/>
              </a:spcBef>
              <a:buFont typeface="Arial" panose="020B0604020202020204" pitchFamily="34" charset="0"/>
              <a:buChar char="•"/>
            </a:pPr>
            <a:endParaRPr lang="en-US" sz="2400" dirty="0"/>
          </a:p>
          <a:p>
            <a:pPr marL="285750"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Annexes</a:t>
            </a:r>
            <a:endParaRPr lang="en-US" dirty="0"/>
          </a:p>
        </p:txBody>
      </p:sp>
    </p:spTree>
    <p:extLst>
      <p:ext uri="{BB962C8B-B14F-4D97-AF65-F5344CB8AC3E}">
        <p14:creationId xmlns:p14="http://schemas.microsoft.com/office/powerpoint/2010/main" val="487904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9" name="Image 8">
            <a:extLst>
              <a:ext uri="{FF2B5EF4-FFF2-40B4-BE49-F238E27FC236}">
                <a16:creationId xmlns:a16="http://schemas.microsoft.com/office/drawing/2014/main" id="{A5BB0CB3-C023-45B2-BD6A-72FED0DAFA74}"/>
              </a:ext>
            </a:extLst>
          </p:cNvPr>
          <p:cNvPicPr>
            <a:picLocks noChangeAspect="1"/>
          </p:cNvPicPr>
          <p:nvPr/>
        </p:nvPicPr>
        <p:blipFill>
          <a:blip r:embed="rId2"/>
          <a:stretch>
            <a:fillRect/>
          </a:stretch>
        </p:blipFill>
        <p:spPr>
          <a:xfrm>
            <a:off x="1114936" y="1130398"/>
            <a:ext cx="6911490" cy="5498067"/>
          </a:xfrm>
          <a:prstGeom prst="rect">
            <a:avLst/>
          </a:prstGeom>
        </p:spPr>
      </p:pic>
    </p:spTree>
    <p:extLst>
      <p:ext uri="{BB962C8B-B14F-4D97-AF65-F5344CB8AC3E}">
        <p14:creationId xmlns:p14="http://schemas.microsoft.com/office/powerpoint/2010/main" val="1626204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7633204E-5C45-4563-9B54-730F9881E9F6}"/>
              </a:ext>
            </a:extLst>
          </p:cNvPr>
          <p:cNvPicPr>
            <a:picLocks noChangeAspect="1"/>
          </p:cNvPicPr>
          <p:nvPr/>
        </p:nvPicPr>
        <p:blipFill>
          <a:blip r:embed="rId2"/>
          <a:stretch>
            <a:fillRect/>
          </a:stretch>
        </p:blipFill>
        <p:spPr>
          <a:xfrm>
            <a:off x="1114936" y="1128498"/>
            <a:ext cx="6914125" cy="5506456"/>
          </a:xfrm>
          <a:prstGeom prst="rect">
            <a:avLst/>
          </a:prstGeom>
        </p:spPr>
      </p:pic>
    </p:spTree>
    <p:extLst>
      <p:ext uri="{BB962C8B-B14F-4D97-AF65-F5344CB8AC3E}">
        <p14:creationId xmlns:p14="http://schemas.microsoft.com/office/powerpoint/2010/main" val="3254433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4AA4CFEB-1CE5-4701-BF3F-038383808DC0}"/>
              </a:ext>
            </a:extLst>
          </p:cNvPr>
          <p:cNvPicPr>
            <a:picLocks noChangeAspect="1"/>
          </p:cNvPicPr>
          <p:nvPr/>
        </p:nvPicPr>
        <p:blipFill>
          <a:blip r:embed="rId2"/>
          <a:stretch>
            <a:fillRect/>
          </a:stretch>
        </p:blipFill>
        <p:spPr>
          <a:xfrm>
            <a:off x="1114936" y="1130397"/>
            <a:ext cx="6914125" cy="5506458"/>
          </a:xfrm>
          <a:prstGeom prst="rect">
            <a:avLst/>
          </a:prstGeom>
        </p:spPr>
      </p:pic>
    </p:spTree>
    <p:extLst>
      <p:ext uri="{BB962C8B-B14F-4D97-AF65-F5344CB8AC3E}">
        <p14:creationId xmlns:p14="http://schemas.microsoft.com/office/powerpoint/2010/main" val="1687142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48C59C61-F5E3-43B9-8C0D-4548DF97AE4E}"/>
              </a:ext>
            </a:extLst>
          </p:cNvPr>
          <p:cNvPicPr>
            <a:picLocks noChangeAspect="1"/>
          </p:cNvPicPr>
          <p:nvPr/>
        </p:nvPicPr>
        <p:blipFill>
          <a:blip r:embed="rId2"/>
          <a:stretch>
            <a:fillRect/>
          </a:stretch>
        </p:blipFill>
        <p:spPr>
          <a:xfrm>
            <a:off x="1114936" y="1130396"/>
            <a:ext cx="6914125" cy="5506456"/>
          </a:xfrm>
          <a:prstGeom prst="rect">
            <a:avLst/>
          </a:prstGeom>
        </p:spPr>
      </p:pic>
    </p:spTree>
    <p:extLst>
      <p:ext uri="{BB962C8B-B14F-4D97-AF65-F5344CB8AC3E}">
        <p14:creationId xmlns:p14="http://schemas.microsoft.com/office/powerpoint/2010/main" val="351850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Blandonnet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200" dirty="0" err="1"/>
              <a:t>Bitumen</a:t>
            </a:r>
            <a:r>
              <a:rPr lang="fr-FR" sz="2200" dirty="0"/>
              <a:t> Hedge </a:t>
            </a:r>
            <a:r>
              <a:rPr lang="fr-FR" sz="2200" dirty="0" err="1"/>
              <a:t>Summary</a:t>
            </a:r>
            <a:r>
              <a:rPr lang="fr-FR" sz="2200" dirty="0"/>
              <a:t> and</a:t>
            </a:r>
          </a:p>
          <a:p>
            <a:pPr defTabSz="914400"/>
            <a:r>
              <a:rPr lang="fr-FR" sz="2200" dirty="0"/>
              <a:t> </a:t>
            </a:r>
            <a:r>
              <a:rPr lang="fr-FR" sz="2200" dirty="0" err="1"/>
              <a:t>Purchase</a:t>
            </a:r>
            <a:r>
              <a:rPr lang="fr-FR" sz="2200" dirty="0"/>
              <a:t> Price Performance</a:t>
            </a:r>
            <a:endParaRPr lang="en-US" sz="2200" dirty="0"/>
          </a:p>
        </p:txBody>
      </p:sp>
      <p:pic>
        <p:nvPicPr>
          <p:cNvPr id="8" name="Image 7">
            <a:extLst>
              <a:ext uri="{FF2B5EF4-FFF2-40B4-BE49-F238E27FC236}">
                <a16:creationId xmlns:a16="http://schemas.microsoft.com/office/drawing/2014/main" id="{A3A4B978-533B-41BF-9141-8DB872A896E8}"/>
              </a:ext>
            </a:extLst>
          </p:cNvPr>
          <p:cNvPicPr>
            <a:picLocks noChangeAspect="1"/>
          </p:cNvPicPr>
          <p:nvPr/>
        </p:nvPicPr>
        <p:blipFill>
          <a:blip r:embed="rId3"/>
          <a:stretch>
            <a:fillRect/>
          </a:stretch>
        </p:blipFill>
        <p:spPr>
          <a:xfrm>
            <a:off x="0" y="2352247"/>
            <a:ext cx="9144000" cy="2153503"/>
          </a:xfrm>
          <a:prstGeom prst="rect">
            <a:avLst/>
          </a:prstGeom>
        </p:spPr>
      </p:pic>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- 2020 </a:t>
            </a:r>
            <a:endParaRPr lang="en-US" dirty="0"/>
          </a:p>
        </p:txBody>
      </p:sp>
      <p:pic>
        <p:nvPicPr>
          <p:cNvPr id="9" name="Image 8">
            <a:extLst>
              <a:ext uri="{FF2B5EF4-FFF2-40B4-BE49-F238E27FC236}">
                <a16:creationId xmlns:a16="http://schemas.microsoft.com/office/drawing/2014/main" id="{893FD36C-6C82-409B-A300-703FCE3DC034}"/>
              </a:ext>
            </a:extLst>
          </p:cNvPr>
          <p:cNvPicPr>
            <a:picLocks noChangeAspect="1"/>
          </p:cNvPicPr>
          <p:nvPr/>
        </p:nvPicPr>
        <p:blipFill>
          <a:blip r:embed="rId3"/>
          <a:stretch>
            <a:fillRect/>
          </a:stretch>
        </p:blipFill>
        <p:spPr>
          <a:xfrm>
            <a:off x="568263" y="4180403"/>
            <a:ext cx="8007468" cy="2334054"/>
          </a:xfrm>
          <a:prstGeom prst="rect">
            <a:avLst/>
          </a:prstGeom>
        </p:spPr>
      </p:pic>
      <p:pic>
        <p:nvPicPr>
          <p:cNvPr id="6" name="Image 5">
            <a:extLst>
              <a:ext uri="{FF2B5EF4-FFF2-40B4-BE49-F238E27FC236}">
                <a16:creationId xmlns:a16="http://schemas.microsoft.com/office/drawing/2014/main" id="{E3FBD5A0-9424-4D52-A662-49A0590C57E2}"/>
              </a:ext>
            </a:extLst>
          </p:cNvPr>
          <p:cNvPicPr>
            <a:picLocks noChangeAspect="1"/>
          </p:cNvPicPr>
          <p:nvPr/>
        </p:nvPicPr>
        <p:blipFill>
          <a:blip r:embed="rId4"/>
          <a:stretch>
            <a:fillRect/>
          </a:stretch>
        </p:blipFill>
        <p:spPr>
          <a:xfrm>
            <a:off x="66662" y="1101033"/>
            <a:ext cx="9010669" cy="2981202"/>
          </a:xfrm>
          <a:prstGeom prst="rect">
            <a:avLst/>
          </a:prstGeom>
        </p:spPr>
      </p:pic>
    </p:spTree>
    <p:extLst>
      <p:ext uri="{BB962C8B-B14F-4D97-AF65-F5344CB8AC3E}">
        <p14:creationId xmlns:p14="http://schemas.microsoft.com/office/powerpoint/2010/main" val="1870731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- 2020</a:t>
            </a:r>
            <a:endParaRPr lang="en-US" dirty="0"/>
          </a:p>
        </p:txBody>
      </p:sp>
      <p:graphicFrame>
        <p:nvGraphicFramePr>
          <p:cNvPr id="13" name="Tableau 12">
            <a:extLst>
              <a:ext uri="{FF2B5EF4-FFF2-40B4-BE49-F238E27FC236}">
                <a16:creationId xmlns:a16="http://schemas.microsoft.com/office/drawing/2014/main" id="{3B056FBB-4747-4CA6-9CC9-F90093491B27}"/>
              </a:ext>
            </a:extLst>
          </p:cNvPr>
          <p:cNvGraphicFramePr>
            <a:graphicFrameLocks noGrp="1"/>
          </p:cNvGraphicFramePr>
          <p:nvPr>
            <p:extLst>
              <p:ext uri="{D42A27DB-BD31-4B8C-83A1-F6EECF244321}">
                <p14:modId xmlns:p14="http://schemas.microsoft.com/office/powerpoint/2010/main" val="2246119928"/>
              </p:ext>
            </p:extLst>
          </p:nvPr>
        </p:nvGraphicFramePr>
        <p:xfrm>
          <a:off x="1" y="1656272"/>
          <a:ext cx="9144000" cy="4140680"/>
        </p:xfrm>
        <a:graphic>
          <a:graphicData uri="http://schemas.openxmlformats.org/drawingml/2006/table">
            <a:tbl>
              <a:tblPr/>
              <a:tblGrid>
                <a:gridCol w="634135">
                  <a:extLst>
                    <a:ext uri="{9D8B030D-6E8A-4147-A177-3AD203B41FA5}">
                      <a16:colId xmlns:a16="http://schemas.microsoft.com/office/drawing/2014/main" val="535618933"/>
                    </a:ext>
                  </a:extLst>
                </a:gridCol>
                <a:gridCol w="900245">
                  <a:extLst>
                    <a:ext uri="{9D8B030D-6E8A-4147-A177-3AD203B41FA5}">
                      <a16:colId xmlns:a16="http://schemas.microsoft.com/office/drawing/2014/main" val="768493150"/>
                    </a:ext>
                  </a:extLst>
                </a:gridCol>
                <a:gridCol w="634135">
                  <a:extLst>
                    <a:ext uri="{9D8B030D-6E8A-4147-A177-3AD203B41FA5}">
                      <a16:colId xmlns:a16="http://schemas.microsoft.com/office/drawing/2014/main" val="2877940971"/>
                    </a:ext>
                  </a:extLst>
                </a:gridCol>
                <a:gridCol w="634135">
                  <a:extLst>
                    <a:ext uri="{9D8B030D-6E8A-4147-A177-3AD203B41FA5}">
                      <a16:colId xmlns:a16="http://schemas.microsoft.com/office/drawing/2014/main" val="3270025178"/>
                    </a:ext>
                  </a:extLst>
                </a:gridCol>
                <a:gridCol w="634135">
                  <a:extLst>
                    <a:ext uri="{9D8B030D-6E8A-4147-A177-3AD203B41FA5}">
                      <a16:colId xmlns:a16="http://schemas.microsoft.com/office/drawing/2014/main" val="3628546628"/>
                    </a:ext>
                  </a:extLst>
                </a:gridCol>
                <a:gridCol w="634135">
                  <a:extLst>
                    <a:ext uri="{9D8B030D-6E8A-4147-A177-3AD203B41FA5}">
                      <a16:colId xmlns:a16="http://schemas.microsoft.com/office/drawing/2014/main" val="4236667187"/>
                    </a:ext>
                  </a:extLst>
                </a:gridCol>
                <a:gridCol w="634135">
                  <a:extLst>
                    <a:ext uri="{9D8B030D-6E8A-4147-A177-3AD203B41FA5}">
                      <a16:colId xmlns:a16="http://schemas.microsoft.com/office/drawing/2014/main" val="1119734250"/>
                    </a:ext>
                  </a:extLst>
                </a:gridCol>
                <a:gridCol w="634135">
                  <a:extLst>
                    <a:ext uri="{9D8B030D-6E8A-4147-A177-3AD203B41FA5}">
                      <a16:colId xmlns:a16="http://schemas.microsoft.com/office/drawing/2014/main" val="3023260367"/>
                    </a:ext>
                  </a:extLst>
                </a:gridCol>
                <a:gridCol w="634135">
                  <a:extLst>
                    <a:ext uri="{9D8B030D-6E8A-4147-A177-3AD203B41FA5}">
                      <a16:colId xmlns:a16="http://schemas.microsoft.com/office/drawing/2014/main" val="802117489"/>
                    </a:ext>
                  </a:extLst>
                </a:gridCol>
                <a:gridCol w="634135">
                  <a:extLst>
                    <a:ext uri="{9D8B030D-6E8A-4147-A177-3AD203B41FA5}">
                      <a16:colId xmlns:a16="http://schemas.microsoft.com/office/drawing/2014/main" val="3863027249"/>
                    </a:ext>
                  </a:extLst>
                </a:gridCol>
                <a:gridCol w="634135">
                  <a:extLst>
                    <a:ext uri="{9D8B030D-6E8A-4147-A177-3AD203B41FA5}">
                      <a16:colId xmlns:a16="http://schemas.microsoft.com/office/drawing/2014/main" val="1637658270"/>
                    </a:ext>
                  </a:extLst>
                </a:gridCol>
                <a:gridCol w="634135">
                  <a:extLst>
                    <a:ext uri="{9D8B030D-6E8A-4147-A177-3AD203B41FA5}">
                      <a16:colId xmlns:a16="http://schemas.microsoft.com/office/drawing/2014/main" val="1516134157"/>
                    </a:ext>
                  </a:extLst>
                </a:gridCol>
                <a:gridCol w="634135">
                  <a:extLst>
                    <a:ext uri="{9D8B030D-6E8A-4147-A177-3AD203B41FA5}">
                      <a16:colId xmlns:a16="http://schemas.microsoft.com/office/drawing/2014/main" val="2032667930"/>
                    </a:ext>
                  </a:extLst>
                </a:gridCol>
                <a:gridCol w="634135">
                  <a:extLst>
                    <a:ext uri="{9D8B030D-6E8A-4147-A177-3AD203B41FA5}">
                      <a16:colId xmlns:a16="http://schemas.microsoft.com/office/drawing/2014/main" val="2792202687"/>
                    </a:ext>
                  </a:extLst>
                </a:gridCol>
              </a:tblGrid>
              <a:tr h="277296">
                <a:tc>
                  <a:txBody>
                    <a:bodyPr/>
                    <a:lstStyle/>
                    <a:p>
                      <a:pPr algn="ctr" fontAlgn="ctr"/>
                      <a:r>
                        <a:rPr lang="fr-CH" sz="750" b="1" i="0" u="none" strike="noStrike" dirty="0">
                          <a:solidFill>
                            <a:srgbClr val="000000"/>
                          </a:solidFill>
                          <a:effectLst/>
                          <a:latin typeface="Calibri" panose="020F0502020204030204" pitchFamily="34" charset="0"/>
                        </a:rPr>
                        <a:t> </a:t>
                      </a:r>
                      <a:r>
                        <a:rPr lang="fr-CH" sz="750" b="1" i="0" u="none" strike="noStrike" dirty="0" err="1">
                          <a:solidFill>
                            <a:srgbClr val="000000"/>
                          </a:solidFill>
                          <a:effectLst/>
                          <a:latin typeface="Calibri" panose="020F0502020204030204" pitchFamily="34" charset="0"/>
                        </a:rPr>
                        <a:t>Subsidiaries</a:t>
                      </a:r>
                      <a:r>
                        <a:rPr lang="fr-CH" sz="750" b="1" i="0" u="none" strike="noStrike" dirty="0">
                          <a:solidFill>
                            <a:srgbClr val="000000"/>
                          </a:solidFill>
                          <a:effectLst/>
                          <a:latin typeface="Calibri" panose="020F0502020204030204" pitchFamily="34" charset="0"/>
                        </a:rPr>
                        <a:t> </a:t>
                      </a:r>
                    </a:p>
                  </a:txBody>
                  <a:tcPr marL="3064" marR="3064" marT="3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750" b="1" i="0" u="none" strike="noStrike" dirty="0">
                          <a:solidFill>
                            <a:srgbClr val="000000"/>
                          </a:solidFill>
                          <a:effectLst/>
                          <a:latin typeface="Calibri" panose="020F0502020204030204" pitchFamily="34" charset="0"/>
                        </a:rPr>
                        <a:t> </a:t>
                      </a:r>
                      <a:r>
                        <a:rPr lang="fr-CH" sz="750" b="1" i="0" u="none" strike="noStrike" dirty="0" err="1">
                          <a:solidFill>
                            <a:srgbClr val="000000"/>
                          </a:solidFill>
                          <a:effectLst/>
                          <a:latin typeface="Calibri" panose="020F0502020204030204" pitchFamily="34" charset="0"/>
                        </a:rPr>
                        <a:t>Quantity</a:t>
                      </a:r>
                      <a:r>
                        <a:rPr lang="fr-CH" sz="750" b="1" i="0" u="none" strike="noStrike" dirty="0">
                          <a:solidFill>
                            <a:srgbClr val="000000"/>
                          </a:solidFill>
                          <a:effectLst/>
                          <a:latin typeface="Calibri" panose="020F0502020204030204" pitchFamily="34" charset="0"/>
                        </a:rPr>
                        <a:t> in MT</a:t>
                      </a:r>
                    </a:p>
                  </a:txBody>
                  <a:tcPr marL="3064" marR="3064" marT="3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750" b="1" i="0" u="none" strike="noStrike">
                          <a:solidFill>
                            <a:srgbClr val="000000"/>
                          </a:solidFill>
                          <a:effectLst/>
                          <a:latin typeface="Calibri" panose="020F0502020204030204" pitchFamily="34" charset="0"/>
                        </a:rPr>
                        <a:t> January </a:t>
                      </a:r>
                    </a:p>
                  </a:txBody>
                  <a:tcPr marL="3064" marR="3064" marT="3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750" b="1" i="0" u="none" strike="noStrike" dirty="0">
                          <a:solidFill>
                            <a:srgbClr val="000000"/>
                          </a:solidFill>
                          <a:effectLst/>
                          <a:latin typeface="Calibri" panose="020F0502020204030204" pitchFamily="34" charset="0"/>
                        </a:rPr>
                        <a:t> </a:t>
                      </a:r>
                      <a:r>
                        <a:rPr lang="fr-CH" sz="750" b="1" i="0" u="none" strike="noStrike" dirty="0" err="1">
                          <a:solidFill>
                            <a:srgbClr val="000000"/>
                          </a:solidFill>
                          <a:effectLst/>
                          <a:latin typeface="Calibri" panose="020F0502020204030204" pitchFamily="34" charset="0"/>
                        </a:rPr>
                        <a:t>February</a:t>
                      </a:r>
                      <a:r>
                        <a:rPr lang="fr-CH" sz="750" b="1" i="0" u="none" strike="noStrike" dirty="0">
                          <a:solidFill>
                            <a:srgbClr val="000000"/>
                          </a:solidFill>
                          <a:effectLst/>
                          <a:latin typeface="Calibri" panose="020F0502020204030204" pitchFamily="34" charset="0"/>
                        </a:rPr>
                        <a:t> </a:t>
                      </a:r>
                    </a:p>
                  </a:txBody>
                  <a:tcPr marL="3064" marR="3064" marT="3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750" b="1" i="0" u="none" strike="noStrike">
                          <a:solidFill>
                            <a:srgbClr val="000000"/>
                          </a:solidFill>
                          <a:effectLst/>
                          <a:latin typeface="Calibri" panose="020F0502020204030204" pitchFamily="34" charset="0"/>
                        </a:rPr>
                        <a:t> March </a:t>
                      </a:r>
                    </a:p>
                  </a:txBody>
                  <a:tcPr marL="3064" marR="3064" marT="3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750" b="1" i="0" u="none" strike="noStrike">
                          <a:solidFill>
                            <a:srgbClr val="000000"/>
                          </a:solidFill>
                          <a:effectLst/>
                          <a:latin typeface="Calibri" panose="020F0502020204030204" pitchFamily="34" charset="0"/>
                        </a:rPr>
                        <a:t> April </a:t>
                      </a:r>
                    </a:p>
                  </a:txBody>
                  <a:tcPr marL="3064" marR="3064" marT="3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750" b="1" i="0" u="none" strike="noStrike">
                          <a:solidFill>
                            <a:srgbClr val="000000"/>
                          </a:solidFill>
                          <a:effectLst/>
                          <a:latin typeface="Calibri" panose="020F0502020204030204" pitchFamily="34" charset="0"/>
                        </a:rPr>
                        <a:t> May </a:t>
                      </a:r>
                    </a:p>
                  </a:txBody>
                  <a:tcPr marL="3064" marR="3064" marT="3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750" b="1" i="0" u="none" strike="noStrike">
                          <a:solidFill>
                            <a:srgbClr val="000000"/>
                          </a:solidFill>
                          <a:effectLst/>
                          <a:latin typeface="Calibri" panose="020F0502020204030204" pitchFamily="34" charset="0"/>
                        </a:rPr>
                        <a:t> June </a:t>
                      </a:r>
                    </a:p>
                  </a:txBody>
                  <a:tcPr marL="3064" marR="3064" marT="3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750" b="1" i="0" u="none" strike="noStrike">
                          <a:solidFill>
                            <a:srgbClr val="000000"/>
                          </a:solidFill>
                          <a:effectLst/>
                          <a:latin typeface="Calibri" panose="020F0502020204030204" pitchFamily="34" charset="0"/>
                        </a:rPr>
                        <a:t> July </a:t>
                      </a:r>
                    </a:p>
                  </a:txBody>
                  <a:tcPr marL="3064" marR="3064" marT="3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750" b="1" i="0" u="none" strike="noStrike">
                          <a:solidFill>
                            <a:srgbClr val="000000"/>
                          </a:solidFill>
                          <a:effectLst/>
                          <a:latin typeface="Calibri" panose="020F0502020204030204" pitchFamily="34" charset="0"/>
                        </a:rPr>
                        <a:t> August </a:t>
                      </a:r>
                    </a:p>
                  </a:txBody>
                  <a:tcPr marL="3064" marR="3064" marT="3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750" b="1" i="0" u="none" strike="noStrike">
                          <a:solidFill>
                            <a:srgbClr val="000000"/>
                          </a:solidFill>
                          <a:effectLst/>
                          <a:latin typeface="Calibri" panose="020F0502020204030204" pitchFamily="34" charset="0"/>
                        </a:rPr>
                        <a:t> September  </a:t>
                      </a:r>
                    </a:p>
                  </a:txBody>
                  <a:tcPr marL="3064" marR="3064" marT="3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750" b="1" i="0" u="none" strike="noStrike">
                          <a:solidFill>
                            <a:srgbClr val="000000"/>
                          </a:solidFill>
                          <a:effectLst/>
                          <a:latin typeface="Calibri" panose="020F0502020204030204" pitchFamily="34" charset="0"/>
                        </a:rPr>
                        <a:t> October </a:t>
                      </a:r>
                    </a:p>
                  </a:txBody>
                  <a:tcPr marL="3064" marR="3064" marT="3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750" b="1" i="0" u="none" strike="noStrike">
                          <a:solidFill>
                            <a:srgbClr val="000000"/>
                          </a:solidFill>
                          <a:effectLst/>
                          <a:latin typeface="Calibri" panose="020F0502020204030204" pitchFamily="34" charset="0"/>
                        </a:rPr>
                        <a:t> November </a:t>
                      </a:r>
                    </a:p>
                  </a:txBody>
                  <a:tcPr marL="3064" marR="3064" marT="3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750" b="1" i="0" u="none" strike="noStrike">
                          <a:solidFill>
                            <a:srgbClr val="000000"/>
                          </a:solidFill>
                          <a:effectLst/>
                          <a:latin typeface="Calibri" panose="020F0502020204030204" pitchFamily="34" charset="0"/>
                        </a:rPr>
                        <a:t> December </a:t>
                      </a:r>
                    </a:p>
                  </a:txBody>
                  <a:tcPr marL="3064" marR="3064" marT="3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406117022"/>
                  </a:ext>
                </a:extLst>
              </a:tr>
              <a:tr h="137978">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266216"/>
                  </a:ext>
                </a:extLst>
              </a:tr>
              <a:tr h="137978">
                <a:tc rowSpan="3">
                  <a:txBody>
                    <a:bodyPr/>
                    <a:lstStyle/>
                    <a:p>
                      <a:pPr algn="ctr" fontAlgn="ctr"/>
                      <a:r>
                        <a:rPr lang="fr-CH" sz="750" b="0" i="0" u="none" strike="noStrike">
                          <a:solidFill>
                            <a:srgbClr val="FFFFFF"/>
                          </a:solidFill>
                          <a:effectLst/>
                          <a:latin typeface="Calibri" panose="020F0502020204030204" pitchFamily="34" charset="0"/>
                        </a:rPr>
                        <a:t> RUSSIA</a:t>
                      </a:r>
                    </a:p>
                  </a:txBody>
                  <a:tcPr marL="3064" marR="3064" marT="3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CH" sz="750" b="0" i="0" u="none" strike="noStrike">
                          <a:solidFill>
                            <a:srgbClr val="000000"/>
                          </a:solidFill>
                          <a:effectLst/>
                          <a:latin typeface="Calibri" panose="020F0502020204030204" pitchFamily="34" charset="0"/>
                        </a:rPr>
                        <a:t>Consummed quantity</a:t>
                      </a:r>
                    </a:p>
                  </a:txBody>
                  <a:tcPr marL="3064" marR="3064" marT="3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CH" sz="750" b="0" i="0" u="none" strike="noStrike">
                          <a:solidFill>
                            <a:srgbClr val="000000"/>
                          </a:solidFill>
                          <a:effectLst/>
                          <a:latin typeface="Calibri" panose="020F0502020204030204" pitchFamily="34" charset="0"/>
                        </a:rPr>
                        <a:t>784</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1030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1734</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1886</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2381</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3762</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2697</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2948</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2667</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1438</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770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581</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74538624"/>
                  </a:ext>
                </a:extLst>
              </a:tr>
              <a:tr h="137978">
                <a:tc vMerge="1">
                  <a:txBody>
                    <a:bodyPr/>
                    <a:lstStyle/>
                    <a:p>
                      <a:endParaRPr lang="en-US"/>
                    </a:p>
                  </a:txBody>
                  <a:tcPr/>
                </a:tc>
                <a:tc>
                  <a:txBody>
                    <a:bodyPr/>
                    <a:lstStyle/>
                    <a:p>
                      <a:pPr algn="l" fontAlgn="ctr"/>
                      <a:r>
                        <a:rPr lang="fr-CH" sz="750" b="0" i="0" u="none" strike="noStrike">
                          <a:solidFill>
                            <a:srgbClr val="000000"/>
                          </a:solidFill>
                          <a:effectLst/>
                          <a:latin typeface="Calibri" panose="020F0502020204030204" pitchFamily="34" charset="0"/>
                        </a:rPr>
                        <a:t>Hegded quantity </a:t>
                      </a:r>
                    </a:p>
                  </a:txBody>
                  <a:tcPr marL="3064" marR="3064" marT="3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CH" sz="750" b="0" i="0" u="none" strike="noStrike">
                          <a:solidFill>
                            <a:srgbClr val="000000"/>
                          </a:solidFill>
                          <a:effectLst/>
                          <a:latin typeface="Calibri" panose="020F0502020204030204" pitchFamily="34" charset="0"/>
                        </a:rPr>
                        <a:t>1132</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1274</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1557</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1274</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1415</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1415</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1698</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1274</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1698</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1415</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99457471"/>
                  </a:ext>
                </a:extLst>
              </a:tr>
              <a:tr h="137978">
                <a:tc vMerge="1">
                  <a:txBody>
                    <a:bodyPr/>
                    <a:lstStyle/>
                    <a:p>
                      <a:endParaRPr lang="en-US"/>
                    </a:p>
                  </a:txBody>
                  <a:tcPr/>
                </a:tc>
                <a:tc>
                  <a:txBody>
                    <a:bodyPr/>
                    <a:lstStyle/>
                    <a:p>
                      <a:pPr algn="l" fontAlgn="ctr"/>
                      <a:r>
                        <a:rPr lang="fr-CH" sz="750" b="0" i="0" u="none" strike="noStrike" dirty="0">
                          <a:solidFill>
                            <a:srgbClr val="000000"/>
                          </a:solidFill>
                          <a:effectLst/>
                          <a:latin typeface="Calibri" panose="020F0502020204030204" pitchFamily="34" charset="0"/>
                        </a:rPr>
                        <a:t>Hedge ratio</a:t>
                      </a:r>
                    </a:p>
                  </a:txBody>
                  <a:tcPr marL="3064" marR="3064" marT="3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CH" sz="750" b="1" i="1" u="none" strike="noStrike">
                          <a:solidFill>
                            <a:srgbClr val="000000"/>
                          </a:solidFill>
                          <a:effectLst/>
                          <a:latin typeface="Calibri" panose="020F0502020204030204" pitchFamily="34" charset="0"/>
                        </a:rPr>
                        <a:t>144%</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124%</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90%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68%</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59%</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38%</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63%</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43%</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64%</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98%</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1031868"/>
                  </a:ext>
                </a:extLst>
              </a:tr>
              <a:tr h="137978">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16049560"/>
                  </a:ext>
                </a:extLst>
              </a:tr>
              <a:tr h="137978">
                <a:tc rowSpan="3">
                  <a:txBody>
                    <a:bodyPr/>
                    <a:lstStyle/>
                    <a:p>
                      <a:pPr algn="ctr" fontAlgn="ctr"/>
                      <a:r>
                        <a:rPr lang="fr-CH" sz="750" b="0" i="0" u="none" strike="noStrike">
                          <a:solidFill>
                            <a:srgbClr val="FFFFFF"/>
                          </a:solidFill>
                          <a:effectLst/>
                          <a:latin typeface="Calibri" panose="020F0502020204030204" pitchFamily="34" charset="0"/>
                        </a:rPr>
                        <a:t> TURKEY</a:t>
                      </a:r>
                    </a:p>
                  </a:txBody>
                  <a:tcPr marL="3064" marR="3064" marT="3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CH" sz="750" b="0" i="0" u="none" strike="noStrike">
                          <a:solidFill>
                            <a:srgbClr val="000000"/>
                          </a:solidFill>
                          <a:effectLst/>
                          <a:latin typeface="Calibri" panose="020F0502020204030204" pitchFamily="34" charset="0"/>
                        </a:rPr>
                        <a:t>Consummed quantity</a:t>
                      </a:r>
                    </a:p>
                  </a:txBody>
                  <a:tcPr marL="3064" marR="3064" marT="3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CH" sz="750" b="0" i="0" u="none" strike="noStrike">
                          <a:solidFill>
                            <a:srgbClr val="000000"/>
                          </a:solidFill>
                          <a:effectLst/>
                          <a:latin typeface="Calibri" panose="020F0502020204030204" pitchFamily="34" charset="0"/>
                        </a:rPr>
                        <a:t>1589</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1580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1823</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1935</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2095</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1979</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1933</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2169</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2332</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2341</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1894</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1629</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42975508"/>
                  </a:ext>
                </a:extLst>
              </a:tr>
              <a:tr h="137978">
                <a:tc vMerge="1">
                  <a:txBody>
                    <a:bodyPr/>
                    <a:lstStyle/>
                    <a:p>
                      <a:endParaRPr lang="en-US"/>
                    </a:p>
                  </a:txBody>
                  <a:tcPr/>
                </a:tc>
                <a:tc>
                  <a:txBody>
                    <a:bodyPr/>
                    <a:lstStyle/>
                    <a:p>
                      <a:pPr algn="l" fontAlgn="ctr"/>
                      <a:r>
                        <a:rPr lang="fr-CH" sz="750" b="0" i="0" u="none" strike="noStrike">
                          <a:solidFill>
                            <a:srgbClr val="000000"/>
                          </a:solidFill>
                          <a:effectLst/>
                          <a:latin typeface="Calibri" panose="020F0502020204030204" pitchFamily="34" charset="0"/>
                        </a:rPr>
                        <a:t>Hegded quantity </a:t>
                      </a:r>
                    </a:p>
                  </a:txBody>
                  <a:tcPr marL="3064" marR="3064" marT="3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CH" sz="750" b="0" i="0" u="none" strike="noStrike">
                          <a:solidFill>
                            <a:srgbClr val="000000"/>
                          </a:solidFill>
                          <a:effectLst/>
                          <a:latin typeface="Calibri" panose="020F0502020204030204" pitchFamily="34" charset="0"/>
                        </a:rPr>
                        <a:t>1391</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1476</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1645</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1476</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1561</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1561</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1730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762</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1016</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847</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3727112"/>
                  </a:ext>
                </a:extLst>
              </a:tr>
              <a:tr h="137978">
                <a:tc vMerge="1">
                  <a:txBody>
                    <a:bodyPr/>
                    <a:lstStyle/>
                    <a:p>
                      <a:endParaRPr lang="en-US"/>
                    </a:p>
                  </a:txBody>
                  <a:tcPr/>
                </a:tc>
                <a:tc>
                  <a:txBody>
                    <a:bodyPr/>
                    <a:lstStyle/>
                    <a:p>
                      <a:pPr algn="l" fontAlgn="ctr"/>
                      <a:r>
                        <a:rPr lang="fr-CH" sz="750" b="0" i="0" u="none" strike="noStrike" dirty="0">
                          <a:solidFill>
                            <a:srgbClr val="000000"/>
                          </a:solidFill>
                          <a:effectLst/>
                          <a:latin typeface="Calibri" panose="020F0502020204030204" pitchFamily="34" charset="0"/>
                        </a:rPr>
                        <a:t>Hedge ratio</a:t>
                      </a:r>
                    </a:p>
                  </a:txBody>
                  <a:tcPr marL="3064" marR="3064" marT="3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CH" sz="750" b="1" i="1" u="none" strike="noStrike">
                          <a:solidFill>
                            <a:srgbClr val="000000"/>
                          </a:solidFill>
                          <a:effectLst/>
                          <a:latin typeface="Calibri" panose="020F0502020204030204" pitchFamily="34" charset="0"/>
                        </a:rPr>
                        <a:t>88%</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93%</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90%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76%</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74%</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79%</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90%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35%</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44%</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36%</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75806500"/>
                  </a:ext>
                </a:extLst>
              </a:tr>
              <a:tr h="137978">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64190667"/>
                  </a:ext>
                </a:extLst>
              </a:tr>
              <a:tr h="137978">
                <a:tc rowSpan="3">
                  <a:txBody>
                    <a:bodyPr/>
                    <a:lstStyle/>
                    <a:p>
                      <a:pPr algn="ctr" fontAlgn="ctr"/>
                      <a:r>
                        <a:rPr lang="fr-CH" sz="750" b="0" i="0" u="none" strike="noStrike">
                          <a:solidFill>
                            <a:srgbClr val="FFFFFF"/>
                          </a:solidFill>
                          <a:effectLst/>
                          <a:latin typeface="Calibri" panose="020F0502020204030204" pitchFamily="34" charset="0"/>
                        </a:rPr>
                        <a:t>POLAND</a:t>
                      </a:r>
                    </a:p>
                  </a:txBody>
                  <a:tcPr marL="3064" marR="3064" marT="3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CH" sz="750" b="0" i="0" u="none" strike="noStrike">
                          <a:solidFill>
                            <a:srgbClr val="000000"/>
                          </a:solidFill>
                          <a:effectLst/>
                          <a:latin typeface="Calibri" panose="020F0502020204030204" pitchFamily="34" charset="0"/>
                        </a:rPr>
                        <a:t>Consummed quantity</a:t>
                      </a:r>
                    </a:p>
                  </a:txBody>
                  <a:tcPr marL="3064" marR="3064" marT="3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CH" sz="750" b="0" i="0" u="none" strike="noStrike">
                          <a:solidFill>
                            <a:srgbClr val="000000"/>
                          </a:solidFill>
                          <a:effectLst/>
                          <a:latin typeface="Calibri" panose="020F0502020204030204" pitchFamily="34" charset="0"/>
                        </a:rPr>
                        <a:t>686</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847</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1197</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1166</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1191</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1292</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1250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1075</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1252</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1209</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748</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375</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95849533"/>
                  </a:ext>
                </a:extLst>
              </a:tr>
              <a:tr h="137978">
                <a:tc vMerge="1">
                  <a:txBody>
                    <a:bodyPr/>
                    <a:lstStyle/>
                    <a:p>
                      <a:endParaRPr lang="en-US"/>
                    </a:p>
                  </a:txBody>
                  <a:tcPr/>
                </a:tc>
                <a:tc>
                  <a:txBody>
                    <a:bodyPr/>
                    <a:lstStyle/>
                    <a:p>
                      <a:pPr algn="l" fontAlgn="ctr"/>
                      <a:r>
                        <a:rPr lang="fr-CH" sz="750" b="0" i="0" u="none" strike="noStrike">
                          <a:solidFill>
                            <a:srgbClr val="000000"/>
                          </a:solidFill>
                          <a:effectLst/>
                          <a:latin typeface="Calibri" panose="020F0502020204030204" pitchFamily="34" charset="0"/>
                        </a:rPr>
                        <a:t>Hegded quantity </a:t>
                      </a:r>
                    </a:p>
                  </a:txBody>
                  <a:tcPr marL="3064" marR="3064" marT="3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CH" sz="750" b="0" i="0" u="none" strike="noStrike">
                          <a:solidFill>
                            <a:srgbClr val="000000"/>
                          </a:solidFill>
                          <a:effectLst/>
                          <a:latin typeface="Calibri" panose="020F0502020204030204" pitchFamily="34" charset="0"/>
                        </a:rPr>
                        <a:t>803</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847</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935</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847</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891</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891</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529</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397</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529</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441</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62218198"/>
                  </a:ext>
                </a:extLst>
              </a:tr>
              <a:tr h="137978">
                <a:tc vMerge="1">
                  <a:txBody>
                    <a:bodyPr/>
                    <a:lstStyle/>
                    <a:p>
                      <a:endParaRPr lang="en-US"/>
                    </a:p>
                  </a:txBody>
                  <a:tcPr/>
                </a:tc>
                <a:tc>
                  <a:txBody>
                    <a:bodyPr/>
                    <a:lstStyle/>
                    <a:p>
                      <a:pPr algn="l" fontAlgn="ctr"/>
                      <a:r>
                        <a:rPr lang="fr-CH" sz="750" b="0" i="0" u="none" strike="noStrike" dirty="0">
                          <a:solidFill>
                            <a:srgbClr val="000000"/>
                          </a:solidFill>
                          <a:effectLst/>
                          <a:latin typeface="Calibri" panose="020F0502020204030204" pitchFamily="34" charset="0"/>
                        </a:rPr>
                        <a:t>Hedge ratio</a:t>
                      </a:r>
                    </a:p>
                  </a:txBody>
                  <a:tcPr marL="3064" marR="3064" marT="3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CH" sz="750" b="1" i="1" u="none" strike="noStrike">
                          <a:solidFill>
                            <a:srgbClr val="000000"/>
                          </a:solidFill>
                          <a:effectLst/>
                          <a:latin typeface="Calibri" panose="020F0502020204030204" pitchFamily="34" charset="0"/>
                        </a:rPr>
                        <a:t>117%</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100%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78%</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73%</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75%</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69%</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42%</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37%</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42%</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36%</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61693305"/>
                  </a:ext>
                </a:extLst>
              </a:tr>
              <a:tr h="137978">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20798642"/>
                  </a:ext>
                </a:extLst>
              </a:tr>
              <a:tr h="137978">
                <a:tc rowSpan="3">
                  <a:txBody>
                    <a:bodyPr/>
                    <a:lstStyle/>
                    <a:p>
                      <a:pPr algn="ctr" fontAlgn="ctr"/>
                      <a:r>
                        <a:rPr lang="fr-CH" sz="750" b="0" i="0" u="none" strike="noStrike">
                          <a:solidFill>
                            <a:srgbClr val="FFFFFF"/>
                          </a:solidFill>
                          <a:effectLst/>
                          <a:latin typeface="Calibri" panose="020F0502020204030204" pitchFamily="34" charset="0"/>
                        </a:rPr>
                        <a:t>SPAIN</a:t>
                      </a:r>
                    </a:p>
                  </a:txBody>
                  <a:tcPr marL="3064" marR="3064" marT="3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CH" sz="750" b="0" i="0" u="none" strike="noStrike">
                          <a:solidFill>
                            <a:srgbClr val="000000"/>
                          </a:solidFill>
                          <a:effectLst/>
                          <a:latin typeface="Calibri" panose="020F0502020204030204" pitchFamily="34" charset="0"/>
                        </a:rPr>
                        <a:t>Consummed quantity</a:t>
                      </a:r>
                    </a:p>
                  </a:txBody>
                  <a:tcPr marL="3064" marR="3064" marT="3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CH" sz="750" b="0" i="0" u="none" strike="noStrike">
                          <a:solidFill>
                            <a:srgbClr val="000000"/>
                          </a:solidFill>
                          <a:effectLst/>
                          <a:latin typeface="Calibri" panose="020F0502020204030204" pitchFamily="34" charset="0"/>
                        </a:rPr>
                        <a:t>357</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434</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609</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590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596</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619</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617</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522</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625</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624</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390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196</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96581996"/>
                  </a:ext>
                </a:extLst>
              </a:tr>
              <a:tr h="137978">
                <a:tc vMerge="1">
                  <a:txBody>
                    <a:bodyPr/>
                    <a:lstStyle/>
                    <a:p>
                      <a:endParaRPr lang="en-US"/>
                    </a:p>
                  </a:txBody>
                  <a:tcPr/>
                </a:tc>
                <a:tc>
                  <a:txBody>
                    <a:bodyPr/>
                    <a:lstStyle/>
                    <a:p>
                      <a:pPr algn="l" fontAlgn="ctr"/>
                      <a:r>
                        <a:rPr lang="fr-CH" sz="750" b="0" i="0" u="none" strike="noStrike">
                          <a:solidFill>
                            <a:srgbClr val="000000"/>
                          </a:solidFill>
                          <a:effectLst/>
                          <a:latin typeface="Calibri" panose="020F0502020204030204" pitchFamily="34" charset="0"/>
                        </a:rPr>
                        <a:t>Hegded quantity </a:t>
                      </a:r>
                    </a:p>
                  </a:txBody>
                  <a:tcPr marL="3064" marR="3064" marT="3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CH" sz="750" b="0" i="0" u="none" strike="noStrike">
                          <a:solidFill>
                            <a:srgbClr val="000000"/>
                          </a:solidFill>
                          <a:effectLst/>
                          <a:latin typeface="Calibri" panose="020F0502020204030204" pitchFamily="34" charset="0"/>
                        </a:rPr>
                        <a:t>441</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455</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484</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455</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470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470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174</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130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174</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145</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7349093"/>
                  </a:ext>
                </a:extLst>
              </a:tr>
              <a:tr h="137978">
                <a:tc vMerge="1">
                  <a:txBody>
                    <a:bodyPr/>
                    <a:lstStyle/>
                    <a:p>
                      <a:endParaRPr lang="en-US"/>
                    </a:p>
                  </a:txBody>
                  <a:tcPr/>
                </a:tc>
                <a:tc>
                  <a:txBody>
                    <a:bodyPr/>
                    <a:lstStyle/>
                    <a:p>
                      <a:pPr algn="l" fontAlgn="ctr"/>
                      <a:r>
                        <a:rPr lang="fr-CH" sz="750" b="0" i="0" u="none" strike="noStrike" dirty="0">
                          <a:solidFill>
                            <a:srgbClr val="000000"/>
                          </a:solidFill>
                          <a:effectLst/>
                          <a:latin typeface="Calibri" panose="020F0502020204030204" pitchFamily="34" charset="0"/>
                        </a:rPr>
                        <a:t>Hedge ratio</a:t>
                      </a:r>
                    </a:p>
                  </a:txBody>
                  <a:tcPr marL="3064" marR="3064" marT="3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CH" sz="750" b="1" i="1" u="none" strike="noStrike">
                          <a:solidFill>
                            <a:srgbClr val="000000"/>
                          </a:solidFill>
                          <a:effectLst/>
                          <a:latin typeface="Calibri" panose="020F0502020204030204" pitchFamily="34" charset="0"/>
                        </a:rPr>
                        <a:t>124%</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105%</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80%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77%</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79%</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76%</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28%</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25%</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28%</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23%</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1442816"/>
                  </a:ext>
                </a:extLst>
              </a:tr>
              <a:tr h="137978">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09526121"/>
                  </a:ext>
                </a:extLst>
              </a:tr>
              <a:tr h="137978">
                <a:tc rowSpan="3">
                  <a:txBody>
                    <a:bodyPr/>
                    <a:lstStyle/>
                    <a:p>
                      <a:pPr algn="ctr" fontAlgn="ctr"/>
                      <a:r>
                        <a:rPr lang="fr-CH" sz="750" b="0" i="0" u="none" strike="noStrike">
                          <a:solidFill>
                            <a:srgbClr val="FFFFFF"/>
                          </a:solidFill>
                          <a:effectLst/>
                          <a:latin typeface="Calibri" panose="020F0502020204030204" pitchFamily="34" charset="0"/>
                        </a:rPr>
                        <a:t> MALAYSIA</a:t>
                      </a:r>
                    </a:p>
                  </a:txBody>
                  <a:tcPr marL="3064" marR="3064" marT="3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CH" sz="750" b="0" i="0" u="none" strike="noStrike">
                          <a:solidFill>
                            <a:srgbClr val="000000"/>
                          </a:solidFill>
                          <a:effectLst/>
                          <a:latin typeface="Calibri" panose="020F0502020204030204" pitchFamily="34" charset="0"/>
                        </a:rPr>
                        <a:t>Consummed quantity</a:t>
                      </a:r>
                    </a:p>
                  </a:txBody>
                  <a:tcPr marL="3064" marR="3064" marT="3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CH" sz="750" b="0" i="0" u="none" strike="noStrike">
                          <a:solidFill>
                            <a:srgbClr val="000000"/>
                          </a:solidFill>
                          <a:effectLst/>
                          <a:latin typeface="Calibri" panose="020F0502020204030204" pitchFamily="34" charset="0"/>
                        </a:rPr>
                        <a:t>282</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185</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289</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324</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338</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360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339</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464</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539</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513</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428</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374</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52308372"/>
                  </a:ext>
                </a:extLst>
              </a:tr>
              <a:tr h="137978">
                <a:tc vMerge="1">
                  <a:txBody>
                    <a:bodyPr/>
                    <a:lstStyle/>
                    <a:p>
                      <a:endParaRPr lang="en-US"/>
                    </a:p>
                  </a:txBody>
                  <a:tcPr/>
                </a:tc>
                <a:tc>
                  <a:txBody>
                    <a:bodyPr/>
                    <a:lstStyle/>
                    <a:p>
                      <a:pPr algn="l" fontAlgn="ctr"/>
                      <a:r>
                        <a:rPr lang="fr-CH" sz="750" b="0" i="0" u="none" strike="noStrike">
                          <a:solidFill>
                            <a:srgbClr val="000000"/>
                          </a:solidFill>
                          <a:effectLst/>
                          <a:latin typeface="Calibri" panose="020F0502020204030204" pitchFamily="34" charset="0"/>
                        </a:rPr>
                        <a:t>Hegded quantity </a:t>
                      </a:r>
                    </a:p>
                  </a:txBody>
                  <a:tcPr marL="3064" marR="3064" marT="3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CH" sz="750" b="0" i="0" u="none" strike="noStrike">
                          <a:solidFill>
                            <a:srgbClr val="000000"/>
                          </a:solidFill>
                          <a:effectLst/>
                          <a:latin typeface="Calibri" panose="020F0502020204030204" pitchFamily="34" charset="0"/>
                        </a:rPr>
                        <a:t>242</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272</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333</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272</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302</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302</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363</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272</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363</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302</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76787258"/>
                  </a:ext>
                </a:extLst>
              </a:tr>
              <a:tr h="137978">
                <a:tc vMerge="1">
                  <a:txBody>
                    <a:bodyPr/>
                    <a:lstStyle/>
                    <a:p>
                      <a:endParaRPr lang="en-US"/>
                    </a:p>
                  </a:txBody>
                  <a:tcPr/>
                </a:tc>
                <a:tc>
                  <a:txBody>
                    <a:bodyPr/>
                    <a:lstStyle/>
                    <a:p>
                      <a:pPr algn="l" fontAlgn="ctr"/>
                      <a:r>
                        <a:rPr lang="fr-CH" sz="750" b="0" i="0" u="none" strike="noStrike" dirty="0">
                          <a:solidFill>
                            <a:srgbClr val="000000"/>
                          </a:solidFill>
                          <a:effectLst/>
                          <a:latin typeface="Calibri" panose="020F0502020204030204" pitchFamily="34" charset="0"/>
                        </a:rPr>
                        <a:t>Hedge ratio</a:t>
                      </a:r>
                    </a:p>
                  </a:txBody>
                  <a:tcPr marL="3064" marR="3064" marT="3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CH" sz="750" b="1" i="1" u="none" strike="noStrike">
                          <a:solidFill>
                            <a:srgbClr val="000000"/>
                          </a:solidFill>
                          <a:effectLst/>
                          <a:latin typeface="Calibri" panose="020F0502020204030204" pitchFamily="34" charset="0"/>
                        </a:rPr>
                        <a:t>86%</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147%</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115%</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84%</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89%</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84%</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107%</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59%</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67%</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59%</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52433746"/>
                  </a:ext>
                </a:extLst>
              </a:tr>
              <a:tr h="137978">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30722355"/>
                  </a:ext>
                </a:extLst>
              </a:tr>
              <a:tr h="137978">
                <a:tc rowSpan="3">
                  <a:txBody>
                    <a:bodyPr/>
                    <a:lstStyle/>
                    <a:p>
                      <a:pPr algn="ctr" fontAlgn="ctr"/>
                      <a:r>
                        <a:rPr lang="fr-CH" sz="750" b="0" i="0" u="none" strike="noStrike">
                          <a:solidFill>
                            <a:srgbClr val="FFFFFF"/>
                          </a:solidFill>
                          <a:effectLst/>
                          <a:latin typeface="Calibri" panose="020F0502020204030204" pitchFamily="34" charset="0"/>
                        </a:rPr>
                        <a:t>BRAZIL</a:t>
                      </a:r>
                    </a:p>
                  </a:txBody>
                  <a:tcPr marL="3064" marR="3064" marT="3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CH" sz="750" b="0" i="0" u="none" strike="noStrike">
                          <a:solidFill>
                            <a:srgbClr val="000000"/>
                          </a:solidFill>
                          <a:effectLst/>
                          <a:latin typeface="Calibri" panose="020F0502020204030204" pitchFamily="34" charset="0"/>
                        </a:rPr>
                        <a:t>Consummed quantity</a:t>
                      </a:r>
                    </a:p>
                  </a:txBody>
                  <a:tcPr marL="3064" marR="3064" marT="3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CH" sz="750" b="0" i="0" u="none" strike="noStrike">
                          <a:solidFill>
                            <a:srgbClr val="000000"/>
                          </a:solidFill>
                          <a:effectLst/>
                          <a:latin typeface="Calibri" panose="020F0502020204030204" pitchFamily="34" charset="0"/>
                        </a:rPr>
                        <a:t>179</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157</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239</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246</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298</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271</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238</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245</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296</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224</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126</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106</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334689"/>
                  </a:ext>
                </a:extLst>
              </a:tr>
              <a:tr h="137978">
                <a:tc vMerge="1">
                  <a:txBody>
                    <a:bodyPr/>
                    <a:lstStyle/>
                    <a:p>
                      <a:endParaRPr lang="en-US"/>
                    </a:p>
                  </a:txBody>
                  <a:tcPr/>
                </a:tc>
                <a:tc>
                  <a:txBody>
                    <a:bodyPr/>
                    <a:lstStyle/>
                    <a:p>
                      <a:pPr algn="l" fontAlgn="ctr"/>
                      <a:r>
                        <a:rPr lang="fr-CH" sz="750" b="0" i="0" u="none" strike="noStrike">
                          <a:solidFill>
                            <a:srgbClr val="000000"/>
                          </a:solidFill>
                          <a:effectLst/>
                          <a:latin typeface="Calibri" panose="020F0502020204030204" pitchFamily="34" charset="0"/>
                        </a:rPr>
                        <a:t>Hegded quantity </a:t>
                      </a:r>
                    </a:p>
                  </a:txBody>
                  <a:tcPr marL="3064" marR="3064" marT="3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CH" sz="750" b="0" i="0"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67931738"/>
                  </a:ext>
                </a:extLst>
              </a:tr>
              <a:tr h="137978">
                <a:tc vMerge="1">
                  <a:txBody>
                    <a:bodyPr/>
                    <a:lstStyle/>
                    <a:p>
                      <a:endParaRPr lang="en-US"/>
                    </a:p>
                  </a:txBody>
                  <a:tcPr/>
                </a:tc>
                <a:tc>
                  <a:txBody>
                    <a:bodyPr/>
                    <a:lstStyle/>
                    <a:p>
                      <a:pPr algn="l" fontAlgn="ctr"/>
                      <a:r>
                        <a:rPr lang="fr-CH" sz="750" b="0" i="0" u="none" strike="noStrike" dirty="0">
                          <a:solidFill>
                            <a:srgbClr val="000000"/>
                          </a:solidFill>
                          <a:effectLst/>
                          <a:latin typeface="Calibri" panose="020F0502020204030204" pitchFamily="34" charset="0"/>
                        </a:rPr>
                        <a:t>Hedge ratio</a:t>
                      </a:r>
                    </a:p>
                  </a:txBody>
                  <a:tcPr marL="3064" marR="3064" marT="3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CH" sz="750" b="1" i="1"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1"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6177242"/>
                  </a:ext>
                </a:extLst>
              </a:tr>
              <a:tr h="137978">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750" b="0" i="0" u="none" strike="noStrike">
                          <a:solidFill>
                            <a:srgbClr val="000000"/>
                          </a:solidFill>
                          <a:effectLst/>
                          <a:latin typeface="Calibri" panose="020F0502020204030204" pitchFamily="34" charset="0"/>
                        </a:rPr>
                        <a:t> </a:t>
                      </a:r>
                    </a:p>
                  </a:txBody>
                  <a:tcPr marL="3064" marR="3064" marT="30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92998242"/>
                  </a:ext>
                </a:extLst>
              </a:tr>
              <a:tr h="137978">
                <a:tc rowSpan="3">
                  <a:txBody>
                    <a:bodyPr/>
                    <a:lstStyle/>
                    <a:p>
                      <a:pPr algn="ctr" fontAlgn="ctr"/>
                      <a:r>
                        <a:rPr lang="fr-CH" sz="750" b="1" i="0" u="none" strike="noStrike">
                          <a:solidFill>
                            <a:srgbClr val="FFFFFF"/>
                          </a:solidFill>
                          <a:effectLst/>
                          <a:latin typeface="Calibri" panose="020F0502020204030204" pitchFamily="34" charset="0"/>
                        </a:rPr>
                        <a:t>TOTAL GROUP</a:t>
                      </a:r>
                    </a:p>
                  </a:txBody>
                  <a:tcPr marL="3064" marR="3064" marT="3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CH" sz="750" b="1" i="0" u="none" strike="noStrike">
                          <a:solidFill>
                            <a:srgbClr val="000000"/>
                          </a:solidFill>
                          <a:effectLst/>
                          <a:latin typeface="Calibri" panose="020F0502020204030204" pitchFamily="34" charset="0"/>
                        </a:rPr>
                        <a:t>Consummed quantity</a:t>
                      </a:r>
                    </a:p>
                  </a:txBody>
                  <a:tcPr marL="3064" marR="3064" marT="3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CH" sz="750" b="1" i="0" u="none" strike="noStrike">
                          <a:solidFill>
                            <a:srgbClr val="000000"/>
                          </a:solidFill>
                          <a:effectLst/>
                          <a:latin typeface="Calibri" panose="020F0502020204030204" pitchFamily="34" charset="0"/>
                        </a:rPr>
                        <a:t>3878</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0" u="none" strike="noStrike">
                          <a:solidFill>
                            <a:srgbClr val="000000"/>
                          </a:solidFill>
                          <a:effectLst/>
                          <a:latin typeface="Calibri" panose="020F0502020204030204" pitchFamily="34" charset="0"/>
                        </a:rPr>
                        <a:t>4233</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0" u="none" strike="noStrike">
                          <a:solidFill>
                            <a:srgbClr val="000000"/>
                          </a:solidFill>
                          <a:effectLst/>
                          <a:latin typeface="Calibri" panose="020F0502020204030204" pitchFamily="34" charset="0"/>
                        </a:rPr>
                        <a:t>5890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0" u="none" strike="noStrike">
                          <a:solidFill>
                            <a:srgbClr val="000000"/>
                          </a:solidFill>
                          <a:effectLst/>
                          <a:latin typeface="Calibri" panose="020F0502020204030204" pitchFamily="34" charset="0"/>
                        </a:rPr>
                        <a:t>6147</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0" u="none" strike="noStrike">
                          <a:solidFill>
                            <a:srgbClr val="000000"/>
                          </a:solidFill>
                          <a:effectLst/>
                          <a:latin typeface="Calibri" panose="020F0502020204030204" pitchFamily="34" charset="0"/>
                        </a:rPr>
                        <a:t>6899</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0" u="none" strike="noStrike">
                          <a:solidFill>
                            <a:srgbClr val="000000"/>
                          </a:solidFill>
                          <a:effectLst/>
                          <a:latin typeface="Calibri" panose="020F0502020204030204" pitchFamily="34" charset="0"/>
                        </a:rPr>
                        <a:t>8283</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0" u="none" strike="noStrike">
                          <a:solidFill>
                            <a:srgbClr val="000000"/>
                          </a:solidFill>
                          <a:effectLst/>
                          <a:latin typeface="Calibri" panose="020F0502020204030204" pitchFamily="34" charset="0"/>
                        </a:rPr>
                        <a:t>7074</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0" u="none" strike="noStrike">
                          <a:solidFill>
                            <a:srgbClr val="000000"/>
                          </a:solidFill>
                          <a:effectLst/>
                          <a:latin typeface="Calibri" panose="020F0502020204030204" pitchFamily="34" charset="0"/>
                        </a:rPr>
                        <a:t>7423</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0" u="none" strike="noStrike">
                          <a:solidFill>
                            <a:srgbClr val="000000"/>
                          </a:solidFill>
                          <a:effectLst/>
                          <a:latin typeface="Calibri" panose="020F0502020204030204" pitchFamily="34" charset="0"/>
                        </a:rPr>
                        <a:t>7711</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0" u="none" strike="noStrike">
                          <a:solidFill>
                            <a:srgbClr val="000000"/>
                          </a:solidFill>
                          <a:effectLst/>
                          <a:latin typeface="Calibri" panose="020F0502020204030204" pitchFamily="34" charset="0"/>
                        </a:rPr>
                        <a:t>6349</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0" u="none" strike="noStrike">
                          <a:solidFill>
                            <a:srgbClr val="000000"/>
                          </a:solidFill>
                          <a:effectLst/>
                          <a:latin typeface="Calibri" panose="020F0502020204030204" pitchFamily="34" charset="0"/>
                        </a:rPr>
                        <a:t>4356</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0" u="none" strike="noStrike">
                          <a:solidFill>
                            <a:srgbClr val="000000"/>
                          </a:solidFill>
                          <a:effectLst/>
                          <a:latin typeface="Calibri" panose="020F0502020204030204" pitchFamily="34" charset="0"/>
                        </a:rPr>
                        <a:t>3261</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8032227"/>
                  </a:ext>
                </a:extLst>
              </a:tr>
              <a:tr h="137978">
                <a:tc vMerge="1">
                  <a:txBody>
                    <a:bodyPr/>
                    <a:lstStyle/>
                    <a:p>
                      <a:endParaRPr lang="en-US"/>
                    </a:p>
                  </a:txBody>
                  <a:tcPr/>
                </a:tc>
                <a:tc>
                  <a:txBody>
                    <a:bodyPr/>
                    <a:lstStyle/>
                    <a:p>
                      <a:pPr algn="l" fontAlgn="ctr"/>
                      <a:r>
                        <a:rPr lang="fr-CH" sz="750" b="1" i="0" u="none" strike="noStrike">
                          <a:solidFill>
                            <a:srgbClr val="000000"/>
                          </a:solidFill>
                          <a:effectLst/>
                          <a:latin typeface="Calibri" panose="020F0502020204030204" pitchFamily="34" charset="0"/>
                        </a:rPr>
                        <a:t>Hegded quantity </a:t>
                      </a:r>
                    </a:p>
                  </a:txBody>
                  <a:tcPr marL="3064" marR="3064" marT="3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CH" sz="750" b="1" i="0" u="none" strike="noStrike">
                          <a:solidFill>
                            <a:srgbClr val="000000"/>
                          </a:solidFill>
                          <a:effectLst/>
                          <a:latin typeface="Calibri" panose="020F0502020204030204" pitchFamily="34" charset="0"/>
                        </a:rPr>
                        <a:t>4009</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0" u="none" strike="noStrike">
                          <a:solidFill>
                            <a:srgbClr val="000000"/>
                          </a:solidFill>
                          <a:effectLst/>
                          <a:latin typeface="Calibri" panose="020F0502020204030204" pitchFamily="34" charset="0"/>
                        </a:rPr>
                        <a:t>4324</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0" u="none" strike="noStrike">
                          <a:solidFill>
                            <a:srgbClr val="000000"/>
                          </a:solidFill>
                          <a:effectLst/>
                          <a:latin typeface="Calibri" panose="020F0502020204030204" pitchFamily="34" charset="0"/>
                        </a:rPr>
                        <a:t>4954</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0" u="none" strike="noStrike">
                          <a:solidFill>
                            <a:srgbClr val="000000"/>
                          </a:solidFill>
                          <a:effectLst/>
                          <a:latin typeface="Calibri" panose="020F0502020204030204" pitchFamily="34" charset="0"/>
                        </a:rPr>
                        <a:t>4324</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0" u="none" strike="noStrike">
                          <a:solidFill>
                            <a:srgbClr val="000000"/>
                          </a:solidFill>
                          <a:effectLst/>
                          <a:latin typeface="Calibri" panose="020F0502020204030204" pitchFamily="34" charset="0"/>
                        </a:rPr>
                        <a:t>4639</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0" u="none" strike="noStrike">
                          <a:solidFill>
                            <a:srgbClr val="000000"/>
                          </a:solidFill>
                          <a:effectLst/>
                          <a:latin typeface="Calibri" panose="020F0502020204030204" pitchFamily="34" charset="0"/>
                        </a:rPr>
                        <a:t>4639</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0" u="none" strike="noStrike">
                          <a:solidFill>
                            <a:srgbClr val="000000"/>
                          </a:solidFill>
                          <a:effectLst/>
                          <a:latin typeface="Calibri" panose="020F0502020204030204" pitchFamily="34" charset="0"/>
                        </a:rPr>
                        <a:t>4494</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0" u="none" strike="noStrike">
                          <a:solidFill>
                            <a:srgbClr val="000000"/>
                          </a:solidFill>
                          <a:effectLst/>
                          <a:latin typeface="Calibri" panose="020F0502020204030204" pitchFamily="34" charset="0"/>
                        </a:rPr>
                        <a:t>2835</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0" u="none" strike="noStrike">
                          <a:solidFill>
                            <a:srgbClr val="000000"/>
                          </a:solidFill>
                          <a:effectLst/>
                          <a:latin typeface="Calibri" panose="020F0502020204030204" pitchFamily="34" charset="0"/>
                        </a:rPr>
                        <a:t>3780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0" u="none" strike="noStrike">
                          <a:solidFill>
                            <a:srgbClr val="000000"/>
                          </a:solidFill>
                          <a:effectLst/>
                          <a:latin typeface="Calibri" panose="020F0502020204030204" pitchFamily="34" charset="0"/>
                        </a:rPr>
                        <a:t>3150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0"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750" b="1" i="0"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71664820"/>
                  </a:ext>
                </a:extLst>
              </a:tr>
              <a:tr h="137978">
                <a:tc vMerge="1">
                  <a:txBody>
                    <a:bodyPr/>
                    <a:lstStyle/>
                    <a:p>
                      <a:endParaRPr lang="en-US"/>
                    </a:p>
                  </a:txBody>
                  <a:tcPr/>
                </a:tc>
                <a:tc>
                  <a:txBody>
                    <a:bodyPr/>
                    <a:lstStyle/>
                    <a:p>
                      <a:pPr algn="l" fontAlgn="ctr"/>
                      <a:r>
                        <a:rPr lang="fr-CH" sz="750" b="1" i="0" u="none" strike="noStrike" dirty="0">
                          <a:solidFill>
                            <a:srgbClr val="000000"/>
                          </a:solidFill>
                          <a:effectLst/>
                          <a:latin typeface="Calibri" panose="020F0502020204030204" pitchFamily="34" charset="0"/>
                        </a:rPr>
                        <a:t>Hedge ratio</a:t>
                      </a:r>
                    </a:p>
                  </a:txBody>
                  <a:tcPr marL="3064" marR="3064" marT="3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CH" sz="750" b="1" i="1" u="none" strike="noStrike">
                          <a:solidFill>
                            <a:srgbClr val="000000"/>
                          </a:solidFill>
                          <a:effectLst/>
                          <a:latin typeface="Calibri" panose="020F0502020204030204" pitchFamily="34" charset="0"/>
                        </a:rPr>
                        <a:t>103%</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CH" sz="750" b="1" i="1" u="none" strike="noStrike" dirty="0">
                          <a:solidFill>
                            <a:srgbClr val="000000"/>
                          </a:solidFill>
                          <a:effectLst/>
                          <a:latin typeface="Calibri" panose="020F0502020204030204" pitchFamily="34" charset="0"/>
                        </a:rPr>
                        <a:t>102%</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CH" sz="750" b="1" i="1" u="none" strike="noStrike">
                          <a:solidFill>
                            <a:srgbClr val="000000"/>
                          </a:solidFill>
                          <a:effectLst/>
                          <a:latin typeface="Calibri" panose="020F0502020204030204" pitchFamily="34" charset="0"/>
                        </a:rPr>
                        <a:t>84%</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CH" sz="750" b="1" i="1" u="none" strike="noStrike">
                          <a:solidFill>
                            <a:srgbClr val="000000"/>
                          </a:solidFill>
                          <a:effectLst/>
                          <a:latin typeface="Calibri" panose="020F0502020204030204" pitchFamily="34" charset="0"/>
                        </a:rPr>
                        <a:t>70%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CH" sz="750" b="1" i="1" u="none" strike="noStrike">
                          <a:solidFill>
                            <a:srgbClr val="000000"/>
                          </a:solidFill>
                          <a:effectLst/>
                          <a:latin typeface="Calibri" panose="020F0502020204030204" pitchFamily="34" charset="0"/>
                        </a:rPr>
                        <a:t>67%</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CH" sz="750" b="1" i="1" u="none" strike="noStrike">
                          <a:solidFill>
                            <a:srgbClr val="000000"/>
                          </a:solidFill>
                          <a:effectLst/>
                          <a:latin typeface="Calibri" panose="020F0502020204030204" pitchFamily="34" charset="0"/>
                        </a:rPr>
                        <a:t>56%</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CH" sz="750" b="1" i="1" u="none" strike="noStrike">
                          <a:solidFill>
                            <a:srgbClr val="000000"/>
                          </a:solidFill>
                          <a:effectLst/>
                          <a:latin typeface="Calibri" panose="020F0502020204030204" pitchFamily="34" charset="0"/>
                        </a:rPr>
                        <a:t>64%</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CH" sz="750" b="1" i="1" u="none" strike="noStrike">
                          <a:solidFill>
                            <a:srgbClr val="000000"/>
                          </a:solidFill>
                          <a:effectLst/>
                          <a:latin typeface="Calibri" panose="020F0502020204030204" pitchFamily="34" charset="0"/>
                        </a:rPr>
                        <a:t>38%</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CH" sz="750" b="1" i="1" u="none" strike="noStrike">
                          <a:solidFill>
                            <a:srgbClr val="000000"/>
                          </a:solidFill>
                          <a:effectLst/>
                          <a:latin typeface="Calibri" panose="020F0502020204030204" pitchFamily="34" charset="0"/>
                        </a:rPr>
                        <a:t>49%</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CH" sz="750" b="1" i="1" u="none" strike="noStrike">
                          <a:solidFill>
                            <a:srgbClr val="000000"/>
                          </a:solidFill>
                          <a:effectLst/>
                          <a:latin typeface="Calibri" panose="020F0502020204030204" pitchFamily="34" charset="0"/>
                        </a:rPr>
                        <a:t>50%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CH" sz="750" b="1" i="1" u="none" strike="noStrike">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CH" sz="750" b="1" i="1" u="none" strike="noStrike" dirty="0">
                          <a:solidFill>
                            <a:srgbClr val="000000"/>
                          </a:solidFill>
                          <a:effectLst/>
                          <a:latin typeface="Calibri" panose="020F0502020204030204" pitchFamily="34" charset="0"/>
                        </a:rPr>
                        <a:t>0%</a:t>
                      </a:r>
                    </a:p>
                  </a:txBody>
                  <a:tcPr marL="3064" marR="3064" marT="30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620332757"/>
                  </a:ext>
                </a:extLst>
              </a:tr>
            </a:tbl>
          </a:graphicData>
        </a:graphic>
      </p:graphicFrame>
    </p:spTree>
    <p:extLst>
      <p:ext uri="{BB962C8B-B14F-4D97-AF65-F5344CB8AC3E}">
        <p14:creationId xmlns:p14="http://schemas.microsoft.com/office/powerpoint/2010/main" val="4208861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Bitumen/RUB - Synthesis</a:t>
            </a:r>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6" name="ZoneTexte 5">
            <a:extLst>
              <a:ext uri="{FF2B5EF4-FFF2-40B4-BE49-F238E27FC236}">
                <a16:creationId xmlns:a16="http://schemas.microsoft.com/office/drawing/2014/main" id="{2EF7C095-4788-43EA-9420-65E1A12EE80A}"/>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6,35</a:t>
            </a:r>
          </a:p>
        </p:txBody>
      </p:sp>
      <p:pic>
        <p:nvPicPr>
          <p:cNvPr id="8" name="Image 7">
            <a:extLst>
              <a:ext uri="{FF2B5EF4-FFF2-40B4-BE49-F238E27FC236}">
                <a16:creationId xmlns:a16="http://schemas.microsoft.com/office/drawing/2014/main" id="{2EBB42FB-33AF-4D64-9457-223C51DF51F6}"/>
              </a:ext>
            </a:extLst>
          </p:cNvPr>
          <p:cNvPicPr>
            <a:picLocks noChangeAspect="1"/>
          </p:cNvPicPr>
          <p:nvPr/>
        </p:nvPicPr>
        <p:blipFill>
          <a:blip r:embed="rId2"/>
          <a:stretch>
            <a:fillRect/>
          </a:stretch>
        </p:blipFill>
        <p:spPr>
          <a:xfrm>
            <a:off x="473881" y="1210948"/>
            <a:ext cx="8193734" cy="5250908"/>
          </a:xfrm>
          <a:prstGeom prst="rect">
            <a:avLst/>
          </a:prstGeom>
        </p:spPr>
      </p:pic>
    </p:spTree>
    <p:extLst>
      <p:ext uri="{BB962C8B-B14F-4D97-AF65-F5344CB8AC3E}">
        <p14:creationId xmlns:p14="http://schemas.microsoft.com/office/powerpoint/2010/main" val="2465979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Russian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12" name="Image 11">
            <a:extLst>
              <a:ext uri="{FF2B5EF4-FFF2-40B4-BE49-F238E27FC236}">
                <a16:creationId xmlns:a16="http://schemas.microsoft.com/office/drawing/2014/main" id="{739C71A8-97D3-4A54-AA3E-B9A433516BE4}"/>
              </a:ext>
            </a:extLst>
          </p:cNvPr>
          <p:cNvPicPr>
            <a:picLocks noChangeAspect="1"/>
          </p:cNvPicPr>
          <p:nvPr/>
        </p:nvPicPr>
        <p:blipFill>
          <a:blip r:embed="rId2"/>
          <a:stretch>
            <a:fillRect/>
          </a:stretch>
        </p:blipFill>
        <p:spPr>
          <a:xfrm>
            <a:off x="1114936" y="1130398"/>
            <a:ext cx="6911490" cy="5498067"/>
          </a:xfrm>
          <a:prstGeom prst="rect">
            <a:avLst/>
          </a:prstGeom>
        </p:spPr>
      </p:pic>
    </p:spTree>
    <p:extLst>
      <p:ext uri="{BB962C8B-B14F-4D97-AF65-F5344CB8AC3E}">
        <p14:creationId xmlns:p14="http://schemas.microsoft.com/office/powerpoint/2010/main" val="3789685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Polish subsidiary - Synthesis</a:t>
            </a:r>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6" name="ZoneTexte 5">
            <a:extLst>
              <a:ext uri="{FF2B5EF4-FFF2-40B4-BE49-F238E27FC236}">
                <a16:creationId xmlns:a16="http://schemas.microsoft.com/office/drawing/2014/main" id="{EE25C933-6524-41F0-AEE6-6B6BB9985600}"/>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6,35</a:t>
            </a:r>
          </a:p>
        </p:txBody>
      </p:sp>
      <p:pic>
        <p:nvPicPr>
          <p:cNvPr id="7" name="Image 6">
            <a:extLst>
              <a:ext uri="{FF2B5EF4-FFF2-40B4-BE49-F238E27FC236}">
                <a16:creationId xmlns:a16="http://schemas.microsoft.com/office/drawing/2014/main" id="{37EC1086-30AD-411A-8909-3443E72E6637}"/>
              </a:ext>
            </a:extLst>
          </p:cNvPr>
          <p:cNvPicPr>
            <a:picLocks noChangeAspect="1"/>
          </p:cNvPicPr>
          <p:nvPr/>
        </p:nvPicPr>
        <p:blipFill>
          <a:blip r:embed="rId2"/>
          <a:stretch>
            <a:fillRect/>
          </a:stretch>
        </p:blipFill>
        <p:spPr>
          <a:xfrm>
            <a:off x="473877" y="1208693"/>
            <a:ext cx="8196242" cy="5253164"/>
          </a:xfrm>
          <a:prstGeom prst="rect">
            <a:avLst/>
          </a:prstGeom>
        </p:spPr>
      </p:pic>
    </p:spTree>
    <p:extLst>
      <p:ext uri="{BB962C8B-B14F-4D97-AF65-F5344CB8AC3E}">
        <p14:creationId xmlns:p14="http://schemas.microsoft.com/office/powerpoint/2010/main" val="2065671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11" name="Image 10">
            <a:extLst>
              <a:ext uri="{FF2B5EF4-FFF2-40B4-BE49-F238E27FC236}">
                <a16:creationId xmlns:a16="http://schemas.microsoft.com/office/drawing/2014/main" id="{A4080B03-DE99-4AC2-B565-ECC58106B80C}"/>
              </a:ext>
            </a:extLst>
          </p:cNvPr>
          <p:cNvPicPr>
            <a:picLocks noChangeAspect="1"/>
          </p:cNvPicPr>
          <p:nvPr/>
        </p:nvPicPr>
        <p:blipFill>
          <a:blip r:embed="rId2"/>
          <a:stretch>
            <a:fillRect/>
          </a:stretch>
        </p:blipFill>
        <p:spPr>
          <a:xfrm>
            <a:off x="1114936" y="1130400"/>
            <a:ext cx="6911490" cy="5504360"/>
          </a:xfrm>
          <a:prstGeom prst="rect">
            <a:avLst/>
          </a:prstGeom>
        </p:spPr>
      </p:pic>
    </p:spTree>
    <p:extLst>
      <p:ext uri="{BB962C8B-B14F-4D97-AF65-F5344CB8AC3E}">
        <p14:creationId xmlns:p14="http://schemas.microsoft.com/office/powerpoint/2010/main" val="365497438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9481</TotalTime>
  <Words>1960</Words>
  <Application>Microsoft Office PowerPoint</Application>
  <PresentationFormat>Affichage à l'écran (4:3)</PresentationFormat>
  <Paragraphs>904</Paragraphs>
  <Slides>28</Slides>
  <Notes>5</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28</vt:i4>
      </vt:variant>
    </vt:vector>
  </HeadingPairs>
  <TitlesOfParts>
    <vt:vector size="35" baseType="lpstr">
      <vt:lpstr>Arial</vt:lpstr>
      <vt:lpstr>Calibri</vt:lpstr>
      <vt:lpstr>News Gothic MT</vt:lpstr>
      <vt:lpstr>Verdana</vt:lpstr>
      <vt:lpstr>Wingdings</vt:lpstr>
      <vt:lpstr>Inspiration</vt:lpstr>
      <vt:lpstr>1_Inspiration</vt:lpstr>
      <vt:lpstr> Global Hedge Position</vt:lpstr>
      <vt:lpstr>Contents</vt:lpstr>
      <vt:lpstr> </vt:lpstr>
      <vt:lpstr> </vt:lpstr>
      <vt:lpstr> </vt:lpstr>
      <vt:lpstr>Bitumen/RUB - Synthesis</vt:lpstr>
      <vt:lpstr>Russian subsidiary - 2020</vt:lpstr>
      <vt:lpstr>Polish subsidiary - Synthesis</vt:lpstr>
      <vt:lpstr>Polish subsidiary - 2020</vt:lpstr>
      <vt:lpstr>Turkish subsidiary - Synthesis</vt:lpstr>
      <vt:lpstr>Turkish subsidiary - 2020</vt:lpstr>
      <vt:lpstr>Spanish subsidiary - Synthesis</vt:lpstr>
      <vt:lpstr>Spanish subsidiary - 2020</vt:lpstr>
      <vt:lpstr>Malaysian subsidiary - Synthesis</vt:lpstr>
      <vt:lpstr>Malaysian subsidiary - 2020</vt:lpstr>
      <vt:lpstr>Bitumen/BRL - Synthesis</vt:lpstr>
      <vt:lpstr>Correlation Analysis</vt:lpstr>
      <vt:lpstr>Correlation </vt:lpstr>
      <vt:lpstr>Historical prices</vt:lpstr>
      <vt:lpstr>Historical prices</vt:lpstr>
      <vt:lpstr>Historical prices</vt:lpstr>
      <vt:lpstr>Annexes</vt:lpstr>
      <vt:lpstr>Polish subsidiary - 2019</vt:lpstr>
      <vt:lpstr>Turkish subsidiary - 2019</vt:lpstr>
      <vt:lpstr>Spanish subsidiary - 2019</vt:lpstr>
      <vt:lpstr>Malaysian subsidiary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Desktop Kerius3</cp:lastModifiedBy>
  <cp:revision>1013</cp:revision>
  <cp:lastPrinted>2019-02-12T13:53:47Z</cp:lastPrinted>
  <dcterms:created xsi:type="dcterms:W3CDTF">2010-04-23T15:09:35Z</dcterms:created>
  <dcterms:modified xsi:type="dcterms:W3CDTF">2020-02-24T16:10:27Z</dcterms:modified>
</cp:coreProperties>
</file>