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7"/>
  </p:notesMasterIdLst>
  <p:sldIdLst>
    <p:sldId id="256" r:id="rId3"/>
    <p:sldId id="466" r:id="rId4"/>
    <p:sldId id="476" r:id="rId5"/>
    <p:sldId id="545" r:id="rId6"/>
    <p:sldId id="546" r:id="rId7"/>
    <p:sldId id="523" r:id="rId8"/>
    <p:sldId id="540" r:id="rId9"/>
    <p:sldId id="524" r:id="rId10"/>
    <p:sldId id="532" r:id="rId11"/>
    <p:sldId id="543" r:id="rId12"/>
    <p:sldId id="525" r:id="rId13"/>
    <p:sldId id="536" r:id="rId14"/>
    <p:sldId id="547" r:id="rId15"/>
    <p:sldId id="526" r:id="rId16"/>
    <p:sldId id="531" r:id="rId17"/>
    <p:sldId id="544" r:id="rId18"/>
    <p:sldId id="534" r:id="rId19"/>
    <p:sldId id="542" r:id="rId20"/>
    <p:sldId id="533" r:id="rId21"/>
    <p:sldId id="520" r:id="rId22"/>
    <p:sldId id="528" r:id="rId23"/>
    <p:sldId id="539" r:id="rId24"/>
    <p:sldId id="409" r:id="rId25"/>
    <p:sldId id="410" r:id="rId26"/>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00CC66"/>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7" autoAdjust="0"/>
    <p:restoredTop sz="96374" autoAdjust="0"/>
  </p:normalViewPr>
  <p:slideViewPr>
    <p:cSldViewPr snapToGrid="0">
      <p:cViewPr varScale="1">
        <p:scale>
          <a:sx n="111" d="100"/>
          <a:sy n="111" d="100"/>
        </p:scale>
        <p:origin x="1710"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21/01/2020</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3</a:t>
            </a:fld>
            <a:endParaRPr lang="fr-FR" dirty="0"/>
          </a:p>
        </p:txBody>
      </p:sp>
    </p:spTree>
    <p:extLst>
      <p:ext uri="{BB962C8B-B14F-4D97-AF65-F5344CB8AC3E}">
        <p14:creationId xmlns:p14="http://schemas.microsoft.com/office/powerpoint/2010/main" val="133827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4</a:t>
            </a:fld>
            <a:endParaRPr lang="fr-FR" dirty="0"/>
          </a:p>
        </p:txBody>
      </p:sp>
    </p:spTree>
    <p:extLst>
      <p:ext uri="{BB962C8B-B14F-4D97-AF65-F5344CB8AC3E}">
        <p14:creationId xmlns:p14="http://schemas.microsoft.com/office/powerpoint/2010/main" val="786089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5</a:t>
            </a:fld>
            <a:endParaRPr lang="fr-FR" dirty="0"/>
          </a:p>
        </p:txBody>
      </p:sp>
    </p:spTree>
    <p:extLst>
      <p:ext uri="{BB962C8B-B14F-4D97-AF65-F5344CB8AC3E}">
        <p14:creationId xmlns:p14="http://schemas.microsoft.com/office/powerpoint/2010/main" val="2335783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21</a:t>
            </a:fld>
            <a:endParaRPr lang="fr-FR" dirty="0"/>
          </a:p>
        </p:txBody>
      </p:sp>
    </p:spTree>
    <p:extLst>
      <p:ext uri="{BB962C8B-B14F-4D97-AF65-F5344CB8AC3E}">
        <p14:creationId xmlns:p14="http://schemas.microsoft.com/office/powerpoint/2010/main" val="1771589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22</a:t>
            </a:fld>
            <a:endParaRPr lang="fr-FR" dirty="0"/>
          </a:p>
        </p:txBody>
      </p:sp>
    </p:spTree>
    <p:extLst>
      <p:ext uri="{BB962C8B-B14F-4D97-AF65-F5344CB8AC3E}">
        <p14:creationId xmlns:p14="http://schemas.microsoft.com/office/powerpoint/2010/main" val="3662819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1/21/2020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1/21/2020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1/21/2020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1/21/2020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1/21/2020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1/21/2020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1/21/2020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1/21/2020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1/21/2020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1/21/2020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1/21/2020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31/12/2019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4F861B6B-6BC2-421F-A84A-68732EF427DD}"/>
              </a:ext>
            </a:extLst>
          </p:cNvPr>
          <p:cNvPicPr>
            <a:picLocks noChangeAspect="1"/>
          </p:cNvPicPr>
          <p:nvPr/>
        </p:nvPicPr>
        <p:blipFill>
          <a:blip r:embed="rId2"/>
          <a:stretch>
            <a:fillRect/>
          </a:stretch>
        </p:blipFill>
        <p:spPr>
          <a:xfrm>
            <a:off x="1114936" y="1130400"/>
            <a:ext cx="6911490" cy="5504360"/>
          </a:xfrm>
          <a:prstGeom prst="rect">
            <a:avLst/>
          </a:prstGeom>
        </p:spPr>
      </p:pic>
    </p:spTree>
    <p:extLst>
      <p:ext uri="{BB962C8B-B14F-4D97-AF65-F5344CB8AC3E}">
        <p14:creationId xmlns:p14="http://schemas.microsoft.com/office/powerpoint/2010/main" val="3654974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Turkish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AD8F8D7D-AFC6-4FDC-B169-A5A1861582B1}"/>
              </a:ext>
            </a:extLst>
          </p:cNvPr>
          <p:cNvPicPr>
            <a:picLocks noChangeAspect="1"/>
          </p:cNvPicPr>
          <p:nvPr/>
        </p:nvPicPr>
        <p:blipFill>
          <a:blip r:embed="rId2"/>
          <a:stretch>
            <a:fillRect/>
          </a:stretch>
        </p:blipFill>
        <p:spPr>
          <a:xfrm>
            <a:off x="473877" y="1208693"/>
            <a:ext cx="8196243" cy="5411870"/>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7633204E-5C45-4563-9B54-730F9881E9F6}"/>
              </a:ext>
            </a:extLst>
          </p:cNvPr>
          <p:cNvPicPr>
            <a:picLocks noChangeAspect="1"/>
          </p:cNvPicPr>
          <p:nvPr/>
        </p:nvPicPr>
        <p:blipFill>
          <a:blip r:embed="rId2"/>
          <a:stretch>
            <a:fillRect/>
          </a:stretch>
        </p:blipFill>
        <p:spPr>
          <a:xfrm>
            <a:off x="1114936" y="1128498"/>
            <a:ext cx="6914125" cy="5506456"/>
          </a:xfrm>
          <a:prstGeom prst="rect">
            <a:avLst/>
          </a:prstGeom>
        </p:spPr>
      </p:pic>
    </p:spTree>
    <p:extLst>
      <p:ext uri="{BB962C8B-B14F-4D97-AF65-F5344CB8AC3E}">
        <p14:creationId xmlns:p14="http://schemas.microsoft.com/office/powerpoint/2010/main" val="3254433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6B454528-C754-4625-A4C2-AF05B6F61658}"/>
              </a:ext>
            </a:extLst>
          </p:cNvPr>
          <p:cNvPicPr>
            <a:picLocks noChangeAspect="1"/>
          </p:cNvPicPr>
          <p:nvPr/>
        </p:nvPicPr>
        <p:blipFill>
          <a:blip r:embed="rId2"/>
          <a:stretch>
            <a:fillRect/>
          </a:stretch>
        </p:blipFill>
        <p:spPr>
          <a:xfrm>
            <a:off x="1114936" y="1128497"/>
            <a:ext cx="6914125" cy="5506455"/>
          </a:xfrm>
          <a:prstGeom prst="rect">
            <a:avLst/>
          </a:prstGeom>
        </p:spPr>
      </p:pic>
    </p:spTree>
    <p:extLst>
      <p:ext uri="{BB962C8B-B14F-4D97-AF65-F5344CB8AC3E}">
        <p14:creationId xmlns:p14="http://schemas.microsoft.com/office/powerpoint/2010/main" val="3585800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Spanish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0B32CCE5-E578-41F1-B2E9-68F0A89EBB44}"/>
              </a:ext>
            </a:extLst>
          </p:cNvPr>
          <p:cNvPicPr>
            <a:picLocks noChangeAspect="1"/>
          </p:cNvPicPr>
          <p:nvPr/>
        </p:nvPicPr>
        <p:blipFill>
          <a:blip r:embed="rId2"/>
          <a:stretch>
            <a:fillRect/>
          </a:stretch>
        </p:blipFill>
        <p:spPr>
          <a:xfrm>
            <a:off x="527398" y="1215167"/>
            <a:ext cx="8196244" cy="5411870"/>
          </a:xfrm>
          <a:prstGeom prst="rect">
            <a:avLst/>
          </a:prstGeom>
        </p:spPr>
      </p:pic>
    </p:spTree>
    <p:extLst>
      <p:ext uri="{BB962C8B-B14F-4D97-AF65-F5344CB8AC3E}">
        <p14:creationId xmlns:p14="http://schemas.microsoft.com/office/powerpoint/2010/main" val="1308014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4AA4CFEB-1CE5-4701-BF3F-038383808DC0}"/>
              </a:ext>
            </a:extLst>
          </p:cNvPr>
          <p:cNvPicPr>
            <a:picLocks noChangeAspect="1"/>
          </p:cNvPicPr>
          <p:nvPr/>
        </p:nvPicPr>
        <p:blipFill>
          <a:blip r:embed="rId2"/>
          <a:stretch>
            <a:fillRect/>
          </a:stretch>
        </p:blipFill>
        <p:spPr>
          <a:xfrm>
            <a:off x="1114936" y="1130397"/>
            <a:ext cx="6914125" cy="5506458"/>
          </a:xfrm>
          <a:prstGeom prst="rect">
            <a:avLst/>
          </a:prstGeom>
        </p:spPr>
      </p:pic>
    </p:spTree>
    <p:extLst>
      <p:ext uri="{BB962C8B-B14F-4D97-AF65-F5344CB8AC3E}">
        <p14:creationId xmlns:p14="http://schemas.microsoft.com/office/powerpoint/2010/main" val="1687142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- 2020</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A39EE76D-D1DA-44C6-AAEE-73F7CAC193BF}"/>
              </a:ext>
            </a:extLst>
          </p:cNvPr>
          <p:cNvPicPr>
            <a:picLocks noChangeAspect="1"/>
          </p:cNvPicPr>
          <p:nvPr/>
        </p:nvPicPr>
        <p:blipFill>
          <a:blip r:embed="rId2"/>
          <a:stretch>
            <a:fillRect/>
          </a:stretch>
        </p:blipFill>
        <p:spPr>
          <a:xfrm>
            <a:off x="1114936" y="1130397"/>
            <a:ext cx="6914125" cy="5506459"/>
          </a:xfrm>
          <a:prstGeom prst="rect">
            <a:avLst/>
          </a:prstGeom>
        </p:spPr>
      </p:pic>
    </p:spTree>
    <p:extLst>
      <p:ext uri="{BB962C8B-B14F-4D97-AF65-F5344CB8AC3E}">
        <p14:creationId xmlns:p14="http://schemas.microsoft.com/office/powerpoint/2010/main" val="27199232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Malaysian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67931E49-1C89-41DC-86F8-25D526189381}"/>
              </a:ext>
            </a:extLst>
          </p:cNvPr>
          <p:cNvPicPr>
            <a:picLocks noChangeAspect="1"/>
          </p:cNvPicPr>
          <p:nvPr/>
        </p:nvPicPr>
        <p:blipFill>
          <a:blip r:embed="rId2"/>
          <a:stretch>
            <a:fillRect/>
          </a:stretch>
        </p:blipFill>
        <p:spPr>
          <a:xfrm>
            <a:off x="473877" y="1215167"/>
            <a:ext cx="8196243" cy="5400302"/>
          </a:xfrm>
          <a:prstGeom prst="rect">
            <a:avLst/>
          </a:prstGeom>
        </p:spPr>
      </p:pic>
    </p:spTree>
    <p:extLst>
      <p:ext uri="{BB962C8B-B14F-4D97-AF65-F5344CB8AC3E}">
        <p14:creationId xmlns:p14="http://schemas.microsoft.com/office/powerpoint/2010/main" val="1165252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48C59C61-F5E3-43B9-8C0D-4548DF97AE4E}"/>
              </a:ext>
            </a:extLst>
          </p:cNvPr>
          <p:cNvPicPr>
            <a:picLocks noChangeAspect="1"/>
          </p:cNvPicPr>
          <p:nvPr/>
        </p:nvPicPr>
        <p:blipFill>
          <a:blip r:embed="rId2"/>
          <a:stretch>
            <a:fillRect/>
          </a:stretch>
        </p:blipFill>
        <p:spPr>
          <a:xfrm>
            <a:off x="1114936" y="1130396"/>
            <a:ext cx="6914125" cy="5506456"/>
          </a:xfrm>
          <a:prstGeom prst="rect">
            <a:avLst/>
          </a:prstGeom>
        </p:spPr>
      </p:pic>
    </p:spTree>
    <p:extLst>
      <p:ext uri="{BB962C8B-B14F-4D97-AF65-F5344CB8AC3E}">
        <p14:creationId xmlns:p14="http://schemas.microsoft.com/office/powerpoint/2010/main" val="351850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Bitumen/BRL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E30C107F-E32E-4622-9B65-204593A46CC1}"/>
              </a:ext>
            </a:extLst>
          </p:cNvPr>
          <p:cNvPicPr>
            <a:picLocks noChangeAspect="1"/>
          </p:cNvPicPr>
          <p:nvPr/>
        </p:nvPicPr>
        <p:blipFill>
          <a:blip r:embed="rId2"/>
          <a:stretch>
            <a:fillRect/>
          </a:stretch>
        </p:blipFill>
        <p:spPr>
          <a:xfrm>
            <a:off x="473878" y="1215167"/>
            <a:ext cx="8196244" cy="5411870"/>
          </a:xfrm>
          <a:prstGeom prst="rect">
            <a:avLst/>
          </a:prstGeom>
        </p:spPr>
      </p:pic>
    </p:spTree>
    <p:extLst>
      <p:ext uri="{BB962C8B-B14F-4D97-AF65-F5344CB8AC3E}">
        <p14:creationId xmlns:p14="http://schemas.microsoft.com/office/powerpoint/2010/main" val="3354315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47825" y="1559257"/>
            <a:ext cx="7848350" cy="3739485"/>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RUB Hedging Summary</a:t>
            </a:r>
            <a:endParaRPr lang="en-GB" sz="1400" dirty="0">
              <a:latin typeface="Calibri" panose="020F0502020204030204" pitchFamily="34" charset="0"/>
            </a:endParaRP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subsidiary/currency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7" name="Image 6">
            <a:extLst>
              <a:ext uri="{FF2B5EF4-FFF2-40B4-BE49-F238E27FC236}">
                <a16:creationId xmlns:a16="http://schemas.microsoft.com/office/drawing/2014/main" id="{3DBF1187-7E00-4E0A-885F-7C3FCEE900DF}"/>
              </a:ext>
            </a:extLst>
          </p:cNvPr>
          <p:cNvPicPr>
            <a:picLocks noChangeAspect="1"/>
          </p:cNvPicPr>
          <p:nvPr/>
        </p:nvPicPr>
        <p:blipFill>
          <a:blip r:embed="rId2"/>
          <a:stretch>
            <a:fillRect/>
          </a:stretch>
        </p:blipFill>
        <p:spPr>
          <a:xfrm>
            <a:off x="0" y="1002622"/>
            <a:ext cx="9144000" cy="5376911"/>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7" name="Image 6">
            <a:extLst>
              <a:ext uri="{FF2B5EF4-FFF2-40B4-BE49-F238E27FC236}">
                <a16:creationId xmlns:a16="http://schemas.microsoft.com/office/drawing/2014/main" id="{1C92F813-7558-48F6-BAD9-A5F5FE7C353D}"/>
              </a:ext>
            </a:extLst>
          </p:cNvPr>
          <p:cNvPicPr>
            <a:picLocks noChangeAspect="1"/>
          </p:cNvPicPr>
          <p:nvPr/>
        </p:nvPicPr>
        <p:blipFill>
          <a:blip r:embed="rId3"/>
          <a:stretch>
            <a:fillRect/>
          </a:stretch>
        </p:blipFill>
        <p:spPr>
          <a:xfrm>
            <a:off x="0" y="1002862"/>
            <a:ext cx="9144000" cy="5476906"/>
          </a:xfrm>
          <a:prstGeom prst="rect">
            <a:avLst/>
          </a:prstGeom>
        </p:spPr>
      </p:pic>
    </p:spTree>
    <p:extLst>
      <p:ext uri="{BB962C8B-B14F-4D97-AF65-F5344CB8AC3E}">
        <p14:creationId xmlns:p14="http://schemas.microsoft.com/office/powerpoint/2010/main" val="3249494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sp>
        <p:nvSpPr>
          <p:cNvPr id="9" name="Rectangle 8">
            <a:extLst>
              <a:ext uri="{FF2B5EF4-FFF2-40B4-BE49-F238E27FC236}">
                <a16:creationId xmlns:a16="http://schemas.microsoft.com/office/drawing/2014/main" id="{1B3B0B0D-55B5-4B73-9787-8604949EDA26}"/>
              </a:ext>
            </a:extLst>
          </p:cNvPr>
          <p:cNvSpPr/>
          <p:nvPr/>
        </p:nvSpPr>
        <p:spPr>
          <a:xfrm>
            <a:off x="24479" y="6636990"/>
            <a:ext cx="9068499" cy="215444"/>
          </a:xfrm>
          <a:prstGeom prst="rect">
            <a:avLst/>
          </a:prstGeom>
        </p:spPr>
        <p:txBody>
          <a:bodyPr wrap="square">
            <a:spAutoFit/>
          </a:bodyPr>
          <a:lstStyle/>
          <a:p>
            <a:r>
              <a:rPr lang="en-US" sz="800" dirty="0">
                <a:solidFill>
                  <a:srgbClr val="000000"/>
                </a:solidFill>
                <a:latin typeface="Calibri" panose="020F0502020204030204" pitchFamily="34" charset="0"/>
              </a:rPr>
              <a:t>58,8 EUR = </a:t>
            </a:r>
            <a:r>
              <a:rPr lang="en-US" sz="800" dirty="0">
                <a:solidFill>
                  <a:srgbClr val="000000"/>
                </a:solidFill>
                <a:cs typeface="Arial" panose="020B0604020202020204" pitchFamily="34" charset="0"/>
              </a:rPr>
              <a:t>Average</a:t>
            </a:r>
            <a:r>
              <a:rPr lang="en-US" sz="800" dirty="0">
                <a:solidFill>
                  <a:srgbClr val="000000"/>
                </a:solidFill>
                <a:latin typeface="Calibri" panose="020F0502020204030204" pitchFamily="34" charset="0"/>
              </a:rPr>
              <a:t> Strike Rate</a:t>
            </a:r>
            <a:endParaRPr lang="en-US" sz="800" dirty="0"/>
          </a:p>
        </p:txBody>
      </p:sp>
      <p:pic>
        <p:nvPicPr>
          <p:cNvPr id="10" name="Image 9">
            <a:extLst>
              <a:ext uri="{FF2B5EF4-FFF2-40B4-BE49-F238E27FC236}">
                <a16:creationId xmlns:a16="http://schemas.microsoft.com/office/drawing/2014/main" id="{C4596014-BEA1-49E0-BB41-0A54CD781CD0}"/>
              </a:ext>
            </a:extLst>
          </p:cNvPr>
          <p:cNvPicPr>
            <a:picLocks noChangeAspect="1"/>
          </p:cNvPicPr>
          <p:nvPr/>
        </p:nvPicPr>
        <p:blipFill>
          <a:blip r:embed="rId3"/>
          <a:stretch>
            <a:fillRect/>
          </a:stretch>
        </p:blipFill>
        <p:spPr>
          <a:xfrm>
            <a:off x="24479" y="1002863"/>
            <a:ext cx="9068499" cy="5380685"/>
          </a:xfrm>
          <a:prstGeom prst="rect">
            <a:avLst/>
          </a:prstGeom>
        </p:spPr>
      </p:pic>
    </p:spTree>
    <p:extLst>
      <p:ext uri="{BB962C8B-B14F-4D97-AF65-F5344CB8AC3E}">
        <p14:creationId xmlns:p14="http://schemas.microsoft.com/office/powerpoint/2010/main" val="243335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Blandonnet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pic>
        <p:nvPicPr>
          <p:cNvPr id="11" name="Image 10">
            <a:extLst>
              <a:ext uri="{FF2B5EF4-FFF2-40B4-BE49-F238E27FC236}">
                <a16:creationId xmlns:a16="http://schemas.microsoft.com/office/drawing/2014/main" id="{B35C0F04-8B4B-49BB-A7A5-E3249D09C5FE}"/>
              </a:ext>
            </a:extLst>
          </p:cNvPr>
          <p:cNvPicPr>
            <a:picLocks noChangeAspect="1"/>
          </p:cNvPicPr>
          <p:nvPr/>
        </p:nvPicPr>
        <p:blipFill>
          <a:blip r:embed="rId3"/>
          <a:stretch>
            <a:fillRect/>
          </a:stretch>
        </p:blipFill>
        <p:spPr>
          <a:xfrm>
            <a:off x="0" y="1925279"/>
            <a:ext cx="9144000" cy="3007437"/>
          </a:xfrm>
          <a:prstGeom prst="rect">
            <a:avLst/>
          </a:prstGeom>
        </p:spPr>
      </p:pic>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id="{E3495C37-30BC-4AEB-A2FA-C07B49C0CF80}"/>
              </a:ext>
            </a:extLst>
          </p:cNvPr>
          <p:cNvPicPr>
            <a:picLocks noChangeAspect="1"/>
          </p:cNvPicPr>
          <p:nvPr/>
        </p:nvPicPr>
        <p:blipFill>
          <a:blip r:embed="rId3"/>
          <a:stretch>
            <a:fillRect/>
          </a:stretch>
        </p:blipFill>
        <p:spPr>
          <a:xfrm>
            <a:off x="0" y="2594792"/>
            <a:ext cx="9144000" cy="1668416"/>
          </a:xfrm>
          <a:prstGeom prst="rect">
            <a:avLst/>
          </a:prstGeom>
        </p:spPr>
      </p:pic>
    </p:spTree>
    <p:extLst>
      <p:ext uri="{BB962C8B-B14F-4D97-AF65-F5344CB8AC3E}">
        <p14:creationId xmlns:p14="http://schemas.microsoft.com/office/powerpoint/2010/main" val="187073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pic>
        <p:nvPicPr>
          <p:cNvPr id="2" name="Image 1">
            <a:extLst>
              <a:ext uri="{FF2B5EF4-FFF2-40B4-BE49-F238E27FC236}">
                <a16:creationId xmlns:a16="http://schemas.microsoft.com/office/drawing/2014/main" id="{6E2DF35B-4BD6-492D-AB31-37B3E932D2F4}"/>
              </a:ext>
            </a:extLst>
          </p:cNvPr>
          <p:cNvPicPr>
            <a:picLocks noChangeAspect="1"/>
          </p:cNvPicPr>
          <p:nvPr/>
        </p:nvPicPr>
        <p:blipFill>
          <a:blip r:embed="rId3"/>
          <a:stretch>
            <a:fillRect/>
          </a:stretch>
        </p:blipFill>
        <p:spPr>
          <a:xfrm>
            <a:off x="0" y="2076599"/>
            <a:ext cx="9144000" cy="2704802"/>
          </a:xfrm>
          <a:prstGeom prst="rect">
            <a:avLst/>
          </a:prstGeom>
        </p:spPr>
      </p:pic>
    </p:spTree>
    <p:extLst>
      <p:ext uri="{BB962C8B-B14F-4D97-AF65-F5344CB8AC3E}">
        <p14:creationId xmlns:p14="http://schemas.microsoft.com/office/powerpoint/2010/main" val="2019023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6" name="ZoneTexte 5">
            <a:extLst>
              <a:ext uri="{FF2B5EF4-FFF2-40B4-BE49-F238E27FC236}">
                <a16:creationId xmlns:a16="http://schemas.microsoft.com/office/drawing/2014/main" id="{2EF7C095-4788-43EA-9420-65E1A12EE80A}"/>
              </a:ext>
            </a:extLst>
          </p:cNvPr>
          <p:cNvSpPr txBox="1"/>
          <p:nvPr/>
        </p:nvSpPr>
        <p:spPr>
          <a:xfrm>
            <a:off x="0" y="6581001"/>
            <a:ext cx="3137462"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 7,33</a:t>
            </a:r>
          </a:p>
        </p:txBody>
      </p:sp>
      <p:pic>
        <p:nvPicPr>
          <p:cNvPr id="8" name="Image 7">
            <a:extLst>
              <a:ext uri="{FF2B5EF4-FFF2-40B4-BE49-F238E27FC236}">
                <a16:creationId xmlns:a16="http://schemas.microsoft.com/office/drawing/2014/main" id="{437E5A80-DD11-4A8D-818A-6F94FC6F75C7}"/>
              </a:ext>
            </a:extLst>
          </p:cNvPr>
          <p:cNvPicPr>
            <a:picLocks noChangeAspect="1"/>
          </p:cNvPicPr>
          <p:nvPr/>
        </p:nvPicPr>
        <p:blipFill>
          <a:blip r:embed="rId2"/>
          <a:stretch>
            <a:fillRect/>
          </a:stretch>
        </p:blipFill>
        <p:spPr>
          <a:xfrm>
            <a:off x="473879" y="1210949"/>
            <a:ext cx="8193734" cy="5250910"/>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6" name="Rectangle 5">
            <a:extLst>
              <a:ext uri="{FF2B5EF4-FFF2-40B4-BE49-F238E27FC236}">
                <a16:creationId xmlns:a16="http://schemas.microsoft.com/office/drawing/2014/main" id="{09BF47FB-CC30-4168-BA03-5FC756A8E04A}"/>
              </a:ext>
            </a:extLst>
          </p:cNvPr>
          <p:cNvSpPr/>
          <p:nvPr/>
        </p:nvSpPr>
        <p:spPr>
          <a:xfrm>
            <a:off x="-1" y="5727600"/>
            <a:ext cx="5394121" cy="246221"/>
          </a:xfrm>
          <a:prstGeom prst="rect">
            <a:avLst/>
          </a:prstGeom>
        </p:spPr>
        <p:txBody>
          <a:bodyPr wrap="square">
            <a:spAutoFit/>
          </a:bodyPr>
          <a:lstStyle/>
          <a:p>
            <a:r>
              <a:rPr lang="en-US" sz="1000" dirty="0">
                <a:solidFill>
                  <a:srgbClr val="000000"/>
                </a:solidFill>
                <a:latin typeface="Calibri" panose="020F0502020204030204" pitchFamily="34" charset="0"/>
              </a:rPr>
              <a:t>3703 RUB = 58,87 USD (Average Hedge Rate) * 62,9065 (USDRUB Fixing Bloomberg end of Month)</a:t>
            </a:r>
            <a:r>
              <a:rPr lang="en-US" sz="1000" dirty="0"/>
              <a:t> </a:t>
            </a:r>
          </a:p>
        </p:txBody>
      </p:sp>
      <p:pic>
        <p:nvPicPr>
          <p:cNvPr id="10" name="Image 9">
            <a:extLst>
              <a:ext uri="{FF2B5EF4-FFF2-40B4-BE49-F238E27FC236}">
                <a16:creationId xmlns:a16="http://schemas.microsoft.com/office/drawing/2014/main" id="{B285C10B-346E-488C-BCC6-731C71691242}"/>
              </a:ext>
            </a:extLst>
          </p:cNvPr>
          <p:cNvPicPr>
            <a:picLocks noChangeAspect="1"/>
          </p:cNvPicPr>
          <p:nvPr/>
        </p:nvPicPr>
        <p:blipFill>
          <a:blip r:embed="rId2"/>
          <a:stretch>
            <a:fillRect/>
          </a:stretch>
        </p:blipFill>
        <p:spPr>
          <a:xfrm>
            <a:off x="62438" y="1956796"/>
            <a:ext cx="4417278" cy="3523238"/>
          </a:xfrm>
          <a:prstGeom prst="rect">
            <a:avLst/>
          </a:prstGeom>
        </p:spPr>
      </p:pic>
      <p:pic>
        <p:nvPicPr>
          <p:cNvPr id="9" name="Image 8">
            <a:extLst>
              <a:ext uri="{FF2B5EF4-FFF2-40B4-BE49-F238E27FC236}">
                <a16:creationId xmlns:a16="http://schemas.microsoft.com/office/drawing/2014/main" id="{36DFBBBB-C641-439A-9189-801C24CF24EC}"/>
              </a:ext>
            </a:extLst>
          </p:cNvPr>
          <p:cNvPicPr>
            <a:picLocks noChangeAspect="1"/>
          </p:cNvPicPr>
          <p:nvPr/>
        </p:nvPicPr>
        <p:blipFill>
          <a:blip r:embed="rId3"/>
          <a:stretch>
            <a:fillRect/>
          </a:stretch>
        </p:blipFill>
        <p:spPr>
          <a:xfrm>
            <a:off x="4664282" y="1956797"/>
            <a:ext cx="4417278" cy="3523238"/>
          </a:xfrm>
          <a:prstGeom prst="rect">
            <a:avLst/>
          </a:prstGeom>
        </p:spPr>
      </p:pic>
    </p:spTree>
    <p:extLst>
      <p:ext uri="{BB962C8B-B14F-4D97-AF65-F5344CB8AC3E}">
        <p14:creationId xmlns:p14="http://schemas.microsoft.com/office/powerpoint/2010/main" val="3789685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Polish subsidiary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5059E8C2-0FD3-4E0B-B6BC-63CE7D4A6CFA}"/>
              </a:ext>
            </a:extLst>
          </p:cNvPr>
          <p:cNvPicPr>
            <a:picLocks noChangeAspect="1"/>
          </p:cNvPicPr>
          <p:nvPr/>
        </p:nvPicPr>
        <p:blipFill>
          <a:blip r:embed="rId2"/>
          <a:stretch>
            <a:fillRect/>
          </a:stretch>
        </p:blipFill>
        <p:spPr>
          <a:xfrm>
            <a:off x="473877" y="1208693"/>
            <a:ext cx="8196242" cy="5411870"/>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9" name="Image 8">
            <a:extLst>
              <a:ext uri="{FF2B5EF4-FFF2-40B4-BE49-F238E27FC236}">
                <a16:creationId xmlns:a16="http://schemas.microsoft.com/office/drawing/2014/main" id="{A5BB0CB3-C023-45B2-BD6A-72FED0DAFA74}"/>
              </a:ext>
            </a:extLst>
          </p:cNvPr>
          <p:cNvPicPr>
            <a:picLocks noChangeAspect="1"/>
          </p:cNvPicPr>
          <p:nvPr/>
        </p:nvPicPr>
        <p:blipFill>
          <a:blip r:embed="rId2"/>
          <a:stretch>
            <a:fillRect/>
          </a:stretch>
        </p:blipFill>
        <p:spPr>
          <a:xfrm>
            <a:off x="1114936" y="1130398"/>
            <a:ext cx="6911490" cy="5498067"/>
          </a:xfrm>
          <a:prstGeom prst="rect">
            <a:avLst/>
          </a:prstGeom>
        </p:spPr>
      </p:pic>
    </p:spTree>
    <p:extLst>
      <p:ext uri="{BB962C8B-B14F-4D97-AF65-F5344CB8AC3E}">
        <p14:creationId xmlns:p14="http://schemas.microsoft.com/office/powerpoint/2010/main" val="162620412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8192</TotalTime>
  <Words>694</Words>
  <Application>Microsoft Office PowerPoint</Application>
  <PresentationFormat>Affichage à l'écran (4:3)</PresentationFormat>
  <Paragraphs>80</Paragraphs>
  <Slides>24</Slides>
  <Notes>5</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24</vt:i4>
      </vt:variant>
    </vt:vector>
  </HeadingPairs>
  <TitlesOfParts>
    <vt:vector size="31" baseType="lpstr">
      <vt:lpstr>Arial</vt:lpstr>
      <vt:lpstr>Calibri</vt:lpstr>
      <vt:lpstr>News Gothic MT</vt:lpstr>
      <vt:lpstr>Verdana</vt:lpstr>
      <vt:lpstr>Wingdings</vt:lpstr>
      <vt:lpstr>Inspiration</vt:lpstr>
      <vt:lpstr>1_Inspiration</vt:lpstr>
      <vt:lpstr> Global Hedge Position</vt:lpstr>
      <vt:lpstr>Contents</vt:lpstr>
      <vt:lpstr> </vt:lpstr>
      <vt:lpstr> </vt:lpstr>
      <vt:lpstr> </vt:lpstr>
      <vt:lpstr>Bitumen/RUB - Synthesis</vt:lpstr>
      <vt:lpstr>Russian subsidiary - 2019</vt:lpstr>
      <vt:lpstr>Polish subsidiary - Synthesis</vt:lpstr>
      <vt:lpstr>Polish subsidiary - 2019</vt:lpstr>
      <vt:lpstr>Polish subsidiary - 2020</vt:lpstr>
      <vt:lpstr>Turkish subsidiary - Synthesis</vt:lpstr>
      <vt:lpstr>Turkish subsidiary - 2019</vt:lpstr>
      <vt:lpstr>Turkish subsidiary - 2020</vt:lpstr>
      <vt:lpstr>Spanish subsidiary - Synthesis</vt:lpstr>
      <vt:lpstr>Spanish subsidiary - 2019</vt:lpstr>
      <vt:lpstr>Spanish subsidiary - 2020</vt:lpstr>
      <vt:lpstr>Malaysian subsidiary - Synthesis</vt:lpstr>
      <vt:lpstr>Malaysian subsidiary - 2019</vt:lpstr>
      <vt:lpstr>Bitumen/BRL - Synthesis</vt:lpstr>
      <vt:lpstr>Historical prices</vt:lpstr>
      <vt:lpstr>Historical prices</vt:lpstr>
      <vt:lpstr>Historical prices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Desktop Kerius3</cp:lastModifiedBy>
  <cp:revision>924</cp:revision>
  <cp:lastPrinted>2019-02-12T13:53:47Z</cp:lastPrinted>
  <dcterms:created xsi:type="dcterms:W3CDTF">2010-04-23T15:09:35Z</dcterms:created>
  <dcterms:modified xsi:type="dcterms:W3CDTF">2020-01-21T12:40:30Z</dcterms:modified>
</cp:coreProperties>
</file>