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25"/>
  </p:notesMasterIdLst>
  <p:sldIdLst>
    <p:sldId id="256" r:id="rId3"/>
    <p:sldId id="466" r:id="rId4"/>
    <p:sldId id="476" r:id="rId5"/>
    <p:sldId id="493" r:id="rId6"/>
    <p:sldId id="523" r:id="rId7"/>
    <p:sldId id="524" r:id="rId8"/>
    <p:sldId id="532" r:id="rId9"/>
    <p:sldId id="525" r:id="rId10"/>
    <p:sldId id="536" r:id="rId11"/>
    <p:sldId id="526" r:id="rId12"/>
    <p:sldId id="531" r:id="rId13"/>
    <p:sldId id="533" r:id="rId14"/>
    <p:sldId id="534" r:id="rId15"/>
    <p:sldId id="520" r:id="rId16"/>
    <p:sldId id="528" r:id="rId17"/>
    <p:sldId id="535" r:id="rId18"/>
    <p:sldId id="527" r:id="rId19"/>
    <p:sldId id="522" r:id="rId20"/>
    <p:sldId id="529" r:id="rId21"/>
    <p:sldId id="530" r:id="rId22"/>
    <p:sldId id="409" r:id="rId23"/>
    <p:sldId id="410" r:id="rId24"/>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8012"/>
    <a:srgbClr val="FF0000"/>
    <a:srgbClr val="BD8803"/>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37" autoAdjust="0"/>
    <p:restoredTop sz="96374" autoAdjust="0"/>
  </p:normalViewPr>
  <p:slideViewPr>
    <p:cSldViewPr snapToGrid="0">
      <p:cViewPr varScale="1">
        <p:scale>
          <a:sx n="114" d="100"/>
          <a:sy n="114" d="100"/>
        </p:scale>
        <p:origin x="1704" y="114"/>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16/01/2019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3</a:t>
            </a:fld>
            <a:endParaRPr lang="fr-FR" dirty="0"/>
          </a:p>
        </p:txBody>
      </p:sp>
    </p:spTree>
    <p:extLst>
      <p:ext uri="{BB962C8B-B14F-4D97-AF65-F5344CB8AC3E}">
        <p14:creationId xmlns:p14="http://schemas.microsoft.com/office/powerpoint/2010/main" val="1338279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5"/>
          </p:nvPr>
        </p:nvSpPr>
        <p:spPr/>
        <p:txBody>
          <a:bodyPr/>
          <a:lstStyle/>
          <a:p>
            <a:pPr>
              <a:defRPr/>
            </a:pPr>
            <a:fld id="{801D8B6E-8953-46C1-A2E6-E95F79C90842}" type="slidenum">
              <a:rPr lang="fr-FR" smtClean="0"/>
              <a:pPr>
                <a:defRPr/>
              </a:pPr>
              <a:t>15</a:t>
            </a:fld>
            <a:endParaRPr lang="fr-FR" dirty="0"/>
          </a:p>
        </p:txBody>
      </p:sp>
    </p:spTree>
    <p:extLst>
      <p:ext uri="{BB962C8B-B14F-4D97-AF65-F5344CB8AC3E}">
        <p14:creationId xmlns:p14="http://schemas.microsoft.com/office/powerpoint/2010/main" val="17715898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1/16/2019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390995" y="2494331"/>
            <a:ext cx="2465792" cy="784906"/>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1/16/2019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1/16/2019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1/16/2019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1/16/2019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1/16/2019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1/16/2019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1/16/2019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1/16/2019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1/16/2019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1/16/2019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759581" y="352186"/>
            <a:ext cx="1028105" cy="327264"/>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1/16/2019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1/16/2019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1/16/2019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1/16/2019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1/16/2019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1/16/2019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1/16/2019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1/16/2019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1/16/2019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1/16/2019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1/16/2019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1/16/2019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1/16/2019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1/16/2019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1/16/2019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1/16/2019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1/16/2019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1/16/2019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1/16/2019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1/16/2019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1/16/2019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1/16/2019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1/16/2019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1/16/2019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1/16/2019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1/16/2019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2.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3.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329915" y="3592705"/>
            <a:ext cx="6742937" cy="784906"/>
          </a:xfrm>
        </p:spPr>
        <p:txBody>
          <a:bodyPr/>
          <a:lstStyle/>
          <a:p>
            <a:br>
              <a:rPr lang="en-GB" dirty="0"/>
            </a:br>
            <a:r>
              <a:rPr lang="fr-FR" dirty="0"/>
              <a:t>Global </a:t>
            </a:r>
            <a:r>
              <a:rPr lang="fr-FR" dirty="0" err="1"/>
              <a:t>Hedge</a:t>
            </a:r>
            <a:r>
              <a:rPr lang="fr-FR" dirty="0"/>
              <a:t> Position</a:t>
            </a: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dirty="0">
                <a:solidFill>
                  <a:srgbClr val="302421"/>
                </a:solidFill>
                <a:latin typeface="Calibri" pitchFamily="34" charset="0"/>
              </a:rPr>
              <a:t>31/12/2018</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Bitumen/EUR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879C4ABA-2460-4CA8-B63E-270126A3BCFB}"/>
              </a:ext>
            </a:extLst>
          </p:cNvPr>
          <p:cNvPicPr>
            <a:picLocks noChangeAspect="1"/>
          </p:cNvPicPr>
          <p:nvPr/>
        </p:nvPicPr>
        <p:blipFill>
          <a:blip r:embed="rId2"/>
          <a:stretch>
            <a:fillRect/>
          </a:stretch>
        </p:blipFill>
        <p:spPr>
          <a:xfrm>
            <a:off x="473878" y="1215167"/>
            <a:ext cx="8196244" cy="5411870"/>
          </a:xfrm>
          <a:prstGeom prst="rect">
            <a:avLst/>
          </a:prstGeom>
        </p:spPr>
      </p:pic>
    </p:spTree>
    <p:extLst>
      <p:ext uri="{BB962C8B-B14F-4D97-AF65-F5344CB8AC3E}">
        <p14:creationId xmlns:p14="http://schemas.microsoft.com/office/powerpoint/2010/main" val="13080148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Bitumen/EUR - 2019</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AC627CFA-8693-4E4D-A66C-8B47D8DFB655}"/>
              </a:ext>
            </a:extLst>
          </p:cNvPr>
          <p:cNvPicPr>
            <a:picLocks noChangeAspect="1"/>
          </p:cNvPicPr>
          <p:nvPr/>
        </p:nvPicPr>
        <p:blipFill>
          <a:blip r:embed="rId2"/>
          <a:stretch>
            <a:fillRect/>
          </a:stretch>
        </p:blipFill>
        <p:spPr>
          <a:xfrm>
            <a:off x="1114936" y="1130400"/>
            <a:ext cx="6914125" cy="5506460"/>
          </a:xfrm>
          <a:prstGeom prst="rect">
            <a:avLst/>
          </a:prstGeom>
        </p:spPr>
      </p:pic>
    </p:spTree>
    <p:extLst>
      <p:ext uri="{BB962C8B-B14F-4D97-AF65-F5344CB8AC3E}">
        <p14:creationId xmlns:p14="http://schemas.microsoft.com/office/powerpoint/2010/main" val="16871423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Bitumen/BRL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197A40C7-1E90-42CA-A313-A1B95E76051E}"/>
              </a:ext>
            </a:extLst>
          </p:cNvPr>
          <p:cNvPicPr>
            <a:picLocks noChangeAspect="1"/>
          </p:cNvPicPr>
          <p:nvPr/>
        </p:nvPicPr>
        <p:blipFill>
          <a:blip r:embed="rId2"/>
          <a:stretch>
            <a:fillRect/>
          </a:stretch>
        </p:blipFill>
        <p:spPr>
          <a:xfrm>
            <a:off x="473878" y="1215167"/>
            <a:ext cx="8196244" cy="5411870"/>
          </a:xfrm>
          <a:prstGeom prst="rect">
            <a:avLst/>
          </a:prstGeom>
        </p:spPr>
      </p:pic>
    </p:spTree>
    <p:extLst>
      <p:ext uri="{BB962C8B-B14F-4D97-AF65-F5344CB8AC3E}">
        <p14:creationId xmlns:p14="http://schemas.microsoft.com/office/powerpoint/2010/main" val="3354315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Bitumen/MYR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70064546-D24C-4EBD-AC02-032EAB07CB94}"/>
              </a:ext>
            </a:extLst>
          </p:cNvPr>
          <p:cNvPicPr>
            <a:picLocks noChangeAspect="1"/>
          </p:cNvPicPr>
          <p:nvPr/>
        </p:nvPicPr>
        <p:blipFill>
          <a:blip r:embed="rId2"/>
          <a:stretch>
            <a:fillRect/>
          </a:stretch>
        </p:blipFill>
        <p:spPr>
          <a:xfrm>
            <a:off x="473878" y="1215167"/>
            <a:ext cx="8196244" cy="5411870"/>
          </a:xfrm>
          <a:prstGeom prst="rect">
            <a:avLst/>
          </a:prstGeom>
        </p:spPr>
      </p:pic>
    </p:spTree>
    <p:extLst>
      <p:ext uri="{BB962C8B-B14F-4D97-AF65-F5344CB8AC3E}">
        <p14:creationId xmlns:p14="http://schemas.microsoft.com/office/powerpoint/2010/main" val="11652529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pic>
        <p:nvPicPr>
          <p:cNvPr id="5" name="Image 4">
            <a:extLst>
              <a:ext uri="{FF2B5EF4-FFF2-40B4-BE49-F238E27FC236}">
                <a16:creationId xmlns:a16="http://schemas.microsoft.com/office/drawing/2014/main" id="{2F771C1D-D154-45F2-B91F-69110C96F8EB}"/>
              </a:ext>
            </a:extLst>
          </p:cNvPr>
          <p:cNvPicPr>
            <a:picLocks noChangeAspect="1"/>
          </p:cNvPicPr>
          <p:nvPr/>
        </p:nvPicPr>
        <p:blipFill rotWithShape="1">
          <a:blip r:embed="rId2"/>
          <a:srcRect l="494" t="778" r="692" b="1799"/>
          <a:stretch/>
        </p:blipFill>
        <p:spPr>
          <a:xfrm>
            <a:off x="133165" y="1145218"/>
            <a:ext cx="8877670" cy="5113539"/>
          </a:xfrm>
          <a:prstGeom prst="rect">
            <a:avLst/>
          </a:prstGeom>
        </p:spPr>
      </p:pic>
    </p:spTree>
    <p:extLst>
      <p:ext uri="{BB962C8B-B14F-4D97-AF65-F5344CB8AC3E}">
        <p14:creationId xmlns:p14="http://schemas.microsoft.com/office/powerpoint/2010/main" val="28979842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pic>
        <p:nvPicPr>
          <p:cNvPr id="5" name="Image 4">
            <a:extLst>
              <a:ext uri="{FF2B5EF4-FFF2-40B4-BE49-F238E27FC236}">
                <a16:creationId xmlns:a16="http://schemas.microsoft.com/office/drawing/2014/main" id="{297EB00B-BE0A-4B5A-B5F1-653F4CD133B7}"/>
              </a:ext>
            </a:extLst>
          </p:cNvPr>
          <p:cNvPicPr>
            <a:picLocks noChangeAspect="1"/>
          </p:cNvPicPr>
          <p:nvPr/>
        </p:nvPicPr>
        <p:blipFill rotWithShape="1">
          <a:blip r:embed="rId3"/>
          <a:srcRect l="1565" t="452" r="1365" b="1344"/>
          <a:stretch/>
        </p:blipFill>
        <p:spPr>
          <a:xfrm>
            <a:off x="248575" y="1083076"/>
            <a:ext cx="8664606" cy="5291091"/>
          </a:xfrm>
          <a:prstGeom prst="rect">
            <a:avLst/>
          </a:prstGeom>
        </p:spPr>
      </p:pic>
    </p:spTree>
    <p:extLst>
      <p:ext uri="{BB962C8B-B14F-4D97-AF65-F5344CB8AC3E}">
        <p14:creationId xmlns:p14="http://schemas.microsoft.com/office/powerpoint/2010/main" val="32494947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a:t>PAPER </a:t>
            </a:r>
            <a:r>
              <a:rPr lang="fr-FR" dirty="0" err="1"/>
              <a:t>Hedging</a:t>
            </a:r>
            <a:r>
              <a:rPr lang="fr-FR" dirty="0"/>
              <a:t> </a:t>
            </a:r>
            <a:r>
              <a:rPr lang="fr-FR" dirty="0" err="1"/>
              <a:t>Summary</a:t>
            </a:r>
            <a:endParaRPr lang="en-US" dirty="0"/>
          </a:p>
        </p:txBody>
      </p:sp>
      <p:sp>
        <p:nvSpPr>
          <p:cNvPr id="7" name="ZoneTexte 6">
            <a:extLst>
              <a:ext uri="{FF2B5EF4-FFF2-40B4-BE49-F238E27FC236}">
                <a16:creationId xmlns:a16="http://schemas.microsoft.com/office/drawing/2014/main" id="{A4C6EB1A-A290-4AE3-8ACC-56E4F0985A60}"/>
              </a:ext>
            </a:extLst>
          </p:cNvPr>
          <p:cNvSpPr txBox="1"/>
          <p:nvPr/>
        </p:nvSpPr>
        <p:spPr>
          <a:xfrm>
            <a:off x="114827" y="5527452"/>
            <a:ext cx="1360372" cy="369332"/>
          </a:xfrm>
          <a:prstGeom prst="rect">
            <a:avLst/>
          </a:prstGeom>
          <a:noFill/>
        </p:spPr>
        <p:txBody>
          <a:bodyPr wrap="none" rtlCol="0">
            <a:spAutoFit/>
          </a:bodyPr>
          <a:lstStyle/>
          <a:p>
            <a:r>
              <a:rPr lang="en-US" dirty="0"/>
              <a:t>* Metric Ton</a:t>
            </a:r>
          </a:p>
        </p:txBody>
      </p:sp>
      <p:pic>
        <p:nvPicPr>
          <p:cNvPr id="6" name="Image 5">
            <a:extLst>
              <a:ext uri="{FF2B5EF4-FFF2-40B4-BE49-F238E27FC236}">
                <a16:creationId xmlns:a16="http://schemas.microsoft.com/office/drawing/2014/main" id="{829D0597-CB36-4721-9872-8ED3BF4AE9D7}"/>
              </a:ext>
            </a:extLst>
          </p:cNvPr>
          <p:cNvPicPr>
            <a:picLocks noChangeAspect="1"/>
          </p:cNvPicPr>
          <p:nvPr/>
        </p:nvPicPr>
        <p:blipFill>
          <a:blip r:embed="rId2"/>
          <a:stretch>
            <a:fillRect/>
          </a:stretch>
        </p:blipFill>
        <p:spPr>
          <a:xfrm>
            <a:off x="46984" y="1589103"/>
            <a:ext cx="9050032" cy="3515557"/>
          </a:xfrm>
          <a:prstGeom prst="rect">
            <a:avLst/>
          </a:prstGeom>
        </p:spPr>
      </p:pic>
    </p:spTree>
    <p:extLst>
      <p:ext uri="{BB962C8B-B14F-4D97-AF65-F5344CB8AC3E}">
        <p14:creationId xmlns:p14="http://schemas.microsoft.com/office/powerpoint/2010/main" val="13858146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pic>
        <p:nvPicPr>
          <p:cNvPr id="2" name="Image 1">
            <a:extLst>
              <a:ext uri="{FF2B5EF4-FFF2-40B4-BE49-F238E27FC236}">
                <a16:creationId xmlns:a16="http://schemas.microsoft.com/office/drawing/2014/main" id="{AFFEAEDE-AF1E-43CF-A177-975630645614}"/>
              </a:ext>
            </a:extLst>
          </p:cNvPr>
          <p:cNvPicPr>
            <a:picLocks noChangeAspect="1"/>
          </p:cNvPicPr>
          <p:nvPr/>
        </p:nvPicPr>
        <p:blipFill rotWithShape="1">
          <a:blip r:embed="rId2"/>
          <a:srcRect l="600" t="1291" r="1062" b="727"/>
          <a:stretch/>
        </p:blipFill>
        <p:spPr>
          <a:xfrm>
            <a:off x="108585" y="1098549"/>
            <a:ext cx="8926830" cy="5340351"/>
          </a:xfrm>
          <a:prstGeom prst="rect">
            <a:avLst/>
          </a:prstGeom>
        </p:spPr>
      </p:pic>
    </p:spTree>
    <p:extLst>
      <p:ext uri="{BB962C8B-B14F-4D97-AF65-F5344CB8AC3E}">
        <p14:creationId xmlns:p14="http://schemas.microsoft.com/office/powerpoint/2010/main" val="16439543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a:extLst>
              <a:ext uri="{FF2B5EF4-FFF2-40B4-BE49-F238E27FC236}">
                <a16:creationId xmlns:a16="http://schemas.microsoft.com/office/drawing/2014/main" id="{8C7A6E33-1271-4810-9FE4-7FCE20BBF117}"/>
              </a:ext>
            </a:extLst>
          </p:cNvPr>
          <p:cNvSpPr>
            <a:spLocks noGrp="1"/>
          </p:cNvSpPr>
          <p:nvPr>
            <p:ph type="title"/>
          </p:nvPr>
        </p:nvSpPr>
        <p:spPr>
          <a:xfrm>
            <a:off x="2247562" y="113288"/>
            <a:ext cx="4948238" cy="889577"/>
          </a:xfrm>
        </p:spPr>
        <p:txBody>
          <a:bodyPr/>
          <a:lstStyle/>
          <a:p>
            <a:r>
              <a:rPr lang="fr-FR" dirty="0"/>
              <a:t>Polycarbonate </a:t>
            </a:r>
            <a:r>
              <a:rPr lang="fr-FR" dirty="0" err="1"/>
              <a:t>Hedging</a:t>
            </a:r>
            <a:r>
              <a:rPr lang="fr-FR" dirty="0"/>
              <a:t> </a:t>
            </a:r>
            <a:r>
              <a:rPr lang="fr-FR" dirty="0" err="1"/>
              <a:t>Summary</a:t>
            </a:r>
            <a:endParaRPr lang="en-US" dirty="0"/>
          </a:p>
        </p:txBody>
      </p:sp>
      <p:pic>
        <p:nvPicPr>
          <p:cNvPr id="6" name="Image 5">
            <a:extLst>
              <a:ext uri="{FF2B5EF4-FFF2-40B4-BE49-F238E27FC236}">
                <a16:creationId xmlns:a16="http://schemas.microsoft.com/office/drawing/2014/main" id="{B2F8BEB4-C5F3-4EA4-84BA-6B71288AB5B1}"/>
              </a:ext>
            </a:extLst>
          </p:cNvPr>
          <p:cNvPicPr>
            <a:picLocks noChangeAspect="1"/>
          </p:cNvPicPr>
          <p:nvPr/>
        </p:nvPicPr>
        <p:blipFill>
          <a:blip r:embed="rId2"/>
          <a:stretch>
            <a:fillRect/>
          </a:stretch>
        </p:blipFill>
        <p:spPr>
          <a:xfrm>
            <a:off x="31072" y="1614188"/>
            <a:ext cx="9081856" cy="889577"/>
          </a:xfrm>
          <a:prstGeom prst="rect">
            <a:avLst/>
          </a:prstGeom>
        </p:spPr>
      </p:pic>
    </p:spTree>
    <p:extLst>
      <p:ext uri="{BB962C8B-B14F-4D97-AF65-F5344CB8AC3E}">
        <p14:creationId xmlns:p14="http://schemas.microsoft.com/office/powerpoint/2010/main" val="40449913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err="1"/>
              <a:t>Historical</a:t>
            </a:r>
            <a:r>
              <a:rPr lang="fr-FR" dirty="0"/>
              <a:t> </a:t>
            </a:r>
            <a:r>
              <a:rPr lang="fr-FR" dirty="0" err="1"/>
              <a:t>prices</a:t>
            </a:r>
            <a:endParaRPr lang="en-US" dirty="0"/>
          </a:p>
        </p:txBody>
      </p:sp>
      <p:pic>
        <p:nvPicPr>
          <p:cNvPr id="5" name="Image 4">
            <a:extLst>
              <a:ext uri="{FF2B5EF4-FFF2-40B4-BE49-F238E27FC236}">
                <a16:creationId xmlns:a16="http://schemas.microsoft.com/office/drawing/2014/main" id="{C3B6EAF2-2F4E-46DE-845D-3BF0BA9FCA82}"/>
              </a:ext>
            </a:extLst>
          </p:cNvPr>
          <p:cNvPicPr>
            <a:picLocks noChangeAspect="1"/>
          </p:cNvPicPr>
          <p:nvPr/>
        </p:nvPicPr>
        <p:blipFill rotWithShape="1">
          <a:blip r:embed="rId2"/>
          <a:srcRect l="492" t="756" r="269" b="2118"/>
          <a:stretch/>
        </p:blipFill>
        <p:spPr>
          <a:xfrm>
            <a:off x="102870" y="1152840"/>
            <a:ext cx="8938260" cy="5175682"/>
          </a:xfrm>
          <a:prstGeom prst="rect">
            <a:avLst/>
          </a:prstGeom>
        </p:spPr>
      </p:pic>
    </p:spTree>
    <p:extLst>
      <p:ext uri="{BB962C8B-B14F-4D97-AF65-F5344CB8AC3E}">
        <p14:creationId xmlns:p14="http://schemas.microsoft.com/office/powerpoint/2010/main" val="36071346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5016758"/>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400" dirty="0">
                <a:latin typeface="Calibri" panose="020F0502020204030204" pitchFamily="34" charset="0"/>
              </a:rPr>
              <a:t>Global view</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Bitumen Hedging Summary</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Paper Hedging Summary</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Polycarbonate Hedging Summary</a:t>
            </a:r>
          </a:p>
          <a:p>
            <a:pPr marL="742950" lvl="1" indent="-285750">
              <a:lnSpc>
                <a:spcPct val="150000"/>
              </a:lnSpc>
              <a:spcBef>
                <a:spcPts val="600"/>
              </a:spcBef>
              <a:buFont typeface="Arial" panose="020B0604020202020204" pitchFamily="34" charset="0"/>
              <a:buChar char="•"/>
            </a:pPr>
            <a:r>
              <a:rPr lang="en-GB" dirty="0">
                <a:latin typeface="Calibri" panose="020F0502020204030204" pitchFamily="34" charset="0"/>
              </a:rPr>
              <a:t>Other Commodities Hedging Summary</a:t>
            </a:r>
          </a:p>
          <a:p>
            <a:pPr marL="7429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spcBef>
                <a:spcPts val="600"/>
              </a:spcBef>
              <a:buFont typeface="Arial" panose="020B0604020202020204" pitchFamily="34" charset="0"/>
              <a:buChar char="•"/>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400" dirty="0">
                <a:latin typeface="Calibri" panose="020F0502020204030204" pitchFamily="34" charset="0"/>
              </a:rPr>
              <a:t>Detailed analysis by commodity</a:t>
            </a:r>
          </a:p>
          <a:p>
            <a:pPr marL="742950" lvl="2" indent="-285750">
              <a:lnSpc>
                <a:spcPct val="150000"/>
              </a:lnSpc>
              <a:spcBef>
                <a:spcPts val="600"/>
              </a:spcBef>
              <a:buFont typeface="Arial" panose="020B0604020202020204" pitchFamily="34" charset="0"/>
              <a:buChar char="•"/>
            </a:pPr>
            <a:r>
              <a:rPr lang="en-GB" dirty="0">
                <a:latin typeface="Calibri" panose="020F0502020204030204" pitchFamily="34" charset="0"/>
              </a:rPr>
              <a:t>Synthesis by currency</a:t>
            </a:r>
          </a:p>
          <a:p>
            <a:pPr marL="742950" lvl="2" indent="-285750">
              <a:lnSpc>
                <a:spcPct val="150000"/>
              </a:lnSpc>
              <a:spcBef>
                <a:spcPts val="600"/>
              </a:spcBef>
              <a:buFont typeface="Arial" panose="020B0604020202020204" pitchFamily="34" charset="0"/>
              <a:buChar char="•"/>
            </a:pPr>
            <a:r>
              <a:rPr lang="en-GB" dirty="0">
                <a:latin typeface="Calibri" panose="020F0502020204030204" pitchFamily="34" charset="0"/>
              </a:rPr>
              <a:t>Historical prices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0519488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a:xfrm>
            <a:off x="2201662" y="113288"/>
            <a:ext cx="5060272" cy="889577"/>
          </a:xfrm>
        </p:spPr>
        <p:txBody>
          <a:bodyPr/>
          <a:lstStyle/>
          <a:p>
            <a:r>
              <a:rPr lang="fr-FR" dirty="0" err="1"/>
              <a:t>Other</a:t>
            </a:r>
            <a:r>
              <a:rPr lang="fr-FR" dirty="0"/>
              <a:t> </a:t>
            </a:r>
            <a:r>
              <a:rPr lang="fr-FR" dirty="0" err="1"/>
              <a:t>Commodities</a:t>
            </a:r>
            <a:r>
              <a:rPr lang="fr-FR" dirty="0"/>
              <a:t> </a:t>
            </a:r>
            <a:r>
              <a:rPr lang="fr-FR" dirty="0" err="1"/>
              <a:t>Hedging</a:t>
            </a:r>
            <a:r>
              <a:rPr lang="fr-FR" dirty="0"/>
              <a:t> </a:t>
            </a:r>
            <a:r>
              <a:rPr lang="fr-FR" dirty="0" err="1"/>
              <a:t>Summary</a:t>
            </a:r>
            <a:endParaRPr lang="en-US" dirty="0"/>
          </a:p>
        </p:txBody>
      </p:sp>
      <p:pic>
        <p:nvPicPr>
          <p:cNvPr id="9" name="Image 8">
            <a:extLst>
              <a:ext uri="{FF2B5EF4-FFF2-40B4-BE49-F238E27FC236}">
                <a16:creationId xmlns:a16="http://schemas.microsoft.com/office/drawing/2014/main" id="{E4B8A232-19F0-4B3F-94DE-7382A8F0B360}"/>
              </a:ext>
            </a:extLst>
          </p:cNvPr>
          <p:cNvPicPr>
            <a:picLocks noChangeAspect="1"/>
          </p:cNvPicPr>
          <p:nvPr/>
        </p:nvPicPr>
        <p:blipFill>
          <a:blip r:embed="rId2"/>
          <a:stretch>
            <a:fillRect/>
          </a:stretch>
        </p:blipFill>
        <p:spPr>
          <a:xfrm>
            <a:off x="17251" y="1604495"/>
            <a:ext cx="9109498" cy="922806"/>
          </a:xfrm>
          <a:prstGeom prst="rect">
            <a:avLst/>
          </a:prstGeom>
        </p:spPr>
      </p:pic>
    </p:spTree>
    <p:extLst>
      <p:ext uri="{BB962C8B-B14F-4D97-AF65-F5344CB8AC3E}">
        <p14:creationId xmlns:p14="http://schemas.microsoft.com/office/powerpoint/2010/main" val="15102655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Blandonnet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p:cNvSpPr>
            <a:spLocks noGrp="1"/>
          </p:cNvSpPr>
          <p:nvPr>
            <p:ph type="title"/>
          </p:nvPr>
        </p:nvSpPr>
        <p:spPr/>
        <p:txBody>
          <a:bodyPr/>
          <a:lstStyle/>
          <a:p>
            <a:r>
              <a:rPr lang="fr-FR" dirty="0"/>
              <a:t> </a:t>
            </a:r>
            <a:endParaRPr lang="en-US" dirty="0"/>
          </a:p>
        </p:txBody>
      </p:sp>
      <p:sp>
        <p:nvSpPr>
          <p:cNvPr id="5" name="Title">
            <a:extLst>
              <a:ext uri="{FF2B5EF4-FFF2-40B4-BE49-F238E27FC236}">
                <a16:creationId xmlns:a16="http://schemas.microsoft.com/office/drawing/2014/main" id="{533DA188-B1B2-4FCC-81C7-4565C09E97D1}"/>
              </a:ext>
            </a:extLst>
          </p:cNvPr>
          <p:cNvSpPr txBox="1">
            <a:spLocks/>
          </p:cNvSpPr>
          <p:nvPr/>
        </p:nvSpPr>
        <p:spPr bwMode="auto">
          <a:xfrm>
            <a:off x="0" y="113288"/>
            <a:ext cx="9144000" cy="889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r>
              <a:rPr lang="fr-FR" dirty="0" err="1"/>
              <a:t>Bitumen</a:t>
            </a:r>
            <a:r>
              <a:rPr lang="fr-FR" dirty="0"/>
              <a:t> </a:t>
            </a:r>
            <a:r>
              <a:rPr lang="fr-FR" dirty="0" err="1"/>
              <a:t>Hedging</a:t>
            </a:r>
            <a:r>
              <a:rPr lang="fr-FR" dirty="0"/>
              <a:t> </a:t>
            </a:r>
            <a:r>
              <a:rPr lang="fr-FR" dirty="0" err="1"/>
              <a:t>Summary</a:t>
            </a:r>
            <a:endParaRPr lang="en-US" dirty="0"/>
          </a:p>
        </p:txBody>
      </p:sp>
      <p:sp>
        <p:nvSpPr>
          <p:cNvPr id="7" name="ZoneTexte 6">
            <a:extLst>
              <a:ext uri="{FF2B5EF4-FFF2-40B4-BE49-F238E27FC236}">
                <a16:creationId xmlns:a16="http://schemas.microsoft.com/office/drawing/2014/main" id="{A4C6EB1A-A290-4AE3-8ACC-56E4F0985A60}"/>
              </a:ext>
            </a:extLst>
          </p:cNvPr>
          <p:cNvSpPr txBox="1"/>
          <p:nvPr/>
        </p:nvSpPr>
        <p:spPr>
          <a:xfrm>
            <a:off x="17564" y="5493985"/>
            <a:ext cx="1360372" cy="369332"/>
          </a:xfrm>
          <a:prstGeom prst="rect">
            <a:avLst/>
          </a:prstGeom>
          <a:noFill/>
        </p:spPr>
        <p:txBody>
          <a:bodyPr wrap="none" rtlCol="0">
            <a:spAutoFit/>
          </a:bodyPr>
          <a:lstStyle/>
          <a:p>
            <a:r>
              <a:rPr lang="en-US" dirty="0"/>
              <a:t>* Metric Ton</a:t>
            </a:r>
          </a:p>
        </p:txBody>
      </p:sp>
      <p:pic>
        <p:nvPicPr>
          <p:cNvPr id="10" name="Image 9">
            <a:extLst>
              <a:ext uri="{FF2B5EF4-FFF2-40B4-BE49-F238E27FC236}">
                <a16:creationId xmlns:a16="http://schemas.microsoft.com/office/drawing/2014/main" id="{41F2AF4F-C7E8-45A1-BF59-2D17B3258F93}"/>
              </a:ext>
            </a:extLst>
          </p:cNvPr>
          <p:cNvPicPr>
            <a:picLocks noChangeAspect="1"/>
          </p:cNvPicPr>
          <p:nvPr/>
        </p:nvPicPr>
        <p:blipFill>
          <a:blip r:embed="rId3"/>
          <a:stretch>
            <a:fillRect/>
          </a:stretch>
        </p:blipFill>
        <p:spPr>
          <a:xfrm>
            <a:off x="0" y="1417356"/>
            <a:ext cx="9144000" cy="3881635"/>
          </a:xfrm>
          <a:prstGeom prst="rect">
            <a:avLst/>
          </a:prstGeom>
        </p:spPr>
      </p:pic>
    </p:spTree>
    <p:extLst>
      <p:ext uri="{BB962C8B-B14F-4D97-AF65-F5344CB8AC3E}">
        <p14:creationId xmlns:p14="http://schemas.microsoft.com/office/powerpoint/2010/main" val="3470511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13" name="Title">
            <a:extLst>
              <a:ext uri="{FF2B5EF4-FFF2-40B4-BE49-F238E27FC236}">
                <a16:creationId xmlns:a16="http://schemas.microsoft.com/office/drawing/2014/main" id="{507E54F5-0FC3-407E-B7AD-FA0378CEEFE9}"/>
              </a:ext>
            </a:extLst>
          </p:cNvPr>
          <p:cNvSpPr>
            <a:spLocks noGrp="1"/>
          </p:cNvSpPr>
          <p:nvPr>
            <p:ph type="title"/>
          </p:nvPr>
        </p:nvSpPr>
        <p:spPr>
          <a:xfrm>
            <a:off x="2247562" y="113288"/>
            <a:ext cx="4948238" cy="889577"/>
          </a:xfrm>
        </p:spPr>
        <p:txBody>
          <a:bodyPr/>
          <a:lstStyle/>
          <a:p>
            <a:r>
              <a:rPr lang="en-US" dirty="0"/>
              <a:t>Bitumen/USD - Synthesis</a:t>
            </a:r>
          </a:p>
        </p:txBody>
      </p:sp>
      <p:pic>
        <p:nvPicPr>
          <p:cNvPr id="7" name="Image 6">
            <a:extLst>
              <a:ext uri="{FF2B5EF4-FFF2-40B4-BE49-F238E27FC236}">
                <a16:creationId xmlns:a16="http://schemas.microsoft.com/office/drawing/2014/main" id="{C9A73035-8633-416B-99A4-DBD7C0D1FA6F}"/>
              </a:ext>
            </a:extLst>
          </p:cNvPr>
          <p:cNvPicPr>
            <a:picLocks noChangeAspect="1"/>
          </p:cNvPicPr>
          <p:nvPr/>
        </p:nvPicPr>
        <p:blipFill>
          <a:blip r:embed="rId2"/>
          <a:stretch>
            <a:fillRect/>
          </a:stretch>
        </p:blipFill>
        <p:spPr>
          <a:xfrm>
            <a:off x="473878" y="1215167"/>
            <a:ext cx="8196243" cy="5411869"/>
          </a:xfrm>
          <a:prstGeom prst="rect">
            <a:avLst/>
          </a:prstGeom>
        </p:spPr>
      </p:pic>
    </p:spTree>
    <p:extLst>
      <p:ext uri="{BB962C8B-B14F-4D97-AF65-F5344CB8AC3E}">
        <p14:creationId xmlns:p14="http://schemas.microsoft.com/office/powerpoint/2010/main" val="30293415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Bitumen/RUB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8DC25B1B-82E2-4B35-AF56-D809B243F87E}"/>
              </a:ext>
            </a:extLst>
          </p:cNvPr>
          <p:cNvPicPr>
            <a:picLocks noChangeAspect="1"/>
          </p:cNvPicPr>
          <p:nvPr/>
        </p:nvPicPr>
        <p:blipFill>
          <a:blip r:embed="rId2"/>
          <a:stretch>
            <a:fillRect/>
          </a:stretch>
        </p:blipFill>
        <p:spPr>
          <a:xfrm>
            <a:off x="473878" y="1210951"/>
            <a:ext cx="8196243" cy="5416085"/>
          </a:xfrm>
          <a:prstGeom prst="rect">
            <a:avLst/>
          </a:prstGeom>
        </p:spPr>
      </p:pic>
    </p:spTree>
    <p:extLst>
      <p:ext uri="{BB962C8B-B14F-4D97-AF65-F5344CB8AC3E}">
        <p14:creationId xmlns:p14="http://schemas.microsoft.com/office/powerpoint/2010/main" val="24659796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Bitumen/PLN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53253BE0-8321-4788-BB7A-1988EA8BF51D}"/>
              </a:ext>
            </a:extLst>
          </p:cNvPr>
          <p:cNvPicPr>
            <a:picLocks noChangeAspect="1"/>
          </p:cNvPicPr>
          <p:nvPr/>
        </p:nvPicPr>
        <p:blipFill>
          <a:blip r:embed="rId2"/>
          <a:stretch>
            <a:fillRect/>
          </a:stretch>
        </p:blipFill>
        <p:spPr>
          <a:xfrm>
            <a:off x="473878" y="1210947"/>
            <a:ext cx="8196244" cy="5411872"/>
          </a:xfrm>
          <a:prstGeom prst="rect">
            <a:avLst/>
          </a:prstGeom>
        </p:spPr>
      </p:pic>
    </p:spTree>
    <p:extLst>
      <p:ext uri="{BB962C8B-B14F-4D97-AF65-F5344CB8AC3E}">
        <p14:creationId xmlns:p14="http://schemas.microsoft.com/office/powerpoint/2010/main" val="20656714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Bitumen/PLN - 2019</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2700020" y="3718423"/>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8" name="Image 7">
            <a:extLst>
              <a:ext uri="{FF2B5EF4-FFF2-40B4-BE49-F238E27FC236}">
                <a16:creationId xmlns:a16="http://schemas.microsoft.com/office/drawing/2014/main" id="{54E13F45-1164-4045-893E-D0E680EA97CE}"/>
              </a:ext>
            </a:extLst>
          </p:cNvPr>
          <p:cNvPicPr>
            <a:picLocks noChangeAspect="1"/>
          </p:cNvPicPr>
          <p:nvPr/>
        </p:nvPicPr>
        <p:blipFill>
          <a:blip r:embed="rId2"/>
          <a:stretch>
            <a:fillRect/>
          </a:stretch>
        </p:blipFill>
        <p:spPr>
          <a:xfrm>
            <a:off x="1114936" y="1130400"/>
            <a:ext cx="6914124" cy="5506460"/>
          </a:xfrm>
          <a:prstGeom prst="rect">
            <a:avLst/>
          </a:prstGeom>
        </p:spPr>
      </p:pic>
    </p:spTree>
    <p:extLst>
      <p:ext uri="{BB962C8B-B14F-4D97-AF65-F5344CB8AC3E}">
        <p14:creationId xmlns:p14="http://schemas.microsoft.com/office/powerpoint/2010/main" val="1626204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dirty="0"/>
              <a:t>Bitumen/TRY - Synthesis</a:t>
            </a:r>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FC48C55C-C263-4B9E-BC49-3805F39FBA1B}"/>
              </a:ext>
            </a:extLst>
          </p:cNvPr>
          <p:cNvPicPr>
            <a:picLocks noChangeAspect="1"/>
          </p:cNvPicPr>
          <p:nvPr/>
        </p:nvPicPr>
        <p:blipFill>
          <a:blip r:embed="rId2"/>
          <a:stretch>
            <a:fillRect/>
          </a:stretch>
        </p:blipFill>
        <p:spPr>
          <a:xfrm>
            <a:off x="473877" y="1208693"/>
            <a:ext cx="8196243" cy="5411870"/>
          </a:xfrm>
          <a:prstGeom prst="rect">
            <a:avLst/>
          </a:prstGeom>
        </p:spPr>
      </p:pic>
    </p:spTree>
    <p:extLst>
      <p:ext uri="{BB962C8B-B14F-4D97-AF65-F5344CB8AC3E}">
        <p14:creationId xmlns:p14="http://schemas.microsoft.com/office/powerpoint/2010/main" val="29225098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a:xfrm>
            <a:off x="0" y="113288"/>
            <a:ext cx="9144000" cy="889577"/>
          </a:xfrm>
        </p:spPr>
        <p:txBody>
          <a:bodyPr/>
          <a:lstStyle/>
          <a:p>
            <a:r>
              <a:rPr lang="en-US" dirty="0"/>
              <a:t>Bitumen/TRY - 2019</a:t>
            </a:r>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7" name="Image 6">
            <a:extLst>
              <a:ext uri="{FF2B5EF4-FFF2-40B4-BE49-F238E27FC236}">
                <a16:creationId xmlns:a16="http://schemas.microsoft.com/office/drawing/2014/main" id="{2412E972-63C5-417E-819D-5BCEB2A41E26}"/>
              </a:ext>
            </a:extLst>
          </p:cNvPr>
          <p:cNvPicPr>
            <a:picLocks noChangeAspect="1"/>
          </p:cNvPicPr>
          <p:nvPr/>
        </p:nvPicPr>
        <p:blipFill>
          <a:blip r:embed="rId2"/>
          <a:stretch>
            <a:fillRect/>
          </a:stretch>
        </p:blipFill>
        <p:spPr>
          <a:xfrm>
            <a:off x="1114936" y="1130400"/>
            <a:ext cx="6914125" cy="5506460"/>
          </a:xfrm>
          <a:prstGeom prst="rect">
            <a:avLst/>
          </a:prstGeom>
        </p:spPr>
      </p:pic>
      <p:pic>
        <p:nvPicPr>
          <p:cNvPr id="6" name="Image 5">
            <a:extLst>
              <a:ext uri="{FF2B5EF4-FFF2-40B4-BE49-F238E27FC236}">
                <a16:creationId xmlns:a16="http://schemas.microsoft.com/office/drawing/2014/main" id="{E15934C4-424E-4B11-988E-4DECDA211D91}"/>
              </a:ext>
            </a:extLst>
          </p:cNvPr>
          <p:cNvPicPr>
            <a:picLocks noChangeAspect="1"/>
          </p:cNvPicPr>
          <p:nvPr/>
        </p:nvPicPr>
        <p:blipFill>
          <a:blip r:embed="rId3"/>
          <a:stretch>
            <a:fillRect/>
          </a:stretch>
        </p:blipFill>
        <p:spPr>
          <a:xfrm>
            <a:off x="1114936" y="1130400"/>
            <a:ext cx="6914125" cy="5506460"/>
          </a:xfrm>
          <a:prstGeom prst="rect">
            <a:avLst/>
          </a:prstGeom>
        </p:spPr>
      </p:pic>
    </p:spTree>
    <p:extLst>
      <p:ext uri="{BB962C8B-B14F-4D97-AF65-F5344CB8AC3E}">
        <p14:creationId xmlns:p14="http://schemas.microsoft.com/office/powerpoint/2010/main" val="3254433502"/>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6591</TotalTime>
  <Words>554</Words>
  <Application>Microsoft Office PowerPoint</Application>
  <PresentationFormat>Affichage à l'écran (4:3)</PresentationFormat>
  <Paragraphs>76</Paragraphs>
  <Slides>22</Slides>
  <Notes>2</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22</vt:i4>
      </vt:variant>
    </vt:vector>
  </HeadingPairs>
  <TitlesOfParts>
    <vt:vector size="29" baseType="lpstr">
      <vt:lpstr>Arial</vt:lpstr>
      <vt:lpstr>Calibri</vt:lpstr>
      <vt:lpstr>News Gothic MT</vt:lpstr>
      <vt:lpstr>Verdana</vt:lpstr>
      <vt:lpstr>Wingdings</vt:lpstr>
      <vt:lpstr>Inspiration</vt:lpstr>
      <vt:lpstr>1_Inspiration</vt:lpstr>
      <vt:lpstr> Global Hedge Position</vt:lpstr>
      <vt:lpstr>Contents</vt:lpstr>
      <vt:lpstr> </vt:lpstr>
      <vt:lpstr>Bitumen/USD - Synthesis</vt:lpstr>
      <vt:lpstr>Bitumen/RUB - Synthesis</vt:lpstr>
      <vt:lpstr>Bitumen/PLN - Synthesis</vt:lpstr>
      <vt:lpstr>Bitumen/PLN - 2019</vt:lpstr>
      <vt:lpstr>Bitumen/TRY - Synthesis</vt:lpstr>
      <vt:lpstr>Bitumen/TRY - 2019</vt:lpstr>
      <vt:lpstr>Bitumen/EUR - Synthesis</vt:lpstr>
      <vt:lpstr>Bitumen/EUR - 2019</vt:lpstr>
      <vt:lpstr>Bitumen/BRL - Synthesis</vt:lpstr>
      <vt:lpstr>Bitumen/MYR - Synthesis</vt:lpstr>
      <vt:lpstr>Historical prices</vt:lpstr>
      <vt:lpstr>Historical prices</vt:lpstr>
      <vt:lpstr> </vt:lpstr>
      <vt:lpstr>Historical prices</vt:lpstr>
      <vt:lpstr>Polycarbonate Hedging Summary</vt:lpstr>
      <vt:lpstr>Historical prices</vt:lpstr>
      <vt:lpstr>Other Commodities Hedging Summary</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Desktop Kerius3</cp:lastModifiedBy>
  <cp:revision>767</cp:revision>
  <cp:lastPrinted>2012-02-01T10:00:25Z</cp:lastPrinted>
  <dcterms:created xsi:type="dcterms:W3CDTF">2010-04-23T15:09:35Z</dcterms:created>
  <dcterms:modified xsi:type="dcterms:W3CDTF">2019-01-16T16:52:29Z</dcterms:modified>
</cp:coreProperties>
</file>